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9"/>
  </p:notesMasterIdLst>
  <p:handoutMasterIdLst>
    <p:handoutMasterId r:id="rId10"/>
  </p:handoutMasterIdLst>
  <p:sldIdLst>
    <p:sldId id="272" r:id="rId2"/>
    <p:sldId id="273" r:id="rId3"/>
    <p:sldId id="259" r:id="rId4"/>
    <p:sldId id="261" r:id="rId5"/>
    <p:sldId id="262" r:id="rId6"/>
    <p:sldId id="263" r:id="rId7"/>
    <p:sldId id="281" r:id="rId8"/>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C64C5E-BAB4-9EFC-C3CC-F757AE2EBD07}" v="14" dt="2025-09-18T07:07:35.081"/>
    <p1510:client id="{1BA307FC-0351-0240-6971-56FD325DF555}" v="3" dt="2025-09-17T16:43:10.935"/>
    <p1510:client id="{360A0A82-40A1-E725-5EA1-3B805ED5EB31}" v="49" dt="2025-09-17T16:46:12.519"/>
    <p1510:client id="{6423DA5C-A76C-1538-25E6-977F72470F6A}" v="21" dt="2025-09-17T16:49:22.490"/>
    <p1510:client id="{7813FDF8-2B5E-113F-A968-D9E7A7071F05}" v="32" dt="2025-09-17T16:45:03.944"/>
    <p1510:client id="{927F1538-C99E-72EF-3E31-25952EA64618}" v="33" dt="2025-09-17T11:13:14.995"/>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guide orient="horz" pos="528"/>
        <p:guide pos="3864"/>
        <p:guide orient="horz" pos="1272"/>
        <p:guide orient="horz" pos="2312"/>
        <p:guide orient="horz" pos="1944"/>
        <p:guide orient="horz" pos="2328"/>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18/09/2025</a:t>
            </a:fld>
            <a:endParaRPr lang="en-GB"/>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18/09/2025</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2</a:t>
            </a:fld>
            <a:endParaRPr lang="en-GB"/>
          </a:p>
        </p:txBody>
      </p:sp>
    </p:spTree>
    <p:extLst>
      <p:ext uri="{BB962C8B-B14F-4D97-AF65-F5344CB8AC3E}">
        <p14:creationId xmlns:p14="http://schemas.microsoft.com/office/powerpoint/2010/main" val="2915729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4</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811271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2180573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7</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rtl="0"/>
              <a:t>‹#›</a:t>
            </a:fld>
            <a:endParaRPr lang="en-GB"/>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rtl="0"/>
              <a:t>‹#›</a:t>
            </a:fld>
            <a:endParaRPr lang="en-GB"/>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rtlCol="0"/>
          <a:lstStyle>
            <a:defPPr>
              <a:defRPr lang="en-GB"/>
            </a:defPPr>
          </a:lstStyle>
          <a:p>
            <a:pPr rtl="0"/>
            <a:r>
              <a:rPr lang="en-GB"/>
              <a:t>Welcome to Key Stage 1 </a:t>
            </a:r>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118C4B5-E692-6077-FF84-732EE5ABB559}"/>
              </a:ext>
            </a:extLst>
          </p:cNvPr>
          <p:cNvSpPr>
            <a:spLocks noGrp="1"/>
          </p:cNvSpPr>
          <p:nvPr>
            <p:ph idx="1"/>
          </p:nvPr>
        </p:nvSpPr>
        <p:spPr>
          <a:xfrm>
            <a:off x="7104993" y="546538"/>
            <a:ext cx="4818783" cy="4975232"/>
          </a:xfrm>
        </p:spPr>
        <p:txBody>
          <a:bodyPr/>
          <a:lstStyle/>
          <a:p>
            <a:pPr algn="l"/>
            <a:r>
              <a:rPr lang="en-GB" u="sng"/>
              <a:t>MORNING AND END OF THE DAY ROUTINE: </a:t>
            </a:r>
          </a:p>
          <a:p>
            <a:pPr algn="l"/>
            <a:endParaRPr lang="en-GB" u="sng"/>
          </a:p>
          <a:p>
            <a:pPr marL="342900" indent="-342900" algn="l">
              <a:buFont typeface="Arial" panose="020B0604020202020204" pitchFamily="34" charset="0"/>
              <a:buChar char="•"/>
            </a:pPr>
            <a:r>
              <a:rPr lang="en-GB"/>
              <a:t>Please can all children line up and walk into school independently. </a:t>
            </a:r>
          </a:p>
          <a:p>
            <a:pPr marL="342900" indent="-342900" algn="l">
              <a:buFont typeface="Arial" panose="020B0604020202020204" pitchFamily="34" charset="0"/>
              <a:buChar char="•"/>
            </a:pPr>
            <a:endParaRPr lang="en-GB"/>
          </a:p>
          <a:p>
            <a:pPr marL="342900" indent="-342900" algn="l">
              <a:buFont typeface="Arial" panose="020B0604020202020204" pitchFamily="34" charset="0"/>
              <a:buChar char="•"/>
            </a:pPr>
            <a:r>
              <a:rPr lang="en-GB"/>
              <a:t>If your child is going home with someone different, please inform the office so we are made aware. </a:t>
            </a:r>
          </a:p>
          <a:p>
            <a:endParaRPr lang="en-GB"/>
          </a:p>
          <a:p>
            <a:endParaRPr lang="en-GB"/>
          </a:p>
        </p:txBody>
      </p:sp>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6" name="Title 25">
            <a:extLst>
              <a:ext uri="{FF2B5EF4-FFF2-40B4-BE49-F238E27FC236}">
                <a16:creationId xmlns:a16="http://schemas.microsoft.com/office/drawing/2014/main" id="{70BA96D9-2E56-3DBD-6315-048A1B2800FB}"/>
              </a:ext>
            </a:extLst>
          </p:cNvPr>
          <p:cNvSpPr>
            <a:spLocks noGrp="1"/>
          </p:cNvSpPr>
          <p:nvPr>
            <p:ph type="title"/>
          </p:nvPr>
        </p:nvSpPr>
        <p:spPr/>
        <p:txBody>
          <a:bodyPr rtlCol="0"/>
          <a:lstStyle>
            <a:defPPr>
              <a:defRPr lang="en-GB"/>
            </a:defPPr>
          </a:lstStyle>
          <a:p>
            <a:pPr rtl="0"/>
            <a:r>
              <a:rPr lang="en-GB"/>
              <a:t>Topics </a:t>
            </a:r>
          </a:p>
        </p:txBody>
      </p:sp>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p:txBody>
          <a:bodyPr vert="horz" lIns="91440" tIns="45720" rIns="91440" bIns="45720" rtlCol="0" anchor="t">
            <a:normAutofit lnSpcReduction="10000"/>
          </a:bodyPr>
          <a:lstStyle>
            <a:defPPr>
              <a:defRPr lang="en-GB"/>
            </a:defPPr>
          </a:lstStyle>
          <a:p>
            <a:pPr marL="285750" indent="-285750">
              <a:buFont typeface="Arial" panose="020B0604020202020204" pitchFamily="34" charset="0"/>
              <a:buChar char="•"/>
            </a:pPr>
            <a:r>
              <a:rPr lang="en-GB"/>
              <a:t>Significant Explorers and Activists </a:t>
            </a:r>
          </a:p>
          <a:p>
            <a:pPr marL="285750" indent="-285750">
              <a:buFont typeface="Arial" panose="020B0604020202020204" pitchFamily="34" charset="0"/>
              <a:buChar char="•"/>
            </a:pPr>
            <a:r>
              <a:rPr lang="en-GB"/>
              <a:t>Dangers of the coast </a:t>
            </a:r>
          </a:p>
          <a:p>
            <a:pPr marL="285750" indent="-285750">
              <a:buFont typeface="Arial" panose="020B0604020202020204" pitchFamily="34" charset="0"/>
              <a:buChar char="•"/>
            </a:pPr>
            <a:r>
              <a:rPr lang="en-GB"/>
              <a:t>Whitby past and present</a:t>
            </a:r>
          </a:p>
          <a:p>
            <a:pPr marL="285750" indent="-285750">
              <a:buFont typeface="Arial" panose="020B0604020202020204" pitchFamily="34" charset="0"/>
              <a:buChar char="•"/>
            </a:pPr>
            <a:r>
              <a:rPr lang="en-GB"/>
              <a:t>Meet the Monaches.</a:t>
            </a:r>
          </a:p>
          <a:p>
            <a:pPr marL="285750" indent="-285750" rtl="0">
              <a:buFont typeface="Arial" panose="020B0604020202020204" pitchFamily="34" charset="0"/>
              <a:buChar char="•"/>
            </a:pPr>
            <a:endParaRPr lang="en-GB"/>
          </a:p>
          <a:p>
            <a:pPr marL="285750" indent="-285750" rtl="0">
              <a:buFont typeface="Arial" panose="020B0604020202020204" pitchFamily="34" charset="0"/>
              <a:buChar char="•"/>
            </a:pPr>
            <a:r>
              <a:rPr lang="en-GB"/>
              <a:t>English we use ‘Talk for Writing’ which encourages learning a text well, adapting the text and using skills to write their own version. </a:t>
            </a:r>
          </a:p>
          <a:p>
            <a:pPr marL="285750" indent="-285750" rtl="0">
              <a:buFont typeface="Arial" panose="020B0604020202020204" pitchFamily="34" charset="0"/>
              <a:buChar char="•"/>
            </a:pPr>
            <a:endParaRPr lang="en-GB"/>
          </a:p>
          <a:p>
            <a:pPr marL="285750" indent="-285750" rtl="0">
              <a:buFont typeface="Arial" panose="020B0604020202020204" pitchFamily="34" charset="0"/>
              <a:buChar char="•"/>
            </a:pPr>
            <a:r>
              <a:rPr lang="en-GB"/>
              <a:t>Maths – we use White Rose Maths to cover all national curriculum expectations. Place Value is currently being taught and after this we will be moving onto Addition and Subtraction. </a:t>
            </a:r>
          </a:p>
          <a:p>
            <a:pPr rtl="0"/>
            <a:endParaRPr lang="en-GB"/>
          </a:p>
        </p:txBody>
      </p:sp>
      <p:sp>
        <p:nvSpPr>
          <p:cNvPr id="2" name="Date Placeholder 1">
            <a:extLst>
              <a:ext uri="{FF2B5EF4-FFF2-40B4-BE49-F238E27FC236}">
                <a16:creationId xmlns:a16="http://schemas.microsoft.com/office/drawing/2014/main" id="{DA884D8B-635B-7402-1437-04A104C24B54}"/>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3</a:t>
            </a:fld>
            <a:endParaRPr lang="en-GB"/>
          </a:p>
        </p:txBody>
      </p:sp>
    </p:spTree>
    <p:extLst>
      <p:ext uri="{BB962C8B-B14F-4D97-AF65-F5344CB8AC3E}">
        <p14:creationId xmlns:p14="http://schemas.microsoft.com/office/powerpoint/2010/main" val="3435077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p:txBody>
          <a:bodyPr rtlCol="0"/>
          <a:lstStyle>
            <a:defPPr>
              <a:defRPr lang="en-GB"/>
            </a:defPPr>
          </a:lstStyle>
          <a:p>
            <a:pPr rtl="0"/>
            <a:r>
              <a:rPr lang="en-GB" sz="4800">
                <a:latin typeface="Sagona Book" panose="020F0502020204030204" pitchFamily="34" charset="0"/>
                <a:cs typeface="Sagona Book" panose="020F0502020204030204" pitchFamily="34" charset="0"/>
              </a:rPr>
              <a:t>Behaviour and Expectations</a:t>
            </a:r>
            <a:endParaRPr lang="en-GB"/>
          </a:p>
        </p:txBody>
      </p:sp>
      <p:sp>
        <p:nvSpPr>
          <p:cNvPr id="5" name="Date Placeholder 4">
            <a:extLst>
              <a:ext uri="{FF2B5EF4-FFF2-40B4-BE49-F238E27FC236}">
                <a16:creationId xmlns:a16="http://schemas.microsoft.com/office/drawing/2014/main" id="{623087F1-0A22-4E04-6B3F-B1DDA246A111}"/>
              </a:ext>
            </a:extLst>
          </p:cNvPr>
          <p:cNvSpPr>
            <a:spLocks noGrp="1"/>
          </p:cNvSpPr>
          <p:nvPr>
            <p:ph type="dt" sz="half" idx="10"/>
          </p:nvPr>
        </p:nvSpPr>
        <p:spPr/>
        <p:txBody>
          <a:bodyPr rtlCol="0"/>
          <a:lstStyle>
            <a:defPPr>
              <a:defRPr lang="en-GB"/>
            </a:defPPr>
          </a:lstStyle>
          <a:p>
            <a:pPr rtl="0"/>
            <a:r>
              <a:rPr lang="en-GB"/>
              <a:t>20XX</a:t>
            </a:r>
          </a:p>
        </p:txBody>
      </p:sp>
      <p:sp>
        <p:nvSpPr>
          <p:cNvPr id="7" name="Footer Placeholder 6">
            <a:extLst>
              <a:ext uri="{FF2B5EF4-FFF2-40B4-BE49-F238E27FC236}">
                <a16:creationId xmlns:a16="http://schemas.microsoft.com/office/drawing/2014/main" id="{8FD92B98-444C-00D2-3246-91E7E1BFB673}"/>
              </a:ext>
            </a:extLst>
          </p:cNvPr>
          <p:cNvSpPr>
            <a:spLocks noGrp="1"/>
          </p:cNvSpPr>
          <p:nvPr>
            <p:ph type="ftr" sz="quarter" idx="11"/>
          </p:nvPr>
        </p:nvSpPr>
        <p:spPr/>
        <p:txBody>
          <a:bodyPr rtlCol="0"/>
          <a:lstStyle>
            <a:defPPr>
              <a:defRPr lang="en-GB"/>
            </a:defPPr>
          </a:lstStyle>
          <a:p>
            <a:pPr rtl="0"/>
            <a:r>
              <a:rPr lang="en-GB"/>
              <a:t>presentation title</a:t>
            </a:r>
          </a:p>
        </p:txBody>
      </p:sp>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4</a:t>
            </a:fld>
            <a:endParaRPr lang="en-GB"/>
          </a:p>
        </p:txBody>
      </p:sp>
      <p:sp>
        <p:nvSpPr>
          <p:cNvPr id="3" name="Content Placeholder 2">
            <a:extLst>
              <a:ext uri="{FF2B5EF4-FFF2-40B4-BE49-F238E27FC236}">
                <a16:creationId xmlns:a16="http://schemas.microsoft.com/office/drawing/2014/main" id="{397389FF-DE3E-8304-5E2B-3EFA15844FD1}"/>
              </a:ext>
            </a:extLst>
          </p:cNvPr>
          <p:cNvSpPr>
            <a:spLocks noGrp="1"/>
          </p:cNvSpPr>
          <p:nvPr>
            <p:ph idx="1"/>
          </p:nvPr>
        </p:nvSpPr>
        <p:spPr>
          <a:xfrm>
            <a:off x="576071" y="1901952"/>
            <a:ext cx="10779283" cy="3877056"/>
          </a:xfrm>
        </p:spPr>
        <p:txBody>
          <a:bodyPr vert="horz" lIns="91440" tIns="45720" rIns="91440" bIns="45720" rtlCol="0" anchor="t">
            <a:normAutofit fontScale="92500" lnSpcReduction="10000"/>
          </a:bodyPr>
          <a:lstStyle/>
          <a:p>
            <a:r>
              <a:rPr lang="en-GB"/>
              <a:t>We follow a Take Care Ethos. </a:t>
            </a:r>
          </a:p>
          <a:p>
            <a:r>
              <a:rPr lang="en-GB" dirty="0"/>
              <a:t>Take care of</a:t>
            </a:r>
            <a:r>
              <a:rPr lang="en-GB"/>
              <a:t> ourselves</a:t>
            </a:r>
          </a:p>
          <a:p>
            <a:r>
              <a:rPr lang="en-GB"/>
              <a:t>Take care of each other</a:t>
            </a:r>
          </a:p>
          <a:p>
            <a:r>
              <a:rPr lang="en-GB"/>
              <a:t>Take care of the world</a:t>
            </a:r>
          </a:p>
          <a:p>
            <a:r>
              <a:rPr lang="en-GB"/>
              <a:t>Take care in their work. </a:t>
            </a:r>
          </a:p>
          <a:p>
            <a:r>
              <a:rPr lang="en-GB"/>
              <a:t>If children do not follow the ‘school expectations’ then a 5 step plan is followed – a reminder, caution, last chance, time out and then repair. </a:t>
            </a:r>
          </a:p>
          <a:p>
            <a:r>
              <a:rPr lang="en-GB"/>
              <a:t>Children are rewarded with ‘Take care token’ and also stickers, when appropriate.</a:t>
            </a:r>
          </a:p>
        </p:txBody>
      </p:sp>
    </p:spTree>
    <p:extLst>
      <p:ext uri="{BB962C8B-B14F-4D97-AF65-F5344CB8AC3E}">
        <p14:creationId xmlns:p14="http://schemas.microsoft.com/office/powerpoint/2010/main" val="1699088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74CC35A-169D-2E87-6515-5E6B9D8F47EF}"/>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F9C73CF-CD73-39D0-D208-17D75BEB817B}"/>
              </a:ext>
            </a:extLst>
          </p:cNvPr>
          <p:cNvSpPr>
            <a:spLocks noGrp="1"/>
          </p:cNvSpPr>
          <p:nvPr>
            <p:ph type="ftr" sz="quarter" idx="11"/>
          </p:nvPr>
        </p:nvSpPr>
        <p:spPr/>
        <p:txBody>
          <a:bodyPr rtlCol="0"/>
          <a:lstStyle>
            <a:defPPr>
              <a:defRPr lang="en-GB"/>
            </a:defPPr>
          </a:lstStyle>
          <a:p>
            <a:pPr rtl="0"/>
            <a:r>
              <a:rPr lang="en-GB"/>
              <a:t>presentation title</a:t>
            </a:r>
          </a:p>
        </p:txBody>
      </p:sp>
      <p:sp>
        <p:nvSpPr>
          <p:cNvPr id="8" name="Slide Number Placeholder 7">
            <a:extLst>
              <a:ext uri="{FF2B5EF4-FFF2-40B4-BE49-F238E27FC236}">
                <a16:creationId xmlns:a16="http://schemas.microsoft.com/office/drawing/2014/main" id="{4F0540EB-6A4B-28A8-564F-BC45DFDE0883}"/>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5</a:t>
            </a:fld>
            <a:endParaRPr lang="en-GB"/>
          </a:p>
        </p:txBody>
      </p:sp>
      <p:sp>
        <p:nvSpPr>
          <p:cNvPr id="10" name="Content Placeholder 9">
            <a:extLst>
              <a:ext uri="{FF2B5EF4-FFF2-40B4-BE49-F238E27FC236}">
                <a16:creationId xmlns:a16="http://schemas.microsoft.com/office/drawing/2014/main" id="{40B2C3EC-AC31-CD0E-5E40-9E365EA8DD57}"/>
              </a:ext>
            </a:extLst>
          </p:cNvPr>
          <p:cNvSpPr>
            <a:spLocks noGrp="1"/>
          </p:cNvSpPr>
          <p:nvPr>
            <p:ph idx="1"/>
          </p:nvPr>
        </p:nvSpPr>
        <p:spPr>
          <a:xfrm>
            <a:off x="576072" y="373225"/>
            <a:ext cx="9363456" cy="5405784"/>
          </a:xfrm>
        </p:spPr>
        <p:txBody>
          <a:bodyPr>
            <a:normAutofit/>
          </a:bodyPr>
          <a:lstStyle/>
          <a:p>
            <a:pPr marL="0" indent="0" fontAlgn="t">
              <a:buNone/>
            </a:pPr>
            <a:r>
              <a:rPr lang="en-GB" b="1" u="sng"/>
              <a:t>Useful Information </a:t>
            </a:r>
          </a:p>
          <a:p>
            <a:pPr lvl="0" fontAlgn="t"/>
            <a:r>
              <a:rPr lang="en-GB"/>
              <a:t>Every week a class newsletter will be uploaded to each classes’ page on the school website which will let you know what we have been up. </a:t>
            </a:r>
          </a:p>
          <a:p>
            <a:pPr lvl="0" fontAlgn="t"/>
            <a:r>
              <a:rPr lang="en-GB"/>
              <a:t>Reading will take place every day ensuring that each child’s reading is heard regularly. Reading books will be changed weekly. </a:t>
            </a:r>
          </a:p>
          <a:p>
            <a:pPr lvl="0" fontAlgn="t"/>
            <a:r>
              <a:rPr lang="en-GB"/>
              <a:t>Phonics and spelling take place every day ensuring reading, writing and spelling skills are being taught, practised and applied. These will be taught in small groups daily </a:t>
            </a:r>
          </a:p>
        </p:txBody>
      </p:sp>
    </p:spTree>
    <p:extLst>
      <p:ext uri="{BB962C8B-B14F-4D97-AF65-F5344CB8AC3E}">
        <p14:creationId xmlns:p14="http://schemas.microsoft.com/office/powerpoint/2010/main" val="2752853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a:xfrm>
            <a:off x="2146041" y="177283"/>
            <a:ext cx="8602824" cy="6083558"/>
          </a:xfrm>
        </p:spPr>
        <p:txBody>
          <a:bodyPr rtlCol="0">
            <a:normAutofit fontScale="92500" lnSpcReduction="20000"/>
          </a:bodyPr>
          <a:lstStyle>
            <a:defPPr>
              <a:defRPr lang="en-GB"/>
            </a:defPPr>
          </a:lstStyle>
          <a:p>
            <a:pPr fontAlgn="t"/>
            <a:r>
              <a:rPr lang="en-GB" sz="2800" b="1" u="sng"/>
              <a:t>How you can help:</a:t>
            </a:r>
          </a:p>
          <a:p>
            <a:pPr fontAlgn="t"/>
            <a:endParaRPr lang="en-GB" sz="2800" b="1" u="sng"/>
          </a:p>
          <a:p>
            <a:pPr lvl="0" fontAlgn="t"/>
            <a:r>
              <a:rPr lang="en-GB" sz="2800"/>
              <a:t>Please name </a:t>
            </a:r>
            <a:r>
              <a:rPr lang="en-GB" sz="2800" b="1" u="sng"/>
              <a:t>all</a:t>
            </a:r>
            <a:r>
              <a:rPr lang="en-GB" sz="2800"/>
              <a:t> clothing and equipment. </a:t>
            </a:r>
          </a:p>
          <a:p>
            <a:pPr lvl="0" fontAlgn="t"/>
            <a:endParaRPr lang="en-GB" sz="2800"/>
          </a:p>
          <a:p>
            <a:pPr lvl="0" fontAlgn="t"/>
            <a:r>
              <a:rPr lang="en-GB" sz="2800"/>
              <a:t>Read with your child at least 3 times a week and ask them questions about the text. Please record all reading in the calendar pages of their diary. This recording is seen as evidence that they have read and will be rewarded. </a:t>
            </a:r>
          </a:p>
          <a:p>
            <a:pPr lvl="0" fontAlgn="t"/>
            <a:endParaRPr lang="en-GB" sz="2800"/>
          </a:p>
          <a:p>
            <a:pPr lvl="0" fontAlgn="t"/>
            <a:r>
              <a:rPr lang="en-GB" sz="2800"/>
              <a:t>Please ensure PE kits are always kept in school. </a:t>
            </a:r>
          </a:p>
          <a:p>
            <a:pPr lvl="0" fontAlgn="t"/>
            <a:endParaRPr lang="en-GB" sz="2800"/>
          </a:p>
          <a:p>
            <a:pPr lvl="0" fontAlgn="t"/>
            <a:r>
              <a:rPr lang="en-GB" sz="2800"/>
              <a:t>This year children </a:t>
            </a:r>
            <a:r>
              <a:rPr lang="en-GB" sz="2800" b="1"/>
              <a:t>do not</a:t>
            </a:r>
            <a:r>
              <a:rPr lang="en-GB" sz="2800"/>
              <a:t> need a pencil case. A water bottle is optional as we have individual cups and a water cooler in each classroom. </a:t>
            </a:r>
          </a:p>
          <a:p>
            <a:pPr lvl="0" fontAlgn="t"/>
            <a:endParaRPr lang="en-GB" sz="2800"/>
          </a:p>
          <a:p>
            <a:pPr lvl="0" fontAlgn="t"/>
            <a:r>
              <a:rPr lang="en-GB" sz="2800"/>
              <a:t>Homework tasks will be set, when appropriate, on the newsletter. Most important priority is to listen to your child read. </a:t>
            </a:r>
          </a:p>
        </p:txBody>
      </p:sp>
      <p:sp>
        <p:nvSpPr>
          <p:cNvPr id="2" name="Date Placeholder 1">
            <a:extLst>
              <a:ext uri="{FF2B5EF4-FFF2-40B4-BE49-F238E27FC236}">
                <a16:creationId xmlns:a16="http://schemas.microsoft.com/office/drawing/2014/main" id="{E9350B43-2FC6-DBFA-2920-C8265C1C6A48}"/>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B1EFDBE1-8C88-4D39-6BA3-537373DFA091}"/>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6</a:t>
            </a:fld>
            <a:endParaRPr lang="en-GB"/>
          </a:p>
        </p:txBody>
      </p:sp>
    </p:spTree>
    <p:extLst>
      <p:ext uri="{BB962C8B-B14F-4D97-AF65-F5344CB8AC3E}">
        <p14:creationId xmlns:p14="http://schemas.microsoft.com/office/powerpoint/2010/main" val="1096717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p:txBody>
          <a:bodyPr rtlCol="0"/>
          <a:lstStyle>
            <a:defPPr>
              <a:defRPr lang="en-GB"/>
            </a:defPPr>
          </a:lstStyle>
          <a:p>
            <a:pPr rtl="0"/>
            <a:r>
              <a:rPr lang="en-GB"/>
              <a:t>Thank you </a:t>
            </a:r>
          </a:p>
        </p:txBody>
      </p:sp>
    </p:spTree>
    <p:extLst>
      <p:ext uri="{BB962C8B-B14F-4D97-AF65-F5344CB8AC3E}">
        <p14:creationId xmlns:p14="http://schemas.microsoft.com/office/powerpoint/2010/main" val="2577936335"/>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{BB8D919F-29C7-4FBF-B599-DB2B40196A18}tf11964407_win32</Template>
  <TotalTime>0</TotalTime>
  <Words>425</Words>
  <Application>Microsoft Office PowerPoint</Application>
  <PresentationFormat>Widescreen</PresentationFormat>
  <Paragraphs>58</Paragraphs>
  <Slides>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Courier New</vt:lpstr>
      <vt:lpstr>Gill Sans Nova</vt:lpstr>
      <vt:lpstr>Gill Sans Nova Light</vt:lpstr>
      <vt:lpstr>Sagona Book</vt:lpstr>
      <vt:lpstr>Office Theme</vt:lpstr>
      <vt:lpstr>Welcome to Key Stage 1 </vt:lpstr>
      <vt:lpstr>PowerPoint Presentation</vt:lpstr>
      <vt:lpstr>Topics </vt:lpstr>
      <vt:lpstr>Behaviour and Expectations</vt:lpstr>
      <vt:lpstr>PowerPoint Presentation</vt:lpstr>
      <vt:lpstr>PowerPoint Presentation</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Mrs L Lewis</dc:creator>
  <cp:lastModifiedBy>Mrs S Morrell</cp:lastModifiedBy>
  <cp:revision>6</cp:revision>
  <dcterms:created xsi:type="dcterms:W3CDTF">2025-09-17T08:32:16Z</dcterms:created>
  <dcterms:modified xsi:type="dcterms:W3CDTF">2025-09-18T07:10:02Z</dcterms:modified>
</cp:coreProperties>
</file>