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4"/>
  </p:sldMasterIdLst>
  <p:notesMasterIdLst>
    <p:notesMasterId r:id="rId22"/>
  </p:notesMasterIdLst>
  <p:handoutMasterIdLst>
    <p:handoutMasterId r:id="rId23"/>
  </p:handoutMasterIdLst>
  <p:sldIdLst>
    <p:sldId id="286" r:id="rId5"/>
    <p:sldId id="256" r:id="rId6"/>
    <p:sldId id="315" r:id="rId7"/>
    <p:sldId id="314" r:id="rId8"/>
    <p:sldId id="311" r:id="rId9"/>
    <p:sldId id="272" r:id="rId10"/>
    <p:sldId id="324" r:id="rId11"/>
    <p:sldId id="273" r:id="rId12"/>
    <p:sldId id="297" r:id="rId13"/>
    <p:sldId id="322" r:id="rId14"/>
    <p:sldId id="282" r:id="rId15"/>
    <p:sldId id="318" r:id="rId16"/>
    <p:sldId id="317" r:id="rId17"/>
    <p:sldId id="271" r:id="rId18"/>
    <p:sldId id="323" r:id="rId19"/>
    <p:sldId id="325" r:id="rId20"/>
    <p:sldId id="319" r:id="rId21"/>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FCC66"/>
    <a:srgbClr val="993366"/>
    <a:srgbClr val="CC3300"/>
    <a:srgbClr val="FF9900"/>
    <a:srgbClr val="CC0000"/>
    <a:srgbClr val="00946D"/>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C89EB7-043E-4BE1-B089-45719B7A9CA1}" v="5" dt="2025-01-30T12:19:31.7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86061" autoAdjust="0"/>
  </p:normalViewPr>
  <p:slideViewPr>
    <p:cSldViewPr>
      <p:cViewPr varScale="1">
        <p:scale>
          <a:sx n="71" d="100"/>
          <a:sy n="71" d="100"/>
        </p:scale>
        <p:origin x="1805"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1" y="2"/>
            <a:ext cx="2944500"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22" tIns="46511" rIns="93022" bIns="46511" numCol="1" anchor="t" anchorCtr="0" compatLnSpc="1">
            <a:prstTxWarp prst="textNoShape">
              <a:avLst/>
            </a:prstTxWarp>
          </a:bodyPr>
          <a:lstStyle>
            <a:lvl1pPr defTabSz="930275">
              <a:defRPr sz="1200"/>
            </a:lvl1pPr>
          </a:lstStyle>
          <a:p>
            <a:pPr>
              <a:defRPr/>
            </a:pPr>
            <a:endParaRPr lang="en-GB"/>
          </a:p>
        </p:txBody>
      </p:sp>
      <p:sp>
        <p:nvSpPr>
          <p:cNvPr id="11267" name="Rectangle 3"/>
          <p:cNvSpPr>
            <a:spLocks noGrp="1" noChangeArrowheads="1"/>
          </p:cNvSpPr>
          <p:nvPr>
            <p:ph type="dt" sz="quarter" idx="1"/>
          </p:nvPr>
        </p:nvSpPr>
        <p:spPr bwMode="auto">
          <a:xfrm>
            <a:off x="3851003" y="2"/>
            <a:ext cx="2945586"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22" tIns="46511" rIns="93022" bIns="46511" numCol="1" anchor="t" anchorCtr="0" compatLnSpc="1">
            <a:prstTxWarp prst="textNoShape">
              <a:avLst/>
            </a:prstTxWarp>
          </a:bodyPr>
          <a:lstStyle>
            <a:lvl1pPr algn="r" defTabSz="930275">
              <a:defRPr sz="1200"/>
            </a:lvl1pPr>
          </a:lstStyle>
          <a:p>
            <a:pPr>
              <a:defRPr/>
            </a:pPr>
            <a:endParaRPr lang="en-GB"/>
          </a:p>
        </p:txBody>
      </p:sp>
      <p:sp>
        <p:nvSpPr>
          <p:cNvPr id="11268" name="Rectangle 4"/>
          <p:cNvSpPr>
            <a:spLocks noGrp="1" noChangeArrowheads="1"/>
          </p:cNvSpPr>
          <p:nvPr>
            <p:ph type="ftr" sz="quarter" idx="2"/>
          </p:nvPr>
        </p:nvSpPr>
        <p:spPr bwMode="auto">
          <a:xfrm>
            <a:off x="1" y="9428223"/>
            <a:ext cx="2944500"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22" tIns="46511" rIns="93022" bIns="46511" numCol="1" anchor="b" anchorCtr="0" compatLnSpc="1">
            <a:prstTxWarp prst="textNoShape">
              <a:avLst/>
            </a:prstTxWarp>
          </a:bodyPr>
          <a:lstStyle>
            <a:lvl1pPr defTabSz="930275">
              <a:defRPr sz="1200"/>
            </a:lvl1pPr>
          </a:lstStyle>
          <a:p>
            <a:pPr>
              <a:defRPr/>
            </a:pPr>
            <a:endParaRPr lang="en-GB"/>
          </a:p>
        </p:txBody>
      </p:sp>
      <p:sp>
        <p:nvSpPr>
          <p:cNvPr id="11269" name="Rectangle 5"/>
          <p:cNvSpPr>
            <a:spLocks noGrp="1" noChangeArrowheads="1"/>
          </p:cNvSpPr>
          <p:nvPr>
            <p:ph type="sldNum" sz="quarter" idx="3"/>
          </p:nvPr>
        </p:nvSpPr>
        <p:spPr bwMode="auto">
          <a:xfrm>
            <a:off x="3851003" y="9428223"/>
            <a:ext cx="2945586"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22" tIns="46511" rIns="93022" bIns="46511" numCol="1" anchor="b" anchorCtr="0" compatLnSpc="1">
            <a:prstTxWarp prst="textNoShape">
              <a:avLst/>
            </a:prstTxWarp>
          </a:bodyPr>
          <a:lstStyle>
            <a:lvl1pPr algn="r" defTabSz="930275">
              <a:defRPr sz="1200"/>
            </a:lvl1pPr>
          </a:lstStyle>
          <a:p>
            <a:pPr>
              <a:defRPr/>
            </a:pPr>
            <a:fld id="{DED42C70-A64C-4B23-958D-DBB022B97733}" type="slidenum">
              <a:rPr lang="en-GB"/>
              <a:pPr>
                <a:defRPr/>
              </a:pPr>
              <a:t>‹#›</a:t>
            </a:fld>
            <a:endParaRPr lang="en-GB"/>
          </a:p>
        </p:txBody>
      </p:sp>
    </p:spTree>
    <p:extLst>
      <p:ext uri="{BB962C8B-B14F-4D97-AF65-F5344CB8AC3E}">
        <p14:creationId xmlns:p14="http://schemas.microsoft.com/office/powerpoint/2010/main" val="7820910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1" y="2"/>
            <a:ext cx="2944500"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31" tIns="46516" rIns="93031" bIns="46516" numCol="1" anchor="t" anchorCtr="0" compatLnSpc="1">
            <a:prstTxWarp prst="textNoShape">
              <a:avLst/>
            </a:prstTxWarp>
          </a:bodyPr>
          <a:lstStyle>
            <a:lvl1pPr defTabSz="930275">
              <a:defRPr sz="1200"/>
            </a:lvl1pPr>
          </a:lstStyle>
          <a:p>
            <a:pPr>
              <a:defRPr/>
            </a:pPr>
            <a:endParaRPr lang="en-GB"/>
          </a:p>
        </p:txBody>
      </p:sp>
      <p:sp>
        <p:nvSpPr>
          <p:cNvPr id="34819" name="Rectangle 3"/>
          <p:cNvSpPr>
            <a:spLocks noGrp="1" noChangeArrowheads="1"/>
          </p:cNvSpPr>
          <p:nvPr>
            <p:ph type="dt" idx="1"/>
          </p:nvPr>
        </p:nvSpPr>
        <p:spPr bwMode="auto">
          <a:xfrm>
            <a:off x="3851003" y="2"/>
            <a:ext cx="2945586"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31" tIns="46516" rIns="93031" bIns="46516" numCol="1" anchor="t" anchorCtr="0" compatLnSpc="1">
            <a:prstTxWarp prst="textNoShape">
              <a:avLst/>
            </a:prstTxWarp>
          </a:bodyPr>
          <a:lstStyle>
            <a:lvl1pPr algn="r" defTabSz="930275">
              <a:defRPr sz="1200"/>
            </a:lvl1pPr>
          </a:lstStyle>
          <a:p>
            <a:pPr>
              <a:defRPr/>
            </a:pPr>
            <a:endParaRPr lang="en-GB"/>
          </a:p>
        </p:txBody>
      </p:sp>
      <p:sp>
        <p:nvSpPr>
          <p:cNvPr id="38916" name="Rectangle 4"/>
          <p:cNvSpPr>
            <a:spLocks noGrp="1" noRot="1" noChangeAspect="1" noChangeArrowheads="1" noTextEdit="1"/>
          </p:cNvSpPr>
          <p:nvPr>
            <p:ph type="sldImg" idx="2"/>
          </p:nvPr>
        </p:nvSpPr>
        <p:spPr bwMode="auto">
          <a:xfrm>
            <a:off x="9175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4821" name="Rectangle 5"/>
          <p:cNvSpPr>
            <a:spLocks noGrp="1" noChangeArrowheads="1"/>
          </p:cNvSpPr>
          <p:nvPr>
            <p:ph type="body" sz="quarter" idx="3"/>
          </p:nvPr>
        </p:nvSpPr>
        <p:spPr bwMode="auto">
          <a:xfrm>
            <a:off x="681507" y="4715271"/>
            <a:ext cx="5434662" cy="4467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31" tIns="46516" rIns="93031" bIns="46516"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4822" name="Rectangle 6"/>
          <p:cNvSpPr>
            <a:spLocks noGrp="1" noChangeArrowheads="1"/>
          </p:cNvSpPr>
          <p:nvPr>
            <p:ph type="ftr" sz="quarter" idx="4"/>
          </p:nvPr>
        </p:nvSpPr>
        <p:spPr bwMode="auto">
          <a:xfrm>
            <a:off x="1" y="9428223"/>
            <a:ext cx="2944500"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31" tIns="46516" rIns="93031" bIns="46516" numCol="1" anchor="b" anchorCtr="0" compatLnSpc="1">
            <a:prstTxWarp prst="textNoShape">
              <a:avLst/>
            </a:prstTxWarp>
          </a:bodyPr>
          <a:lstStyle>
            <a:lvl1pPr defTabSz="930275">
              <a:defRPr sz="1200"/>
            </a:lvl1pPr>
          </a:lstStyle>
          <a:p>
            <a:pPr>
              <a:defRPr/>
            </a:pPr>
            <a:endParaRPr lang="en-GB"/>
          </a:p>
        </p:txBody>
      </p:sp>
      <p:sp>
        <p:nvSpPr>
          <p:cNvPr id="34823" name="Rectangle 7"/>
          <p:cNvSpPr>
            <a:spLocks noGrp="1" noChangeArrowheads="1"/>
          </p:cNvSpPr>
          <p:nvPr>
            <p:ph type="sldNum" sz="quarter" idx="5"/>
          </p:nvPr>
        </p:nvSpPr>
        <p:spPr bwMode="auto">
          <a:xfrm>
            <a:off x="3851003" y="9428223"/>
            <a:ext cx="2945586" cy="49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31" tIns="46516" rIns="93031" bIns="46516" numCol="1" anchor="b" anchorCtr="0" compatLnSpc="1">
            <a:prstTxWarp prst="textNoShape">
              <a:avLst/>
            </a:prstTxWarp>
          </a:bodyPr>
          <a:lstStyle>
            <a:lvl1pPr algn="r" defTabSz="930275">
              <a:defRPr sz="1200"/>
            </a:lvl1pPr>
          </a:lstStyle>
          <a:p>
            <a:pPr>
              <a:defRPr/>
            </a:pPr>
            <a:fld id="{29AA24A0-8DA3-4161-B718-62F8B7573F31}" type="slidenum">
              <a:rPr lang="en-GB"/>
              <a:pPr>
                <a:defRPr/>
              </a:pPr>
              <a:t>‹#›</a:t>
            </a:fld>
            <a:endParaRPr lang="en-GB"/>
          </a:p>
        </p:txBody>
      </p:sp>
    </p:spTree>
    <p:extLst>
      <p:ext uri="{BB962C8B-B14F-4D97-AF65-F5344CB8AC3E}">
        <p14:creationId xmlns:p14="http://schemas.microsoft.com/office/powerpoint/2010/main" val="2067862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67491ADA-7A57-4669-BE7B-7D5534AABD76}" type="slidenum">
              <a:rPr lang="en-GB" altLang="en-US" sz="1200" smtClean="0"/>
              <a:pPr/>
              <a:t>1</a:t>
            </a:fld>
            <a:endParaRPr lang="en-GB" altLang="en-US" sz="120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C39FE606-880E-4894-AEEC-0D259C015674}" type="slidenum">
              <a:rPr lang="en-GB" altLang="en-US" sz="1200" smtClean="0"/>
              <a:pPr/>
              <a:t>2</a:t>
            </a:fld>
            <a:endParaRPr lang="en-GB" altLang="en-US" sz="120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r>
              <a:rPr lang="en-GB" altLang="en-US"/>
              <a:t>The staff at Beaumanor believe passionately in the value of Outdoor Education and the benefits high quality outdoor learning can contribute to a young persons education. We will always try and work with schools to ensure the experiences we deliver to young people make a positive contribution to the school based curriculum. </a:t>
            </a:r>
          </a:p>
          <a:p>
            <a:pPr eaLnBrk="1" hangingPunct="1"/>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29AA24A0-8DA3-4161-B718-62F8B7573F31}" type="slidenum">
              <a:rPr lang="en-GB" smtClean="0"/>
              <a:pPr>
                <a:defRPr/>
              </a:pPr>
              <a:t>3</a:t>
            </a:fld>
            <a:endParaRPr lang="en-GB"/>
          </a:p>
        </p:txBody>
      </p:sp>
    </p:spTree>
    <p:extLst>
      <p:ext uri="{BB962C8B-B14F-4D97-AF65-F5344CB8AC3E}">
        <p14:creationId xmlns:p14="http://schemas.microsoft.com/office/powerpoint/2010/main" val="1385627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4B0BB769-1740-4ED2-A1FA-E38A925D2796}" type="slidenum">
              <a:rPr lang="en-GB" altLang="en-US" sz="1200" smtClean="0"/>
              <a:pPr/>
              <a:t>4</a:t>
            </a:fld>
            <a:endParaRPr lang="en-GB" altLang="en-US" sz="120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en-GB"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p:spPr>
        <p:txBody>
          <a:bodyPr/>
          <a:lstStyle/>
          <a:p>
            <a:endParaRPr lang="en-US" altLang="en-US" dirty="0"/>
          </a:p>
        </p:txBody>
      </p:sp>
      <p:sp>
        <p:nvSpPr>
          <p:cNvPr id="67588" name="Slide Number Placeholder 3"/>
          <p:cNvSpPr>
            <a:spLocks noGrp="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E354FF00-2346-4D36-B0C1-44C5BEF29BA9}" type="slidenum">
              <a:rPr lang="en-GB" altLang="en-US" sz="1200" smtClean="0"/>
              <a:pPr/>
              <a:t>5</a:t>
            </a:fld>
            <a:endParaRPr lang="en-GB"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9B3AD1C2-EF16-49B6-8B89-26691366A9BE}" type="slidenum">
              <a:rPr lang="en-GB" altLang="en-US" sz="1200" smtClean="0"/>
              <a:pPr/>
              <a:t>6</a:t>
            </a:fld>
            <a:endParaRPr lang="en-GB" altLang="en-US" sz="120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r>
              <a:rPr lang="en-GB" altLang="en-US"/>
              <a:t>Lunch </a:t>
            </a:r>
            <a:r>
              <a:rPr lang="en-GB" altLang="en-US" dirty="0"/>
              <a:t>is a pack up, usually taken in or near the cabin, depending on the weather. There are picnic tables outside the cabins, plus the children are more than welcome to sit on the grassed areas.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20E1F2EA-9470-47E6-B3D9-DBA300F27280}" type="slidenum">
              <a:rPr lang="en-GB" altLang="en-US" sz="1200" smtClean="0"/>
              <a:pPr/>
              <a:t>8</a:t>
            </a:fld>
            <a:endParaRPr lang="en-GB" altLang="en-US" sz="120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en-GB"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75A735CB-B594-4E94-BC87-946FA730A4B3}" type="slidenum">
              <a:rPr lang="en-GB" altLang="en-US" sz="1200" smtClean="0"/>
              <a:pPr/>
              <a:t>9</a:t>
            </a:fld>
            <a:endParaRPr lang="en-GB" altLang="en-US" sz="120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GB" altLang="en-US"/>
              <a:t>                                                                    The </a:t>
            </a:r>
            <a:r>
              <a:rPr lang="en-GB" altLang="en-US" dirty="0"/>
              <a:t>day will include literacy and numeracy, themed around Pirates</a:t>
            </a:r>
            <a:r>
              <a:rPr lang="en-GB" altLang="en-US"/>
              <a:t>. </a:t>
            </a:r>
            <a:endParaRPr lang="en-GB"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5846E5B0-8E53-4C37-BFDD-AD293A80E56D}" type="slidenum">
              <a:rPr lang="en-GB" altLang="en-US" sz="1200" smtClean="0"/>
              <a:pPr/>
              <a:t>10</a:t>
            </a:fld>
            <a:endParaRPr lang="en-GB" altLang="en-US" sz="12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r>
              <a:rPr lang="en-GB" altLang="en-US"/>
              <a:t>The children will be given the task of building a water-tight shelter in the woods at Beaumanor.  Their instructor will throw a bucket of water on to their shelter to see how successfully the task has been completed. The activity calls upon students design skills and the ability to work as part of a team. The essentials for survival will be explored and how these requirements might be met. </a:t>
            </a:r>
          </a:p>
          <a:p>
            <a:pPr eaLnBrk="1" hangingPunct="1"/>
            <a:r>
              <a:rPr lang="en-GB" altLang="en-US"/>
              <a:t>They will then have some soup around a campfire. </a:t>
            </a:r>
          </a:p>
        </p:txBody>
      </p:sp>
    </p:spTree>
    <p:extLst>
      <p:ext uri="{BB962C8B-B14F-4D97-AF65-F5344CB8AC3E}">
        <p14:creationId xmlns:p14="http://schemas.microsoft.com/office/powerpoint/2010/main" val="934187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4A507939-117B-45A2-8A90-9C2E4DEF4719}" type="slidenum">
              <a:rPr lang="en-GB" altLang="en-US" sz="1200" smtClean="0"/>
              <a:pPr/>
              <a:t>11</a:t>
            </a:fld>
            <a:endParaRPr lang="en-GB" altLang="en-US" sz="120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en-GB" altLang="en-US" dirty="0"/>
          </a:p>
          <a:p>
            <a:pPr eaLnBrk="1" hangingPunct="1"/>
            <a:endParaRPr lang="en-GB" altLang="en-US" dirty="0"/>
          </a:p>
          <a:p>
            <a:pPr eaLnBrk="1" hangingPunct="1"/>
            <a:r>
              <a:rPr lang="en-GB" altLang="en-US" dirty="0"/>
              <a:t>There is a small selection of evening activities form which the school will have selected:</a:t>
            </a:r>
          </a:p>
          <a:p>
            <a:pPr eaLnBrk="1" hangingPunct="1"/>
            <a:r>
              <a:rPr lang="en-GB" altLang="en-US" dirty="0"/>
              <a:t>Murder Mystery:</a:t>
            </a:r>
          </a:p>
          <a:p>
            <a:pPr eaLnBrk="1" hangingPunct="1"/>
            <a:r>
              <a:rPr lang="en-GB" altLang="en-US" dirty="0"/>
              <a:t>The group will do MM around the site, looking for clues to solve a mystery, inspired by the Victorian history of the house.</a:t>
            </a:r>
          </a:p>
          <a:p>
            <a:pPr eaLnBrk="1" hangingPunct="1"/>
            <a:r>
              <a:rPr lang="en-GB" altLang="en-US" dirty="0"/>
              <a:t>Cellars:</a:t>
            </a:r>
          </a:p>
          <a:p>
            <a:pPr eaLnBrk="1" hangingPunct="1"/>
            <a:r>
              <a:rPr lang="en-GB" altLang="en-US" dirty="0"/>
              <a:t>The group will play ‘Hide and Seek’ </a:t>
            </a:r>
            <a:r>
              <a:rPr lang="en-GB" altLang="en-US"/>
              <a:t>in the</a:t>
            </a:r>
            <a:endParaRPr lang="en-GB" altLang="en-US" dirty="0"/>
          </a:p>
          <a:p>
            <a:pPr eaLnBrk="1" hangingPunct="1"/>
            <a:endParaRPr lang="en-GB" altLang="en-US" dirty="0"/>
          </a:p>
          <a:p>
            <a:pPr eaLnBrk="1" hangingPunct="1"/>
            <a:r>
              <a:rPr lang="en-GB" altLang="en-US" dirty="0"/>
              <a:t>Gym Games:</a:t>
            </a:r>
          </a:p>
          <a:p>
            <a:pPr eaLnBrk="1" hangingPunct="1"/>
            <a:r>
              <a:rPr lang="en-GB" altLang="en-US" dirty="0"/>
              <a:t>The children will play a selection of sport games in the gym or on the field – light and weather depending!</a:t>
            </a:r>
          </a:p>
          <a:p>
            <a:pPr eaLnBrk="1" hangingPunct="1"/>
            <a:endParaRPr lang="en-GB" altLang="en-US" dirty="0"/>
          </a:p>
          <a:p>
            <a:pPr eaLnBrk="1" hangingPunct="1"/>
            <a:r>
              <a:rPr lang="en-GB" altLang="en-US" dirty="0"/>
              <a:t>Campfire:</a:t>
            </a:r>
          </a:p>
          <a:p>
            <a:pPr eaLnBrk="1" hangingPunct="1"/>
            <a:r>
              <a:rPr lang="en-GB" altLang="en-US" dirty="0"/>
              <a:t>The children will sit around a campfire and play a few games.  Visiting staff are more than welcome to lead singing round the campfire!</a:t>
            </a:r>
          </a:p>
          <a:p>
            <a:pPr eaLnBrk="1" hangingPunct="1"/>
            <a:r>
              <a:rPr lang="en-GB" altLang="en-US" dirty="0"/>
              <a:t>Night Line:</a:t>
            </a:r>
          </a:p>
          <a:p>
            <a:pPr eaLnBrk="1" hangingPunct="1"/>
            <a:r>
              <a:rPr lang="en-GB" altLang="en-US" dirty="0"/>
              <a:t>The night line is a rope trail running through our beautiful woodlands across numerous man-made obstacles. Participants follow the course blindfolded, meaning that other senses (and perhaps good communication from a sighted helper) must be relied upon to enable a safe and successful circuit of the course.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9AA24A0-8DA3-4161-B718-62F8B7573F31}" type="slidenum">
              <a:rPr lang="en-GB" smtClean="0"/>
              <a:pPr>
                <a:defRPr/>
              </a:pPr>
              <a:t>12</a:t>
            </a:fld>
            <a:endParaRPr lang="en-GB"/>
          </a:p>
        </p:txBody>
      </p:sp>
    </p:spTree>
    <p:extLst>
      <p:ext uri="{BB962C8B-B14F-4D97-AF65-F5344CB8AC3E}">
        <p14:creationId xmlns:p14="http://schemas.microsoft.com/office/powerpoint/2010/main" val="13473982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807FC7FA-12E1-4E5C-B678-35494000613A}" type="slidenum">
              <a:rPr lang="en-GB" altLang="en-US" sz="1200" smtClean="0"/>
              <a:pPr/>
              <a:t>14</a:t>
            </a:fld>
            <a:endParaRPr lang="en-GB" altLang="en-US" sz="120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GB" altLang="en-US"/>
              <a:t>Cabin doors – once locked, there is no access from the outside, but those inside can still get out, as there are push bars on the doors.</a:t>
            </a:r>
          </a:p>
          <a:p>
            <a:pPr eaLnBrk="1" hangingPunct="1"/>
            <a:r>
              <a:rPr lang="en-GB" altLang="en-US"/>
              <a:t>The cabin doors have alarms which can be set at night-time.</a:t>
            </a:r>
          </a:p>
          <a:p>
            <a:pPr eaLnBrk="1" hangingPunct="1"/>
            <a:endParaRPr lang="en-GB" altLang="en-US"/>
          </a:p>
          <a:p>
            <a:pPr eaLnBrk="1" hangingPunct="1"/>
            <a:r>
              <a:rPr lang="en-GB" altLang="en-US"/>
              <a:t>Windows have a safety catch so that they can only be opened a little way.</a:t>
            </a:r>
          </a:p>
          <a:p>
            <a:pPr eaLnBrk="1" hangingPunct="1"/>
            <a:endParaRPr lang="en-GB" altLang="en-US"/>
          </a:p>
          <a:p>
            <a:pPr eaLnBrk="1" hangingPunct="1"/>
            <a:r>
              <a:rPr lang="en-GB" altLang="en-US"/>
              <a:t>The main site gate is locked at about 8:30.  The group’s leader is issued with the security code, should they need to leave the site or allow someone, eg a parent, in.</a:t>
            </a:r>
          </a:p>
          <a:p>
            <a:pPr eaLnBrk="1" hangingPunct="1"/>
            <a:endParaRPr lang="en-GB" altLang="en-US"/>
          </a:p>
          <a:p>
            <a:pPr eaLnBrk="1" hangingPunct="1"/>
            <a:r>
              <a:rPr lang="en-GB" altLang="en-US"/>
              <a:t>They are also given the phone number of the duty person, should they need to call if there are any problems.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807FC7FA-12E1-4E5C-B678-35494000613A}" type="slidenum">
              <a:rPr lang="en-GB" altLang="en-US" sz="1200" smtClean="0"/>
              <a:pPr/>
              <a:t>15</a:t>
            </a:fld>
            <a:endParaRPr lang="en-GB" altLang="en-US" sz="1200"/>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GB" altLang="en-US" dirty="0"/>
              <a:t>Cabin doors – once locked, there is no access from the outside, but those inside can still get out, as there are push bars on the doors.</a:t>
            </a:r>
          </a:p>
          <a:p>
            <a:pPr eaLnBrk="1" hangingPunct="1"/>
            <a:r>
              <a:rPr lang="en-GB" altLang="en-US" dirty="0"/>
              <a:t>The cabin doors have alarms which can be set at night-time.</a:t>
            </a:r>
          </a:p>
          <a:p>
            <a:pPr eaLnBrk="1" hangingPunct="1"/>
            <a:endParaRPr lang="en-GB" altLang="en-US" dirty="0"/>
          </a:p>
          <a:p>
            <a:pPr eaLnBrk="1" hangingPunct="1"/>
            <a:r>
              <a:rPr lang="en-GB" altLang="en-US" dirty="0"/>
              <a:t>Windows have a safety catch so that they can only be opened a little way.</a:t>
            </a:r>
          </a:p>
          <a:p>
            <a:pPr eaLnBrk="1" hangingPunct="1"/>
            <a:endParaRPr lang="en-GB" altLang="en-US" dirty="0"/>
          </a:p>
          <a:p>
            <a:pPr eaLnBrk="1" hangingPunct="1"/>
            <a:r>
              <a:rPr lang="en-GB" altLang="en-US" dirty="0"/>
              <a:t>The main site gate is locked at about 8:30.  The group’s leader is issued with the security code, should they need to leave the site or allow someone, </a:t>
            </a:r>
            <a:r>
              <a:rPr lang="en-GB" altLang="en-US" dirty="0" err="1"/>
              <a:t>eg</a:t>
            </a:r>
            <a:r>
              <a:rPr lang="en-GB" altLang="en-US" dirty="0"/>
              <a:t> a parent, in.</a:t>
            </a:r>
          </a:p>
          <a:p>
            <a:pPr eaLnBrk="1" hangingPunct="1"/>
            <a:endParaRPr lang="en-GB" altLang="en-US" dirty="0"/>
          </a:p>
          <a:p>
            <a:pPr eaLnBrk="1" hangingPunct="1"/>
            <a:r>
              <a:rPr lang="en-GB" altLang="en-US" dirty="0"/>
              <a:t>They are also given the phone number of the duty person, should they need to call if there are any problems.</a:t>
            </a:r>
          </a:p>
        </p:txBody>
      </p:sp>
    </p:spTree>
    <p:extLst>
      <p:ext uri="{BB962C8B-B14F-4D97-AF65-F5344CB8AC3E}">
        <p14:creationId xmlns:p14="http://schemas.microsoft.com/office/powerpoint/2010/main" val="2670667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defTabSz="930275">
              <a:defRPr sz="2400">
                <a:solidFill>
                  <a:schemeClr val="tx1"/>
                </a:solidFill>
                <a:latin typeface="Times New Roman" pitchFamily="18" charset="0"/>
              </a:defRPr>
            </a:lvl1pPr>
            <a:lvl2pPr marL="742950" indent="-285750" defTabSz="930275">
              <a:defRPr sz="2400">
                <a:solidFill>
                  <a:schemeClr val="tx1"/>
                </a:solidFill>
                <a:latin typeface="Times New Roman" pitchFamily="18" charset="0"/>
              </a:defRPr>
            </a:lvl2pPr>
            <a:lvl3pPr marL="1143000" indent="-228600" defTabSz="930275">
              <a:defRPr sz="2400">
                <a:solidFill>
                  <a:schemeClr val="tx1"/>
                </a:solidFill>
                <a:latin typeface="Times New Roman" pitchFamily="18" charset="0"/>
              </a:defRPr>
            </a:lvl3pPr>
            <a:lvl4pPr marL="1600200" indent="-228600" defTabSz="930275">
              <a:defRPr sz="2400">
                <a:solidFill>
                  <a:schemeClr val="tx1"/>
                </a:solidFill>
                <a:latin typeface="Times New Roman" pitchFamily="18" charset="0"/>
              </a:defRPr>
            </a:lvl4pPr>
            <a:lvl5pPr marL="2057400" indent="-228600" defTabSz="930275">
              <a:defRPr sz="2400">
                <a:solidFill>
                  <a:schemeClr val="tx1"/>
                </a:solidFill>
                <a:latin typeface="Times New Roman" pitchFamily="18" charset="0"/>
              </a:defRPr>
            </a:lvl5pPr>
            <a:lvl6pPr marL="2514600" indent="-228600" defTabSz="930275" eaLnBrk="0" fontAlgn="base" hangingPunct="0">
              <a:spcBef>
                <a:spcPct val="0"/>
              </a:spcBef>
              <a:spcAft>
                <a:spcPct val="0"/>
              </a:spcAft>
              <a:defRPr sz="2400">
                <a:solidFill>
                  <a:schemeClr val="tx1"/>
                </a:solidFill>
                <a:latin typeface="Times New Roman" pitchFamily="18" charset="0"/>
              </a:defRPr>
            </a:lvl6pPr>
            <a:lvl7pPr marL="2971800" indent="-228600" defTabSz="930275" eaLnBrk="0" fontAlgn="base" hangingPunct="0">
              <a:spcBef>
                <a:spcPct val="0"/>
              </a:spcBef>
              <a:spcAft>
                <a:spcPct val="0"/>
              </a:spcAft>
              <a:defRPr sz="2400">
                <a:solidFill>
                  <a:schemeClr val="tx1"/>
                </a:solidFill>
                <a:latin typeface="Times New Roman" pitchFamily="18" charset="0"/>
              </a:defRPr>
            </a:lvl7pPr>
            <a:lvl8pPr marL="3429000" indent="-228600" defTabSz="930275" eaLnBrk="0" fontAlgn="base" hangingPunct="0">
              <a:spcBef>
                <a:spcPct val="0"/>
              </a:spcBef>
              <a:spcAft>
                <a:spcPct val="0"/>
              </a:spcAft>
              <a:defRPr sz="2400">
                <a:solidFill>
                  <a:schemeClr val="tx1"/>
                </a:solidFill>
                <a:latin typeface="Times New Roman" pitchFamily="18" charset="0"/>
              </a:defRPr>
            </a:lvl8pPr>
            <a:lvl9pPr marL="3886200" indent="-228600" defTabSz="930275" eaLnBrk="0" fontAlgn="base" hangingPunct="0">
              <a:spcBef>
                <a:spcPct val="0"/>
              </a:spcBef>
              <a:spcAft>
                <a:spcPct val="0"/>
              </a:spcAft>
              <a:defRPr sz="2400">
                <a:solidFill>
                  <a:schemeClr val="tx1"/>
                </a:solidFill>
                <a:latin typeface="Times New Roman" pitchFamily="18" charset="0"/>
              </a:defRPr>
            </a:lvl9pPr>
          </a:lstStyle>
          <a:p>
            <a:fld id="{67491ADA-7A57-4669-BE7B-7D5534AABD76}" type="slidenum">
              <a:rPr lang="en-GB" altLang="en-US" sz="1200" smtClean="0"/>
              <a:pPr/>
              <a:t>17</a:t>
            </a:fld>
            <a:endParaRPr lang="en-GB" altLang="en-US" sz="120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r>
              <a:rPr lang="en-GB" altLang="en-US" dirty="0" err="1"/>
              <a:t>Beaumanor</a:t>
            </a:r>
            <a:r>
              <a:rPr lang="en-GB" altLang="en-US" dirty="0"/>
              <a:t> Outdoor Learning Centre is Leicestershire County Council’s outdoor education provision. </a:t>
            </a:r>
          </a:p>
          <a:p>
            <a:pPr eaLnBrk="1" hangingPunct="1"/>
            <a:r>
              <a:rPr lang="en-GB" altLang="en-US" dirty="0"/>
              <a:t>Some views of the hall, showing the Victorian grandeur of the interior staircase.  Also, a shot of the dining hall where the pupils will have their evening meals.</a:t>
            </a:r>
          </a:p>
        </p:txBody>
      </p:sp>
    </p:spTree>
    <p:extLst>
      <p:ext uri="{BB962C8B-B14F-4D97-AF65-F5344CB8AC3E}">
        <p14:creationId xmlns:p14="http://schemas.microsoft.com/office/powerpoint/2010/main" val="459555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823890922"/>
      </p:ext>
    </p:extLst>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92959546"/>
      </p:ext>
    </p:extLst>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65232695"/>
      </p:ext>
    </p:extLst>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97089839"/>
      </p:ext>
    </p:extLst>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67794136"/>
      </p:ext>
    </p:extLst>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1189041715"/>
      </p:ext>
    </p:extLst>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9578591"/>
      </p:ext>
    </p:extLst>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74613898"/>
      </p:ext>
    </p:extLst>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48845676"/>
      </p:ext>
    </p:extLst>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03382254"/>
      </p:ext>
    </p:extLst>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79860406"/>
      </p:ext>
    </p:extLst>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96524834"/>
      </p:ext>
    </p:extLst>
  </p:cSld>
  <p:clrMapOvr>
    <a:masterClrMapping/>
  </p:clrMapOvr>
  <p:transition>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3938588"/>
            <a:ext cx="40386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45723493"/>
      </p:ext>
    </p:extLst>
  </p:cSld>
  <p:clrMapOvr>
    <a:masterClrMapping/>
  </p:clrMapOvr>
  <p:transition>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3938588"/>
            <a:ext cx="40386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57485917"/>
      </p:ext>
    </p:extLst>
  </p:cSld>
  <p:clrMapOvr>
    <a:masterClrMapping/>
  </p:clrMapOvr>
  <p:transition>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1370013" y="1827213"/>
            <a:ext cx="3579812"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225" y="1827213"/>
            <a:ext cx="3581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6F37F2-4BEC-0849-A3E7-A21997E49D36}"/>
              </a:ext>
            </a:extLst>
          </p:cNvPr>
          <p:cNvSpPr>
            <a:spLocks noGrp="1"/>
          </p:cNvSpPr>
          <p:nvPr>
            <p:ph type="dt" sz="half" idx="10"/>
          </p:nvPr>
        </p:nvSpPr>
        <p:spPr>
          <a:xfrm>
            <a:off x="457200" y="6248400"/>
            <a:ext cx="2133600" cy="457200"/>
          </a:xfrm>
        </p:spPr>
        <p:txBody>
          <a:bodyPr/>
          <a:lstStyle>
            <a:lvl1pPr>
              <a:defRPr/>
            </a:lvl1pPr>
          </a:lstStyle>
          <a:p>
            <a:pPr>
              <a:defRPr/>
            </a:pPr>
            <a:endParaRPr lang="en-GB"/>
          </a:p>
        </p:txBody>
      </p:sp>
      <p:sp>
        <p:nvSpPr>
          <p:cNvPr id="6" name="Footer Placeholder 5">
            <a:extLst>
              <a:ext uri="{FF2B5EF4-FFF2-40B4-BE49-F238E27FC236}">
                <a16:creationId xmlns:a16="http://schemas.microsoft.com/office/drawing/2014/main" id="{350DAD67-90CD-CE4F-BC18-B53A9041BB48}"/>
              </a:ext>
            </a:extLst>
          </p:cNvPr>
          <p:cNvSpPr>
            <a:spLocks noGrp="1"/>
          </p:cNvSpPr>
          <p:nvPr>
            <p:ph type="ftr" sz="quarter" idx="11"/>
          </p:nvPr>
        </p:nvSpPr>
        <p:spPr>
          <a:xfrm>
            <a:off x="3124200" y="6248400"/>
            <a:ext cx="2895600" cy="457200"/>
          </a:xfrm>
        </p:spPr>
        <p:txBody>
          <a:bodyPr/>
          <a:lstStyle>
            <a:lvl1pPr>
              <a:defRPr/>
            </a:lvl1pPr>
          </a:lstStyle>
          <a:p>
            <a:pPr>
              <a:defRPr/>
            </a:pPr>
            <a:endParaRPr lang="en-GB"/>
          </a:p>
        </p:txBody>
      </p:sp>
      <p:sp>
        <p:nvSpPr>
          <p:cNvPr id="7" name="Slide Number Placeholder 6">
            <a:extLst>
              <a:ext uri="{FF2B5EF4-FFF2-40B4-BE49-F238E27FC236}">
                <a16:creationId xmlns:a16="http://schemas.microsoft.com/office/drawing/2014/main" id="{40BF3612-7B3B-DE40-B936-D341DE738024}"/>
              </a:ext>
            </a:extLst>
          </p:cNvPr>
          <p:cNvSpPr>
            <a:spLocks noGrp="1"/>
          </p:cNvSpPr>
          <p:nvPr>
            <p:ph type="sldNum" sz="quarter" idx="12"/>
          </p:nvPr>
        </p:nvSpPr>
        <p:spPr>
          <a:xfrm>
            <a:off x="6553200" y="6248400"/>
            <a:ext cx="2133600" cy="457200"/>
          </a:xfrm>
        </p:spPr>
        <p:txBody>
          <a:bodyPr/>
          <a:lstStyle>
            <a:lvl1pPr>
              <a:defRPr/>
            </a:lvl1pPr>
          </a:lstStyle>
          <a:p>
            <a:pPr>
              <a:defRPr/>
            </a:pPr>
            <a:fld id="{0F798A59-5B23-4A4D-B066-9022A4ECF55C}" type="slidenum">
              <a:rPr lang="en-GB" altLang="en-US"/>
              <a:pPr>
                <a:defRPr/>
              </a:pPr>
              <a:t>‹#›</a:t>
            </a:fld>
            <a:endParaRPr lang="en-GB" altLang="en-US"/>
          </a:p>
        </p:txBody>
      </p:sp>
    </p:spTree>
    <p:extLst>
      <p:ext uri="{BB962C8B-B14F-4D97-AF65-F5344CB8AC3E}">
        <p14:creationId xmlns:p14="http://schemas.microsoft.com/office/powerpoint/2010/main" val="184780849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descr="DSC_0128"/>
          <p:cNvPicPr>
            <a:picLocks noChangeAspect="1" noChangeArrowheads="1"/>
          </p:cNvPicPr>
          <p:nvPr userDrawn="1"/>
        </p:nvPicPr>
        <p:blipFill>
          <a:blip r:embed="rId17">
            <a:lum bright="70000" contrast="-70000"/>
            <a:extLst>
              <a:ext uri="{28A0092B-C50C-407E-A947-70E740481C1C}">
                <a14:useLocalDpi xmlns:a14="http://schemas.microsoft.com/office/drawing/2010/main" val="0"/>
              </a:ext>
            </a:extLst>
          </a:blip>
          <a:srcRect/>
          <a:stretch>
            <a:fillRect/>
          </a:stretch>
        </p:blipFill>
        <p:spPr bwMode="auto">
          <a:xfrm>
            <a:off x="-57150" y="228600"/>
            <a:ext cx="9258300" cy="661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ChangeArrowheads="1"/>
          </p:cNvSpPr>
          <p:nvPr userDrawn="1"/>
        </p:nvSpPr>
        <p:spPr bwMode="auto">
          <a:xfrm>
            <a:off x="-180975" y="4763"/>
            <a:ext cx="9505950" cy="476250"/>
          </a:xfrm>
          <a:prstGeom prst="rect">
            <a:avLst/>
          </a:prstGeom>
          <a:solidFill>
            <a:srgbClr val="0072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defRPr/>
            </a:pPr>
            <a:endParaRPr lang="en-US" altLang="en-US">
              <a:solidFill>
                <a:srgbClr val="00260D"/>
              </a:solidFill>
            </a:endParaRPr>
          </a:p>
        </p:txBody>
      </p:sp>
      <p:sp>
        <p:nvSpPr>
          <p:cNvPr id="1028" name="Text Box 4"/>
          <p:cNvSpPr txBox="1">
            <a:spLocks noChangeArrowheads="1"/>
          </p:cNvSpPr>
          <p:nvPr userDrawn="1"/>
        </p:nvSpPr>
        <p:spPr bwMode="auto">
          <a:xfrm>
            <a:off x="6948488" y="-100013"/>
            <a:ext cx="1682750" cy="519113"/>
          </a:xfrm>
          <a:prstGeom prst="rect">
            <a:avLst/>
          </a:prstGeom>
          <a:solidFill>
            <a:srgbClr val="0072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defRPr/>
            </a:pPr>
            <a:r>
              <a:rPr lang="en-GB" sz="2800">
                <a:solidFill>
                  <a:schemeClr val="bg1"/>
                </a:solidFill>
                <a:latin typeface="LCCLogo" pitchFamily="2" charset="0"/>
              </a:rPr>
              <a:t>A</a:t>
            </a:r>
          </a:p>
        </p:txBody>
      </p:sp>
      <p:sp>
        <p:nvSpPr>
          <p:cNvPr id="1029" name="Rectangle 5"/>
          <p:cNvSpPr>
            <a:spLocks noChangeArrowheads="1"/>
          </p:cNvSpPr>
          <p:nvPr userDrawn="1"/>
        </p:nvSpPr>
        <p:spPr bwMode="auto">
          <a:xfrm>
            <a:off x="-180975" y="6430963"/>
            <a:ext cx="9505950" cy="476250"/>
          </a:xfrm>
          <a:prstGeom prst="rect">
            <a:avLst/>
          </a:prstGeom>
          <a:solidFill>
            <a:srgbClr val="0072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defRPr/>
            </a:pPr>
            <a:endParaRPr lang="en-US" altLang="en-US"/>
          </a:p>
        </p:txBody>
      </p:sp>
      <p:pic>
        <p:nvPicPr>
          <p:cNvPr id="1030" name="Picture 6" descr="4 Star Green"/>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8688388" y="14288"/>
            <a:ext cx="469900"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Lst>
  <p:transition>
    <p:zo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wmf"/><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gif"/></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8.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ctur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402" y="1340768"/>
            <a:ext cx="7920038"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3"/>
          <p:cNvSpPr txBox="1">
            <a:spLocks noChangeArrowheads="1"/>
          </p:cNvSpPr>
          <p:nvPr/>
        </p:nvSpPr>
        <p:spPr bwMode="auto">
          <a:xfrm>
            <a:off x="547688" y="557213"/>
            <a:ext cx="8424862" cy="4762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b="1" dirty="0">
                <a:solidFill>
                  <a:schemeClr val="bg1"/>
                </a:solidFill>
                <a:effectLst>
                  <a:outerShdw blurRad="38100" dist="38100" dir="2700000" algn="tl">
                    <a:srgbClr val="000000"/>
                  </a:outerShdw>
                </a:effectLst>
                <a:latin typeface="Century Gothic" pitchFamily="34" charset="0"/>
              </a:rPr>
              <a:t>Beaumanor Outdoor Learning Centre</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7"/>
                                        </p:tgtEl>
                                        <p:attrNameLst>
                                          <p:attrName>style.visibility</p:attrName>
                                        </p:attrNameLst>
                                      </p:cBhvr>
                                      <p:to>
                                        <p:strVal val="visible"/>
                                      </p:to>
                                    </p:set>
                                    <p:anim calcmode="lin" valueType="num">
                                      <p:cBhvr>
                                        <p:cTn id="7" dur="10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7"/>
                                        </p:tgtEl>
                                        <p:attrNameLst>
                                          <p:attrName>ppt_w</p:attrName>
                                        </p:attrNameLst>
                                      </p:cBhvr>
                                      <p:tavLst>
                                        <p:tav tm="0">
                                          <p:val>
                                            <p:strVal val="#ppt_w*.05"/>
                                          </p:val>
                                        </p:tav>
                                        <p:tav tm="100000">
                                          <p:val>
                                            <p:strVal val="#ppt_w"/>
                                          </p:val>
                                        </p:tav>
                                      </p:tavLst>
                                    </p:anim>
                                    <p:anim calcmode="lin" valueType="num">
                                      <p:cBhvr>
                                        <p:cTn id="10" dur="2000" fill="hold"/>
                                        <p:tgtEl>
                                          <p:spTgt spid="7"/>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7"/>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180975" y="765175"/>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a:solidFill>
                  <a:schemeClr val="bg1"/>
                </a:solidFill>
                <a:effectLst>
                  <a:outerShdw blurRad="38100" dist="38100" dir="2700000" algn="tl">
                    <a:srgbClr val="000000"/>
                  </a:outerShdw>
                </a:effectLst>
                <a:latin typeface="Maiandra GD" pitchFamily="34" charset="0"/>
              </a:rPr>
              <a:t>Residential Experience</a:t>
            </a:r>
          </a:p>
        </p:txBody>
      </p:sp>
      <p:sp>
        <p:nvSpPr>
          <p:cNvPr id="2086" name="Oval 38"/>
          <p:cNvSpPr>
            <a:spLocks noChangeArrowheads="1"/>
          </p:cNvSpPr>
          <p:nvPr/>
        </p:nvSpPr>
        <p:spPr bwMode="auto">
          <a:xfrm>
            <a:off x="639763" y="5337175"/>
            <a:ext cx="134937" cy="134938"/>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a:p>
        </p:txBody>
      </p:sp>
      <p:pic>
        <p:nvPicPr>
          <p:cNvPr id="4100" name="Picture 50" descr="PIRATECAB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4508500"/>
            <a:ext cx="2241550" cy="169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1" descr="Picture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25" y="2565400"/>
            <a:ext cx="1871663"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23"/>
          <p:cNvSpPr txBox="1">
            <a:spLocks noChangeArrowheads="1"/>
          </p:cNvSpPr>
          <p:nvPr/>
        </p:nvSpPr>
        <p:spPr bwMode="auto">
          <a:xfrm>
            <a:off x="-53975" y="1546225"/>
            <a:ext cx="61214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SOME BENEFITS</a:t>
            </a:r>
          </a:p>
          <a:p>
            <a:pP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Enrich the curriculum</a:t>
            </a:r>
          </a:p>
          <a:p>
            <a:pP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Provide real life learning </a:t>
            </a:r>
          </a:p>
          <a:p>
            <a:pP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Explore own potential </a:t>
            </a:r>
          </a:p>
          <a:p>
            <a:pP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Increase self confidence</a:t>
            </a:r>
          </a:p>
          <a:p>
            <a:pP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Team work and independence</a:t>
            </a:r>
          </a:p>
          <a:p>
            <a:pPr>
              <a:spcBef>
                <a:spcPct val="50000"/>
              </a:spcBef>
              <a:defRPr/>
            </a:pPr>
            <a:r>
              <a:rPr lang="en-GB" sz="2800" b="1" dirty="0">
                <a:solidFill>
                  <a:schemeClr val="accent2"/>
                </a:solidFill>
                <a:effectLst>
                  <a:outerShdw blurRad="38100" dist="38100" dir="2700000" algn="tl">
                    <a:srgbClr val="C0C0C0"/>
                  </a:outerShdw>
                </a:effectLst>
                <a:latin typeface="Century Gothic" pitchFamily="34" charset="0"/>
              </a:rPr>
              <a:t>Learn to manage risk</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2052"/>
                                        </p:tgtEl>
                                        <p:attrNameLst>
                                          <p:attrName>style.visibility</p:attrName>
                                        </p:attrNameLst>
                                      </p:cBhvr>
                                      <p:to>
                                        <p:strVal val="visible"/>
                                      </p:to>
                                    </p:set>
                                    <p:anim calcmode="lin" valueType="num">
                                      <p:cBhvr>
                                        <p:cTn id="7" dur="1000" decel="50000" fill="hold">
                                          <p:stCondLst>
                                            <p:cond delay="0"/>
                                          </p:stCondLst>
                                        </p:cTn>
                                        <p:tgtEl>
                                          <p:spTgt spid="2052"/>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2052"/>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2052"/>
                                        </p:tgtEl>
                                        <p:attrNameLst>
                                          <p:attrName>ppt_w</p:attrName>
                                        </p:attrNameLst>
                                      </p:cBhvr>
                                      <p:tavLst>
                                        <p:tav tm="0">
                                          <p:val>
                                            <p:strVal val="#ppt_w*.05"/>
                                          </p:val>
                                        </p:tav>
                                        <p:tav tm="100000">
                                          <p:val>
                                            <p:strVal val="#ppt_w"/>
                                          </p:val>
                                        </p:tav>
                                      </p:tavLst>
                                    </p:anim>
                                    <p:anim calcmode="lin" valueType="num">
                                      <p:cBhvr>
                                        <p:cTn id="10" dur="2000" fill="hold"/>
                                        <p:tgtEl>
                                          <p:spTgt spid="2052"/>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2052"/>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2052"/>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2052"/>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2052"/>
                                        </p:tgtEl>
                                      </p:cBhvr>
                                    </p:animEffect>
                                  </p:childTnLst>
                                </p:cTn>
                              </p:par>
                            </p:childTnLst>
                          </p:cTn>
                        </p:par>
                        <p:par>
                          <p:cTn id="15" fill="hold" nodeType="afterGroup">
                            <p:stCondLst>
                              <p:cond delay="3000"/>
                            </p:stCondLst>
                            <p:childTnLst>
                              <p:par>
                                <p:cTn id="16" presetID="21" presetClass="entr" presetSubtype="4" fill="hold" grpId="0" nodeType="afterEffect">
                                  <p:stCondLst>
                                    <p:cond delay="0"/>
                                  </p:stCondLst>
                                  <p:childTnLst>
                                    <p:set>
                                      <p:cBhvr>
                                        <p:cTn id="17" dur="1" fill="hold">
                                          <p:stCondLst>
                                            <p:cond delay="0"/>
                                          </p:stCondLst>
                                        </p:cTn>
                                        <p:tgtEl>
                                          <p:spTgt spid="2086"/>
                                        </p:tgtEl>
                                        <p:attrNameLst>
                                          <p:attrName>style.visibility</p:attrName>
                                        </p:attrNameLst>
                                      </p:cBhvr>
                                      <p:to>
                                        <p:strVal val="visible"/>
                                      </p:to>
                                    </p:set>
                                    <p:animEffect transition="in" filter="wheel(4)">
                                      <p:cBhvr>
                                        <p:cTn id="18" dur="500"/>
                                        <p:tgtEl>
                                          <p:spTgt spid="2086"/>
                                        </p:tgtEl>
                                      </p:cBhvr>
                                    </p:animEffect>
                                  </p:childTnLst>
                                </p:cTn>
                              </p:par>
                            </p:childTnLst>
                          </p:cTn>
                        </p:par>
                        <p:par>
                          <p:cTn id="19" fill="hold" nodeType="afterGroup">
                            <p:stCondLst>
                              <p:cond delay="3500"/>
                            </p:stCondLst>
                            <p:childTnLst>
                              <p:par>
                                <p:cTn id="20" presetID="31" presetClass="entr" presetSubtype="0" fill="hold" nodeType="afterEffect">
                                  <p:stCondLst>
                                    <p:cond delay="0"/>
                                  </p:stCondLst>
                                  <p:iterate type="lt">
                                    <p:tmPct val="5000"/>
                                  </p:iterate>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7">
                                            <p:txEl>
                                              <p:pRg st="0" end="0"/>
                                            </p:txEl>
                                          </p:spTgt>
                                        </p:tgtEl>
                                        <p:attrNameLst>
                                          <p:attrName>ppt_h</p:attrName>
                                        </p:attrNameLst>
                                      </p:cBhvr>
                                      <p:tavLst>
                                        <p:tav tm="0">
                                          <p:val>
                                            <p:fltVal val="0"/>
                                          </p:val>
                                        </p:tav>
                                        <p:tav tm="100000">
                                          <p:val>
                                            <p:strVal val="#ppt_h"/>
                                          </p:val>
                                        </p:tav>
                                      </p:tavLst>
                                    </p:anim>
                                    <p:anim calcmode="lin" valueType="num">
                                      <p:cBhvr>
                                        <p:cTn id="24" dur="5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25" dur="500"/>
                                        <p:tgtEl>
                                          <p:spTgt spid="7">
                                            <p:txEl>
                                              <p:pRg st="0" end="0"/>
                                            </p:txEl>
                                          </p:spTgt>
                                        </p:tgtEl>
                                      </p:cBhvr>
                                    </p:animEffect>
                                  </p:childTnLst>
                                </p:cTn>
                              </p:par>
                            </p:childTnLst>
                          </p:cTn>
                        </p:par>
                        <p:par>
                          <p:cTn id="26" fill="hold" nodeType="afterGroup">
                            <p:stCondLst>
                              <p:cond delay="4275"/>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7">
                                            <p:txEl>
                                              <p:pRg st="1" end="1"/>
                                            </p:txEl>
                                          </p:spTgt>
                                        </p:tgtEl>
                                        <p:attrNameLst>
                                          <p:attrName>style.visibility</p:attrName>
                                        </p:attrNameLst>
                                      </p:cBhvr>
                                      <p:to>
                                        <p:strVal val="visible"/>
                                      </p:to>
                                    </p:set>
                                    <p:anim calcmode="lin" valueType="num">
                                      <p:cBhvr>
                                        <p:cTn id="29"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30" dur="500" fill="hold"/>
                                        <p:tgtEl>
                                          <p:spTgt spid="7">
                                            <p:txEl>
                                              <p:pRg st="1" end="1"/>
                                            </p:txEl>
                                          </p:spTgt>
                                        </p:tgtEl>
                                        <p:attrNameLst>
                                          <p:attrName>ppt_h</p:attrName>
                                        </p:attrNameLst>
                                      </p:cBhvr>
                                      <p:tavLst>
                                        <p:tav tm="0">
                                          <p:val>
                                            <p:fltVal val="0"/>
                                          </p:val>
                                        </p:tav>
                                        <p:tav tm="100000">
                                          <p:val>
                                            <p:strVal val="#ppt_h"/>
                                          </p:val>
                                        </p:tav>
                                      </p:tavLst>
                                    </p:anim>
                                    <p:anim calcmode="lin" valueType="num">
                                      <p:cBhvr>
                                        <p:cTn id="31" dur="500" fill="hold"/>
                                        <p:tgtEl>
                                          <p:spTgt spid="7">
                                            <p:txEl>
                                              <p:pRg st="1" end="1"/>
                                            </p:txEl>
                                          </p:spTgt>
                                        </p:tgtEl>
                                        <p:attrNameLst>
                                          <p:attrName>style.rotation</p:attrName>
                                        </p:attrNameLst>
                                      </p:cBhvr>
                                      <p:tavLst>
                                        <p:tav tm="0">
                                          <p:val>
                                            <p:fltVal val="90"/>
                                          </p:val>
                                        </p:tav>
                                        <p:tav tm="100000">
                                          <p:val>
                                            <p:fltVal val="0"/>
                                          </p:val>
                                        </p:tav>
                                      </p:tavLst>
                                    </p:anim>
                                    <p:animEffect transition="in" filter="fade">
                                      <p:cBhvr>
                                        <p:cTn id="32" dur="500"/>
                                        <p:tgtEl>
                                          <p:spTgt spid="7">
                                            <p:txEl>
                                              <p:pRg st="1" end="1"/>
                                            </p:txEl>
                                          </p:spTgt>
                                        </p:tgtEl>
                                      </p:cBhvr>
                                    </p:animEffect>
                                  </p:childTnLst>
                                </p:cTn>
                              </p:par>
                            </p:childTnLst>
                          </p:cTn>
                        </p:par>
                        <p:par>
                          <p:cTn id="33" fill="hold" nodeType="afterGroup">
                            <p:stCondLst>
                              <p:cond delay="5225"/>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7">
                                            <p:txEl>
                                              <p:pRg st="2" end="2"/>
                                            </p:txEl>
                                          </p:spTgt>
                                        </p:tgtEl>
                                        <p:attrNameLst>
                                          <p:attrName>style.visibility</p:attrName>
                                        </p:attrNameLst>
                                      </p:cBhvr>
                                      <p:to>
                                        <p:strVal val="visible"/>
                                      </p:to>
                                    </p:set>
                                    <p:anim calcmode="lin" valueType="num">
                                      <p:cBhvr>
                                        <p:cTn id="36"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37" dur="500" fill="hold"/>
                                        <p:tgtEl>
                                          <p:spTgt spid="7">
                                            <p:txEl>
                                              <p:pRg st="2" end="2"/>
                                            </p:txEl>
                                          </p:spTgt>
                                        </p:tgtEl>
                                        <p:attrNameLst>
                                          <p:attrName>ppt_h</p:attrName>
                                        </p:attrNameLst>
                                      </p:cBhvr>
                                      <p:tavLst>
                                        <p:tav tm="0">
                                          <p:val>
                                            <p:fltVal val="0"/>
                                          </p:val>
                                        </p:tav>
                                        <p:tav tm="100000">
                                          <p:val>
                                            <p:strVal val="#ppt_h"/>
                                          </p:val>
                                        </p:tav>
                                      </p:tavLst>
                                    </p:anim>
                                    <p:anim calcmode="lin" valueType="num">
                                      <p:cBhvr>
                                        <p:cTn id="38" dur="500" fill="hold"/>
                                        <p:tgtEl>
                                          <p:spTgt spid="7">
                                            <p:txEl>
                                              <p:pRg st="2" end="2"/>
                                            </p:txEl>
                                          </p:spTgt>
                                        </p:tgtEl>
                                        <p:attrNameLst>
                                          <p:attrName>style.rotation</p:attrName>
                                        </p:attrNameLst>
                                      </p:cBhvr>
                                      <p:tavLst>
                                        <p:tav tm="0">
                                          <p:val>
                                            <p:fltVal val="90"/>
                                          </p:val>
                                        </p:tav>
                                        <p:tav tm="100000">
                                          <p:val>
                                            <p:fltVal val="0"/>
                                          </p:val>
                                        </p:tav>
                                      </p:tavLst>
                                    </p:anim>
                                    <p:animEffect transition="in" filter="fade">
                                      <p:cBhvr>
                                        <p:cTn id="39" dur="500"/>
                                        <p:tgtEl>
                                          <p:spTgt spid="7">
                                            <p:txEl>
                                              <p:pRg st="2" end="2"/>
                                            </p:txEl>
                                          </p:spTgt>
                                        </p:tgtEl>
                                      </p:cBhvr>
                                    </p:animEffect>
                                  </p:childTnLst>
                                </p:cTn>
                              </p:par>
                            </p:childTnLst>
                          </p:cTn>
                        </p:par>
                        <p:par>
                          <p:cTn id="40" fill="hold" nodeType="afterGroup">
                            <p:stCondLst>
                              <p:cond delay="6275"/>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7">
                                            <p:txEl>
                                              <p:pRg st="3" end="3"/>
                                            </p:txEl>
                                          </p:spTgt>
                                        </p:tgtEl>
                                        <p:attrNameLst>
                                          <p:attrName>style.visibility</p:attrName>
                                        </p:attrNameLst>
                                      </p:cBhvr>
                                      <p:to>
                                        <p:strVal val="visible"/>
                                      </p:to>
                                    </p:set>
                                    <p:anim calcmode="lin" valueType="num">
                                      <p:cBhvr>
                                        <p:cTn id="43"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7">
                                            <p:txEl>
                                              <p:pRg st="3" end="3"/>
                                            </p:txEl>
                                          </p:spTgt>
                                        </p:tgtEl>
                                        <p:attrNameLst>
                                          <p:attrName>ppt_h</p:attrName>
                                        </p:attrNameLst>
                                      </p:cBhvr>
                                      <p:tavLst>
                                        <p:tav tm="0">
                                          <p:val>
                                            <p:fltVal val="0"/>
                                          </p:val>
                                        </p:tav>
                                        <p:tav tm="100000">
                                          <p:val>
                                            <p:strVal val="#ppt_h"/>
                                          </p:val>
                                        </p:tav>
                                      </p:tavLst>
                                    </p:anim>
                                    <p:anim calcmode="lin" valueType="num">
                                      <p:cBhvr>
                                        <p:cTn id="45" dur="500" fill="hold"/>
                                        <p:tgtEl>
                                          <p:spTgt spid="7">
                                            <p:txEl>
                                              <p:pRg st="3" end="3"/>
                                            </p:txEl>
                                          </p:spTgt>
                                        </p:tgtEl>
                                        <p:attrNameLst>
                                          <p:attrName>style.rotation</p:attrName>
                                        </p:attrNameLst>
                                      </p:cBhvr>
                                      <p:tavLst>
                                        <p:tav tm="0">
                                          <p:val>
                                            <p:fltVal val="90"/>
                                          </p:val>
                                        </p:tav>
                                        <p:tav tm="100000">
                                          <p:val>
                                            <p:fltVal val="0"/>
                                          </p:val>
                                        </p:tav>
                                      </p:tavLst>
                                    </p:anim>
                                    <p:animEffect transition="in" filter="fade">
                                      <p:cBhvr>
                                        <p:cTn id="46" dur="500"/>
                                        <p:tgtEl>
                                          <p:spTgt spid="7">
                                            <p:txEl>
                                              <p:pRg st="3" end="3"/>
                                            </p:txEl>
                                          </p:spTgt>
                                        </p:tgtEl>
                                      </p:cBhvr>
                                    </p:animEffect>
                                  </p:childTnLst>
                                </p:cTn>
                              </p:par>
                            </p:childTnLst>
                          </p:cTn>
                        </p:par>
                        <p:par>
                          <p:cTn id="47" fill="hold" nodeType="afterGroup">
                            <p:stCondLst>
                              <p:cond delay="7225"/>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7">
                                            <p:txEl>
                                              <p:pRg st="4" end="4"/>
                                            </p:txEl>
                                          </p:spTgt>
                                        </p:tgtEl>
                                        <p:attrNameLst>
                                          <p:attrName>style.visibility</p:attrName>
                                        </p:attrNameLst>
                                      </p:cBhvr>
                                      <p:to>
                                        <p:strVal val="visible"/>
                                      </p:to>
                                    </p:set>
                                    <p:anim calcmode="lin" valueType="num">
                                      <p:cBhvr>
                                        <p:cTn id="50" dur="500" fill="hold"/>
                                        <p:tgtEl>
                                          <p:spTgt spid="7">
                                            <p:txEl>
                                              <p:pRg st="4" end="4"/>
                                            </p:txEl>
                                          </p:spTgt>
                                        </p:tgtEl>
                                        <p:attrNameLst>
                                          <p:attrName>ppt_w</p:attrName>
                                        </p:attrNameLst>
                                      </p:cBhvr>
                                      <p:tavLst>
                                        <p:tav tm="0">
                                          <p:val>
                                            <p:fltVal val="0"/>
                                          </p:val>
                                        </p:tav>
                                        <p:tav tm="100000">
                                          <p:val>
                                            <p:strVal val="#ppt_w"/>
                                          </p:val>
                                        </p:tav>
                                      </p:tavLst>
                                    </p:anim>
                                    <p:anim calcmode="lin" valueType="num">
                                      <p:cBhvr>
                                        <p:cTn id="51" dur="500" fill="hold"/>
                                        <p:tgtEl>
                                          <p:spTgt spid="7">
                                            <p:txEl>
                                              <p:pRg st="4" end="4"/>
                                            </p:txEl>
                                          </p:spTgt>
                                        </p:tgtEl>
                                        <p:attrNameLst>
                                          <p:attrName>ppt_h</p:attrName>
                                        </p:attrNameLst>
                                      </p:cBhvr>
                                      <p:tavLst>
                                        <p:tav tm="0">
                                          <p:val>
                                            <p:fltVal val="0"/>
                                          </p:val>
                                        </p:tav>
                                        <p:tav tm="100000">
                                          <p:val>
                                            <p:strVal val="#ppt_h"/>
                                          </p:val>
                                        </p:tav>
                                      </p:tavLst>
                                    </p:anim>
                                    <p:anim calcmode="lin" valueType="num">
                                      <p:cBhvr>
                                        <p:cTn id="52" dur="500" fill="hold"/>
                                        <p:tgtEl>
                                          <p:spTgt spid="7">
                                            <p:txEl>
                                              <p:pRg st="4" end="4"/>
                                            </p:txEl>
                                          </p:spTgt>
                                        </p:tgtEl>
                                        <p:attrNameLst>
                                          <p:attrName>style.rotation</p:attrName>
                                        </p:attrNameLst>
                                      </p:cBhvr>
                                      <p:tavLst>
                                        <p:tav tm="0">
                                          <p:val>
                                            <p:fltVal val="90"/>
                                          </p:val>
                                        </p:tav>
                                        <p:tav tm="100000">
                                          <p:val>
                                            <p:fltVal val="0"/>
                                          </p:val>
                                        </p:tav>
                                      </p:tavLst>
                                    </p:anim>
                                    <p:animEffect transition="in" filter="fade">
                                      <p:cBhvr>
                                        <p:cTn id="53" dur="500"/>
                                        <p:tgtEl>
                                          <p:spTgt spid="7">
                                            <p:txEl>
                                              <p:pRg st="4" end="4"/>
                                            </p:txEl>
                                          </p:spTgt>
                                        </p:tgtEl>
                                      </p:cBhvr>
                                    </p:animEffect>
                                  </p:childTnLst>
                                </p:cTn>
                              </p:par>
                            </p:childTnLst>
                          </p:cTn>
                        </p:par>
                        <p:par>
                          <p:cTn id="54" fill="hold" nodeType="afterGroup">
                            <p:stCondLst>
                              <p:cond delay="8250"/>
                            </p:stCondLst>
                            <p:childTnLst>
                              <p:par>
                                <p:cTn id="55" presetID="31" presetClass="entr" presetSubtype="0" fill="hold" nodeType="afterEffect">
                                  <p:stCondLst>
                                    <p:cond delay="0"/>
                                  </p:stCondLst>
                                  <p:iterate type="lt">
                                    <p:tmPct val="5000"/>
                                  </p:iterate>
                                  <p:childTnLst>
                                    <p:set>
                                      <p:cBhvr>
                                        <p:cTn id="56" dur="1" fill="hold">
                                          <p:stCondLst>
                                            <p:cond delay="0"/>
                                          </p:stCondLst>
                                        </p:cTn>
                                        <p:tgtEl>
                                          <p:spTgt spid="7">
                                            <p:txEl>
                                              <p:pRg st="5" end="5"/>
                                            </p:txEl>
                                          </p:spTgt>
                                        </p:tgtEl>
                                        <p:attrNameLst>
                                          <p:attrName>style.visibility</p:attrName>
                                        </p:attrNameLst>
                                      </p:cBhvr>
                                      <p:to>
                                        <p:strVal val="visible"/>
                                      </p:to>
                                    </p:set>
                                    <p:anim calcmode="lin" valueType="num">
                                      <p:cBhvr>
                                        <p:cTn id="57" dur="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58" dur="500" fill="hold"/>
                                        <p:tgtEl>
                                          <p:spTgt spid="7">
                                            <p:txEl>
                                              <p:pRg st="5" end="5"/>
                                            </p:txEl>
                                          </p:spTgt>
                                        </p:tgtEl>
                                        <p:attrNameLst>
                                          <p:attrName>ppt_h</p:attrName>
                                        </p:attrNameLst>
                                      </p:cBhvr>
                                      <p:tavLst>
                                        <p:tav tm="0">
                                          <p:val>
                                            <p:fltVal val="0"/>
                                          </p:val>
                                        </p:tav>
                                        <p:tav tm="100000">
                                          <p:val>
                                            <p:strVal val="#ppt_h"/>
                                          </p:val>
                                        </p:tav>
                                      </p:tavLst>
                                    </p:anim>
                                    <p:anim calcmode="lin" valueType="num">
                                      <p:cBhvr>
                                        <p:cTn id="59" dur="500" fill="hold"/>
                                        <p:tgtEl>
                                          <p:spTgt spid="7">
                                            <p:txEl>
                                              <p:pRg st="5" end="5"/>
                                            </p:txEl>
                                          </p:spTgt>
                                        </p:tgtEl>
                                        <p:attrNameLst>
                                          <p:attrName>style.rotation</p:attrName>
                                        </p:attrNameLst>
                                      </p:cBhvr>
                                      <p:tavLst>
                                        <p:tav tm="0">
                                          <p:val>
                                            <p:fltVal val="90"/>
                                          </p:val>
                                        </p:tav>
                                        <p:tav tm="100000">
                                          <p:val>
                                            <p:fltVal val="0"/>
                                          </p:val>
                                        </p:tav>
                                      </p:tavLst>
                                    </p:anim>
                                    <p:animEffect transition="in" filter="fade">
                                      <p:cBhvr>
                                        <p:cTn id="60" dur="500"/>
                                        <p:tgtEl>
                                          <p:spTgt spid="7">
                                            <p:txEl>
                                              <p:pRg st="5" end="5"/>
                                            </p:txEl>
                                          </p:spTgt>
                                        </p:tgtEl>
                                      </p:cBhvr>
                                    </p:animEffect>
                                  </p:childTnLst>
                                </p:cTn>
                              </p:par>
                            </p:childTnLst>
                          </p:cTn>
                        </p:par>
                        <p:par>
                          <p:cTn id="61" fill="hold" nodeType="afterGroup">
                            <p:stCondLst>
                              <p:cond delay="9300"/>
                            </p:stCondLst>
                            <p:childTnLst>
                              <p:par>
                                <p:cTn id="62" presetID="31" presetClass="entr" presetSubtype="0" fill="hold" nodeType="afterEffect">
                                  <p:stCondLst>
                                    <p:cond delay="0"/>
                                  </p:stCondLst>
                                  <p:iterate type="lt">
                                    <p:tmPct val="5000"/>
                                  </p:iterate>
                                  <p:childTnLst>
                                    <p:set>
                                      <p:cBhvr>
                                        <p:cTn id="63" dur="1" fill="hold">
                                          <p:stCondLst>
                                            <p:cond delay="0"/>
                                          </p:stCondLst>
                                        </p:cTn>
                                        <p:tgtEl>
                                          <p:spTgt spid="7">
                                            <p:txEl>
                                              <p:pRg st="6" end="6"/>
                                            </p:txEl>
                                          </p:spTgt>
                                        </p:tgtEl>
                                        <p:attrNameLst>
                                          <p:attrName>style.visibility</p:attrName>
                                        </p:attrNameLst>
                                      </p:cBhvr>
                                      <p:to>
                                        <p:strVal val="visible"/>
                                      </p:to>
                                    </p:set>
                                    <p:anim calcmode="lin" valueType="num">
                                      <p:cBhvr>
                                        <p:cTn id="64" dur="500" fill="hold"/>
                                        <p:tgtEl>
                                          <p:spTgt spid="7">
                                            <p:txEl>
                                              <p:pRg st="6" end="6"/>
                                            </p:txEl>
                                          </p:spTgt>
                                        </p:tgtEl>
                                        <p:attrNameLst>
                                          <p:attrName>ppt_w</p:attrName>
                                        </p:attrNameLst>
                                      </p:cBhvr>
                                      <p:tavLst>
                                        <p:tav tm="0">
                                          <p:val>
                                            <p:fltVal val="0"/>
                                          </p:val>
                                        </p:tav>
                                        <p:tav tm="100000">
                                          <p:val>
                                            <p:strVal val="#ppt_w"/>
                                          </p:val>
                                        </p:tav>
                                      </p:tavLst>
                                    </p:anim>
                                    <p:anim calcmode="lin" valueType="num">
                                      <p:cBhvr>
                                        <p:cTn id="65" dur="500" fill="hold"/>
                                        <p:tgtEl>
                                          <p:spTgt spid="7">
                                            <p:txEl>
                                              <p:pRg st="6" end="6"/>
                                            </p:txEl>
                                          </p:spTgt>
                                        </p:tgtEl>
                                        <p:attrNameLst>
                                          <p:attrName>ppt_h</p:attrName>
                                        </p:attrNameLst>
                                      </p:cBhvr>
                                      <p:tavLst>
                                        <p:tav tm="0">
                                          <p:val>
                                            <p:fltVal val="0"/>
                                          </p:val>
                                        </p:tav>
                                        <p:tav tm="100000">
                                          <p:val>
                                            <p:strVal val="#ppt_h"/>
                                          </p:val>
                                        </p:tav>
                                      </p:tavLst>
                                    </p:anim>
                                    <p:anim calcmode="lin" valueType="num">
                                      <p:cBhvr>
                                        <p:cTn id="66" dur="500" fill="hold"/>
                                        <p:tgtEl>
                                          <p:spTgt spid="7">
                                            <p:txEl>
                                              <p:pRg st="6" end="6"/>
                                            </p:txEl>
                                          </p:spTgt>
                                        </p:tgtEl>
                                        <p:attrNameLst>
                                          <p:attrName>style.rotation</p:attrName>
                                        </p:attrNameLst>
                                      </p:cBhvr>
                                      <p:tavLst>
                                        <p:tav tm="0">
                                          <p:val>
                                            <p:fltVal val="90"/>
                                          </p:val>
                                        </p:tav>
                                        <p:tav tm="100000">
                                          <p:val>
                                            <p:fltVal val="0"/>
                                          </p:val>
                                        </p:tav>
                                      </p:tavLst>
                                    </p:anim>
                                    <p:animEffect transition="in" filter="fade">
                                      <p:cBhvr>
                                        <p:cTn id="67"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208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143000"/>
          </a:xfrm>
        </p:spPr>
        <p:txBody>
          <a:bodyPr/>
          <a:lstStyle/>
          <a:p>
            <a:r>
              <a:rPr lang="en-GB" dirty="0">
                <a:latin typeface="Century Gothic" panose="020B0502020202020204" pitchFamily="34" charset="0"/>
              </a:rPr>
              <a:t>Staff Members</a:t>
            </a:r>
          </a:p>
        </p:txBody>
      </p:sp>
      <p:sp>
        <p:nvSpPr>
          <p:cNvPr id="3" name="Content Placeholder 2"/>
          <p:cNvSpPr>
            <a:spLocks noGrp="1"/>
          </p:cNvSpPr>
          <p:nvPr>
            <p:ph idx="1"/>
          </p:nvPr>
        </p:nvSpPr>
        <p:spPr>
          <a:xfrm>
            <a:off x="457200" y="1052736"/>
            <a:ext cx="8229600" cy="5544616"/>
          </a:xfrm>
        </p:spPr>
        <p:txBody>
          <a:bodyPr>
            <a:normAutofit fontScale="92500"/>
          </a:bodyPr>
          <a:lstStyle/>
          <a:p>
            <a:pPr marL="0" indent="0">
              <a:buNone/>
            </a:pPr>
            <a:r>
              <a:rPr lang="en-GB" dirty="0">
                <a:latin typeface="Century Gothic" panose="020B0502020202020204" pitchFamily="34" charset="0"/>
              </a:rPr>
              <a:t>Mrs Morrell </a:t>
            </a:r>
          </a:p>
          <a:p>
            <a:pPr marL="0" indent="0">
              <a:buNone/>
            </a:pPr>
            <a:r>
              <a:rPr lang="en-GB" dirty="0">
                <a:latin typeface="Century Gothic" panose="020B0502020202020204" pitchFamily="34" charset="0"/>
              </a:rPr>
              <a:t>Mrs Gibbens</a:t>
            </a:r>
          </a:p>
          <a:p>
            <a:pPr marL="0" indent="0">
              <a:buNone/>
            </a:pPr>
            <a:r>
              <a:rPr lang="en-GB" dirty="0">
                <a:latin typeface="Century Gothic" panose="020B0502020202020204" pitchFamily="34" charset="0"/>
              </a:rPr>
              <a:t>Miss McGrory</a:t>
            </a:r>
          </a:p>
          <a:p>
            <a:pPr marL="0" indent="0">
              <a:buNone/>
            </a:pPr>
            <a:r>
              <a:rPr lang="en-GB" dirty="0">
                <a:latin typeface="Century Gothic" panose="020B0502020202020204" pitchFamily="34" charset="0"/>
              </a:rPr>
              <a:t>Mrs Williams</a:t>
            </a:r>
          </a:p>
          <a:p>
            <a:pPr marL="0" indent="0">
              <a:buNone/>
            </a:pPr>
            <a:r>
              <a:rPr lang="en-GB" dirty="0">
                <a:latin typeface="Century Gothic" panose="020B0502020202020204" pitchFamily="34" charset="0"/>
              </a:rPr>
              <a:t>Mrs Adkinson</a:t>
            </a:r>
          </a:p>
          <a:p>
            <a:pPr marL="0" indent="0">
              <a:buNone/>
            </a:pPr>
            <a:r>
              <a:rPr lang="en-GB" dirty="0">
                <a:latin typeface="Century Gothic" panose="020B0502020202020204" pitchFamily="34" charset="0"/>
              </a:rPr>
              <a:t>Miss Dunthorne</a:t>
            </a:r>
          </a:p>
          <a:p>
            <a:pPr marL="0" indent="0" algn="ctr">
              <a:buNone/>
            </a:pPr>
            <a:endParaRPr lang="en-GB" dirty="0">
              <a:latin typeface="Century Gothic" panose="020B0502020202020204" pitchFamily="34" charset="0"/>
            </a:endParaRPr>
          </a:p>
          <a:p>
            <a:r>
              <a:rPr lang="en-GB" dirty="0">
                <a:latin typeface="Century Gothic" panose="020B0502020202020204" pitchFamily="34" charset="0"/>
              </a:rPr>
              <a:t> Staff are fully first aid trained along with the centre staff. </a:t>
            </a:r>
          </a:p>
          <a:p>
            <a:r>
              <a:rPr lang="en-GB" dirty="0">
                <a:latin typeface="Century Gothic" panose="020B0502020202020204" pitchFamily="34" charset="0"/>
              </a:rPr>
              <a:t>Split into two smaller groups with  staff/1:1</a:t>
            </a:r>
          </a:p>
          <a:p>
            <a:pPr marL="0" indent="0">
              <a:buNone/>
            </a:pPr>
            <a:endParaRPr lang="en-GB" dirty="0">
              <a:latin typeface="Century Gothic" panose="020B0502020202020204" pitchFamily="34" charset="0"/>
            </a:endParaRPr>
          </a:p>
          <a:p>
            <a:endParaRPr lang="en-GB" dirty="0"/>
          </a:p>
        </p:txBody>
      </p:sp>
      <p:sp>
        <p:nvSpPr>
          <p:cNvPr id="4" name="Content Placeholder 2">
            <a:extLst>
              <a:ext uri="{FF2B5EF4-FFF2-40B4-BE49-F238E27FC236}">
                <a16:creationId xmlns:a16="http://schemas.microsoft.com/office/drawing/2014/main" id="{F7DDFF9F-C0AA-ADE6-51A4-B0A3EEF7CFC9}"/>
              </a:ext>
            </a:extLst>
          </p:cNvPr>
          <p:cNvSpPr txBox="1">
            <a:spLocks/>
          </p:cNvSpPr>
          <p:nvPr/>
        </p:nvSpPr>
        <p:spPr>
          <a:xfrm>
            <a:off x="5580112" y="1214329"/>
            <a:ext cx="8229600" cy="5400600"/>
          </a:xfrm>
          <a:prstGeom prst="rect">
            <a:avLst/>
          </a:prstGeom>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endParaRPr lang="en-GB" kern="0" dirty="0"/>
          </a:p>
        </p:txBody>
      </p:sp>
    </p:spTree>
    <p:extLst>
      <p:ext uri="{BB962C8B-B14F-4D97-AF65-F5344CB8AC3E}">
        <p14:creationId xmlns:p14="http://schemas.microsoft.com/office/powerpoint/2010/main" val="3603604219"/>
      </p:ext>
    </p:extLst>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dhaynes\Pictures\Bmnr Cbns and grnds\DSCN797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9275"/>
            <a:ext cx="914400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4" name="Text Box 2"/>
          <p:cNvSpPr txBox="1">
            <a:spLocks noChangeArrowheads="1"/>
          </p:cNvSpPr>
          <p:nvPr/>
        </p:nvSpPr>
        <p:spPr bwMode="auto">
          <a:xfrm>
            <a:off x="-180975" y="620713"/>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dirty="0">
                <a:solidFill>
                  <a:srgbClr val="FFFF00"/>
                </a:solidFill>
                <a:effectLst>
                  <a:outerShdw blurRad="38100" dist="38100" dir="2700000" algn="tl">
                    <a:srgbClr val="000000"/>
                  </a:outerShdw>
                </a:effectLst>
                <a:latin typeface="Maiandra GD" pitchFamily="34" charset="0"/>
              </a:rPr>
              <a:t>Arrival </a:t>
            </a:r>
          </a:p>
        </p:txBody>
      </p:sp>
      <p:sp>
        <p:nvSpPr>
          <p:cNvPr id="90115" name="Text Box 3"/>
          <p:cNvSpPr txBox="1">
            <a:spLocks noChangeArrowheads="1"/>
          </p:cNvSpPr>
          <p:nvPr/>
        </p:nvSpPr>
        <p:spPr bwMode="auto">
          <a:xfrm>
            <a:off x="0" y="2281238"/>
            <a:ext cx="63373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defRPr/>
            </a:pPr>
            <a:r>
              <a:rPr lang="en-GB" sz="2800" b="1" dirty="0">
                <a:solidFill>
                  <a:srgbClr val="FFFF00"/>
                </a:solidFill>
                <a:effectLst>
                  <a:outerShdw blurRad="38100" dist="38100" dir="2700000" algn="tl">
                    <a:srgbClr val="C0C0C0"/>
                  </a:outerShdw>
                </a:effectLst>
                <a:latin typeface="Century Gothic" pitchFamily="34" charset="0"/>
              </a:rPr>
              <a:t>Meet and greet off the coach</a:t>
            </a:r>
          </a:p>
          <a:p>
            <a:pPr>
              <a:spcBef>
                <a:spcPct val="50000"/>
              </a:spcBef>
              <a:buFontTx/>
              <a:buChar char="•"/>
              <a:defRPr/>
            </a:pPr>
            <a:r>
              <a:rPr lang="en-GB" sz="2800" b="1" dirty="0">
                <a:solidFill>
                  <a:srgbClr val="FFFF00"/>
                </a:solidFill>
                <a:effectLst>
                  <a:outerShdw blurRad="38100" dist="38100" dir="2700000" algn="tl">
                    <a:srgbClr val="C0C0C0"/>
                  </a:outerShdw>
                </a:effectLst>
                <a:latin typeface="Century Gothic" pitchFamily="34" charset="0"/>
              </a:rPr>
              <a:t>Escorted to a base room or cabins </a:t>
            </a:r>
          </a:p>
          <a:p>
            <a:pPr>
              <a:spcBef>
                <a:spcPct val="50000"/>
              </a:spcBef>
              <a:buFontTx/>
              <a:buChar char="•"/>
              <a:defRPr/>
            </a:pPr>
            <a:r>
              <a:rPr lang="en-GB" sz="2800" b="1" dirty="0">
                <a:solidFill>
                  <a:srgbClr val="FFFF00"/>
                </a:solidFill>
                <a:effectLst>
                  <a:outerShdw blurRad="38100" dist="38100" dir="2700000" algn="tl">
                    <a:srgbClr val="C0C0C0"/>
                  </a:outerShdw>
                </a:effectLst>
                <a:latin typeface="Century Gothic" pitchFamily="34" charset="0"/>
              </a:rPr>
              <a:t>Booking in procedures explained</a:t>
            </a:r>
          </a:p>
          <a:p>
            <a:pPr>
              <a:spcBef>
                <a:spcPct val="50000"/>
              </a:spcBef>
              <a:buFontTx/>
              <a:buChar char="•"/>
              <a:defRPr/>
            </a:pPr>
            <a:r>
              <a:rPr lang="en-GB" sz="2800" b="1" dirty="0">
                <a:solidFill>
                  <a:srgbClr val="FFFF00"/>
                </a:solidFill>
                <a:effectLst>
                  <a:outerShdw blurRad="38100" dist="38100" dir="2700000" algn="tl">
                    <a:srgbClr val="C0C0C0"/>
                  </a:outerShdw>
                </a:effectLst>
                <a:latin typeface="Century Gothic" pitchFamily="34" charset="0"/>
              </a:rPr>
              <a:t>Group settles in</a:t>
            </a:r>
          </a:p>
          <a:p>
            <a:pPr>
              <a:spcBef>
                <a:spcPct val="50000"/>
              </a:spcBef>
              <a:buFontTx/>
              <a:buChar char="•"/>
              <a:defRPr/>
            </a:pPr>
            <a:r>
              <a:rPr lang="en-GB" sz="2800" b="1" dirty="0">
                <a:solidFill>
                  <a:srgbClr val="FFFF00"/>
                </a:solidFill>
                <a:effectLst>
                  <a:outerShdw blurRad="38100" dist="38100" dir="2700000" algn="tl">
                    <a:srgbClr val="C0C0C0"/>
                  </a:outerShdw>
                </a:effectLst>
                <a:latin typeface="Century Gothic" pitchFamily="34" charset="0"/>
              </a:rPr>
              <a:t>Please send your child to school in appropriate clothes for the day time activities </a:t>
            </a:r>
            <a:endParaRPr lang="en-GB" sz="2800" b="1" dirty="0">
              <a:solidFill>
                <a:srgbClr val="FFFF00"/>
              </a:solidFill>
              <a:effectLst>
                <a:outerShdw blurRad="38100" dist="38100" dir="2700000" algn="tl">
                  <a:srgbClr val="C0C0C0"/>
                </a:outerShdw>
              </a:effectLst>
              <a:latin typeface="Maiandra GD" pitchFamily="34" charset="0"/>
            </a:endParaRPr>
          </a:p>
        </p:txBody>
      </p:sp>
      <p:sp>
        <p:nvSpPr>
          <p:cNvPr id="90116" name="Oval 4"/>
          <p:cNvSpPr>
            <a:spLocks noChangeArrowheads="1"/>
          </p:cNvSpPr>
          <p:nvPr/>
        </p:nvSpPr>
        <p:spPr bwMode="auto">
          <a:xfrm>
            <a:off x="639763" y="5265738"/>
            <a:ext cx="134937" cy="134937"/>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a:p>
        </p:txBody>
      </p:sp>
      <p:pic>
        <p:nvPicPr>
          <p:cNvPr id="5126" name="Picture 7" descr="INTERIORS OF CABIN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5075" y="3933825"/>
            <a:ext cx="2865438"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5" descr="BUNKS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488" y="1628775"/>
            <a:ext cx="16478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2" descr="C:\Users\adhaynes\Pictures\Bmnr Cbns and grnds\DSCN796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00788" y="1008063"/>
            <a:ext cx="2843212"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90114"/>
                                        </p:tgtEl>
                                        <p:attrNameLst>
                                          <p:attrName>style.visibility</p:attrName>
                                        </p:attrNameLst>
                                      </p:cBhvr>
                                      <p:to>
                                        <p:strVal val="visible"/>
                                      </p:to>
                                    </p:set>
                                    <p:anim calcmode="lin" valueType="num">
                                      <p:cBhvr>
                                        <p:cTn id="7" dur="1000" decel="50000" fill="hold">
                                          <p:stCondLst>
                                            <p:cond delay="0"/>
                                          </p:stCondLst>
                                        </p:cTn>
                                        <p:tgtEl>
                                          <p:spTgt spid="90114"/>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90114"/>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90114"/>
                                        </p:tgtEl>
                                        <p:attrNameLst>
                                          <p:attrName>ppt_w</p:attrName>
                                        </p:attrNameLst>
                                      </p:cBhvr>
                                      <p:tavLst>
                                        <p:tav tm="0">
                                          <p:val>
                                            <p:strVal val="#ppt_w*.05"/>
                                          </p:val>
                                        </p:tav>
                                        <p:tav tm="100000">
                                          <p:val>
                                            <p:strVal val="#ppt_w"/>
                                          </p:val>
                                        </p:tav>
                                      </p:tavLst>
                                    </p:anim>
                                    <p:anim calcmode="lin" valueType="num">
                                      <p:cBhvr>
                                        <p:cTn id="10" dur="2000" fill="hold"/>
                                        <p:tgtEl>
                                          <p:spTgt spid="90114"/>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90114"/>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90114"/>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90114"/>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90114"/>
                                        </p:tgtEl>
                                      </p:cBhvr>
                                    </p:animEffect>
                                  </p:childTnLst>
                                </p:cTn>
                              </p:par>
                            </p:childTnLst>
                          </p:cTn>
                        </p:par>
                        <p:par>
                          <p:cTn id="15" fill="hold" nodeType="afterGroup">
                            <p:stCondLst>
                              <p:cond delay="3000"/>
                            </p:stCondLst>
                            <p:childTnLst>
                              <p:par>
                                <p:cTn id="16" presetID="31" presetClass="entr" presetSubtype="0" fill="hold" nodeType="afterEffect">
                                  <p:stCondLst>
                                    <p:cond delay="0"/>
                                  </p:stCondLst>
                                  <p:iterate type="lt">
                                    <p:tmPct val="5000"/>
                                  </p:iterate>
                                  <p:childTnLst>
                                    <p:set>
                                      <p:cBhvr>
                                        <p:cTn id="17" dur="1" fill="hold">
                                          <p:stCondLst>
                                            <p:cond delay="0"/>
                                          </p:stCondLst>
                                        </p:cTn>
                                        <p:tgtEl>
                                          <p:spTgt spid="90115">
                                            <p:txEl>
                                              <p:pRg st="0" end="0"/>
                                            </p:txEl>
                                          </p:spTgt>
                                        </p:tgtEl>
                                        <p:attrNameLst>
                                          <p:attrName>style.visibility</p:attrName>
                                        </p:attrNameLst>
                                      </p:cBhvr>
                                      <p:to>
                                        <p:strVal val="visible"/>
                                      </p:to>
                                    </p:set>
                                    <p:anim calcmode="lin" valueType="num">
                                      <p:cBhvr>
                                        <p:cTn id="18" dur="500" fill="hold"/>
                                        <p:tgtEl>
                                          <p:spTgt spid="90115">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90115">
                                            <p:txEl>
                                              <p:pRg st="0" end="0"/>
                                            </p:txEl>
                                          </p:spTgt>
                                        </p:tgtEl>
                                        <p:attrNameLst>
                                          <p:attrName>ppt_h</p:attrName>
                                        </p:attrNameLst>
                                      </p:cBhvr>
                                      <p:tavLst>
                                        <p:tav tm="0">
                                          <p:val>
                                            <p:fltVal val="0"/>
                                          </p:val>
                                        </p:tav>
                                        <p:tav tm="100000">
                                          <p:val>
                                            <p:strVal val="#ppt_h"/>
                                          </p:val>
                                        </p:tav>
                                      </p:tavLst>
                                    </p:anim>
                                    <p:anim calcmode="lin" valueType="num">
                                      <p:cBhvr>
                                        <p:cTn id="20" dur="500" fill="hold"/>
                                        <p:tgtEl>
                                          <p:spTgt spid="90115">
                                            <p:txEl>
                                              <p:pRg st="0" end="0"/>
                                            </p:txEl>
                                          </p:spTgt>
                                        </p:tgtEl>
                                        <p:attrNameLst>
                                          <p:attrName>style.rotation</p:attrName>
                                        </p:attrNameLst>
                                      </p:cBhvr>
                                      <p:tavLst>
                                        <p:tav tm="0">
                                          <p:val>
                                            <p:fltVal val="90"/>
                                          </p:val>
                                        </p:tav>
                                        <p:tav tm="100000">
                                          <p:val>
                                            <p:fltVal val="0"/>
                                          </p:val>
                                        </p:tav>
                                      </p:tavLst>
                                    </p:anim>
                                    <p:animEffect transition="in" filter="fade">
                                      <p:cBhvr>
                                        <p:cTn id="21" dur="500"/>
                                        <p:tgtEl>
                                          <p:spTgt spid="90115">
                                            <p:txEl>
                                              <p:pRg st="0" end="0"/>
                                            </p:txEl>
                                          </p:spTgt>
                                        </p:tgtEl>
                                      </p:cBhvr>
                                    </p:animEffect>
                                  </p:childTnLst>
                                </p:cTn>
                              </p:par>
                            </p:childTnLst>
                          </p:cTn>
                        </p:par>
                        <p:par>
                          <p:cTn id="22" fill="hold" nodeType="afterGroup">
                            <p:stCondLst>
                              <p:cond delay="4050"/>
                            </p:stCondLst>
                            <p:childTnLst>
                              <p:par>
                                <p:cTn id="23" presetID="31" presetClass="entr" presetSubtype="0" fill="hold" nodeType="afterEffect">
                                  <p:stCondLst>
                                    <p:cond delay="0"/>
                                  </p:stCondLst>
                                  <p:iterate type="lt">
                                    <p:tmPct val="5000"/>
                                  </p:iterate>
                                  <p:childTnLst>
                                    <p:set>
                                      <p:cBhvr>
                                        <p:cTn id="24" dur="1" fill="hold">
                                          <p:stCondLst>
                                            <p:cond delay="0"/>
                                          </p:stCondLst>
                                        </p:cTn>
                                        <p:tgtEl>
                                          <p:spTgt spid="90115">
                                            <p:txEl>
                                              <p:pRg st="1" end="1"/>
                                            </p:txEl>
                                          </p:spTgt>
                                        </p:tgtEl>
                                        <p:attrNameLst>
                                          <p:attrName>style.visibility</p:attrName>
                                        </p:attrNameLst>
                                      </p:cBhvr>
                                      <p:to>
                                        <p:strVal val="visible"/>
                                      </p:to>
                                    </p:set>
                                    <p:anim calcmode="lin" valueType="num">
                                      <p:cBhvr>
                                        <p:cTn id="25" dur="500" fill="hold"/>
                                        <p:tgtEl>
                                          <p:spTgt spid="90115">
                                            <p:txEl>
                                              <p:pRg st="1" end="1"/>
                                            </p:txEl>
                                          </p:spTgt>
                                        </p:tgtEl>
                                        <p:attrNameLst>
                                          <p:attrName>ppt_w</p:attrName>
                                        </p:attrNameLst>
                                      </p:cBhvr>
                                      <p:tavLst>
                                        <p:tav tm="0">
                                          <p:val>
                                            <p:fltVal val="0"/>
                                          </p:val>
                                        </p:tav>
                                        <p:tav tm="100000">
                                          <p:val>
                                            <p:strVal val="#ppt_w"/>
                                          </p:val>
                                        </p:tav>
                                      </p:tavLst>
                                    </p:anim>
                                    <p:anim calcmode="lin" valueType="num">
                                      <p:cBhvr>
                                        <p:cTn id="26" dur="500" fill="hold"/>
                                        <p:tgtEl>
                                          <p:spTgt spid="90115">
                                            <p:txEl>
                                              <p:pRg st="1" end="1"/>
                                            </p:txEl>
                                          </p:spTgt>
                                        </p:tgtEl>
                                        <p:attrNameLst>
                                          <p:attrName>ppt_h</p:attrName>
                                        </p:attrNameLst>
                                      </p:cBhvr>
                                      <p:tavLst>
                                        <p:tav tm="0">
                                          <p:val>
                                            <p:fltVal val="0"/>
                                          </p:val>
                                        </p:tav>
                                        <p:tav tm="100000">
                                          <p:val>
                                            <p:strVal val="#ppt_h"/>
                                          </p:val>
                                        </p:tav>
                                      </p:tavLst>
                                    </p:anim>
                                    <p:anim calcmode="lin" valueType="num">
                                      <p:cBhvr>
                                        <p:cTn id="27" dur="500" fill="hold"/>
                                        <p:tgtEl>
                                          <p:spTgt spid="90115">
                                            <p:txEl>
                                              <p:pRg st="1" end="1"/>
                                            </p:txEl>
                                          </p:spTgt>
                                        </p:tgtEl>
                                        <p:attrNameLst>
                                          <p:attrName>style.rotation</p:attrName>
                                        </p:attrNameLst>
                                      </p:cBhvr>
                                      <p:tavLst>
                                        <p:tav tm="0">
                                          <p:val>
                                            <p:fltVal val="90"/>
                                          </p:val>
                                        </p:tav>
                                        <p:tav tm="100000">
                                          <p:val>
                                            <p:fltVal val="0"/>
                                          </p:val>
                                        </p:tav>
                                      </p:tavLst>
                                    </p:anim>
                                    <p:animEffect transition="in" filter="fade">
                                      <p:cBhvr>
                                        <p:cTn id="28" dur="500"/>
                                        <p:tgtEl>
                                          <p:spTgt spid="90115">
                                            <p:txEl>
                                              <p:pRg st="1" end="1"/>
                                            </p:txEl>
                                          </p:spTgt>
                                        </p:tgtEl>
                                      </p:cBhvr>
                                    </p:animEffect>
                                  </p:childTnLst>
                                </p:cTn>
                              </p:par>
                            </p:childTnLst>
                          </p:cTn>
                        </p:par>
                        <p:par>
                          <p:cTn id="29" fill="hold" nodeType="afterGroup">
                            <p:stCondLst>
                              <p:cond delay="5200"/>
                            </p:stCondLst>
                            <p:childTnLst>
                              <p:par>
                                <p:cTn id="30" presetID="31" presetClass="entr" presetSubtype="0" fill="hold" nodeType="afterEffect">
                                  <p:stCondLst>
                                    <p:cond delay="0"/>
                                  </p:stCondLst>
                                  <p:iterate type="lt">
                                    <p:tmPct val="5000"/>
                                  </p:iterate>
                                  <p:childTnLst>
                                    <p:set>
                                      <p:cBhvr>
                                        <p:cTn id="31" dur="1" fill="hold">
                                          <p:stCondLst>
                                            <p:cond delay="0"/>
                                          </p:stCondLst>
                                        </p:cTn>
                                        <p:tgtEl>
                                          <p:spTgt spid="90115">
                                            <p:txEl>
                                              <p:pRg st="2" end="2"/>
                                            </p:txEl>
                                          </p:spTgt>
                                        </p:tgtEl>
                                        <p:attrNameLst>
                                          <p:attrName>style.visibility</p:attrName>
                                        </p:attrNameLst>
                                      </p:cBhvr>
                                      <p:to>
                                        <p:strVal val="visible"/>
                                      </p:to>
                                    </p:set>
                                    <p:anim calcmode="lin" valueType="num">
                                      <p:cBhvr>
                                        <p:cTn id="32" dur="500" fill="hold"/>
                                        <p:tgtEl>
                                          <p:spTgt spid="90115">
                                            <p:txEl>
                                              <p:pRg st="2" end="2"/>
                                            </p:txEl>
                                          </p:spTgt>
                                        </p:tgtEl>
                                        <p:attrNameLst>
                                          <p:attrName>ppt_w</p:attrName>
                                        </p:attrNameLst>
                                      </p:cBhvr>
                                      <p:tavLst>
                                        <p:tav tm="0">
                                          <p:val>
                                            <p:fltVal val="0"/>
                                          </p:val>
                                        </p:tav>
                                        <p:tav tm="100000">
                                          <p:val>
                                            <p:strVal val="#ppt_w"/>
                                          </p:val>
                                        </p:tav>
                                      </p:tavLst>
                                    </p:anim>
                                    <p:anim calcmode="lin" valueType="num">
                                      <p:cBhvr>
                                        <p:cTn id="33" dur="500" fill="hold"/>
                                        <p:tgtEl>
                                          <p:spTgt spid="90115">
                                            <p:txEl>
                                              <p:pRg st="2" end="2"/>
                                            </p:txEl>
                                          </p:spTgt>
                                        </p:tgtEl>
                                        <p:attrNameLst>
                                          <p:attrName>ppt_h</p:attrName>
                                        </p:attrNameLst>
                                      </p:cBhvr>
                                      <p:tavLst>
                                        <p:tav tm="0">
                                          <p:val>
                                            <p:fltVal val="0"/>
                                          </p:val>
                                        </p:tav>
                                        <p:tav tm="100000">
                                          <p:val>
                                            <p:strVal val="#ppt_h"/>
                                          </p:val>
                                        </p:tav>
                                      </p:tavLst>
                                    </p:anim>
                                    <p:anim calcmode="lin" valueType="num">
                                      <p:cBhvr>
                                        <p:cTn id="34" dur="500" fill="hold"/>
                                        <p:tgtEl>
                                          <p:spTgt spid="90115">
                                            <p:txEl>
                                              <p:pRg st="2" end="2"/>
                                            </p:txEl>
                                          </p:spTgt>
                                        </p:tgtEl>
                                        <p:attrNameLst>
                                          <p:attrName>style.rotation</p:attrName>
                                        </p:attrNameLst>
                                      </p:cBhvr>
                                      <p:tavLst>
                                        <p:tav tm="0">
                                          <p:val>
                                            <p:fltVal val="90"/>
                                          </p:val>
                                        </p:tav>
                                        <p:tav tm="100000">
                                          <p:val>
                                            <p:fltVal val="0"/>
                                          </p:val>
                                        </p:tav>
                                      </p:tavLst>
                                    </p:anim>
                                    <p:animEffect transition="in" filter="fade">
                                      <p:cBhvr>
                                        <p:cTn id="35" dur="500"/>
                                        <p:tgtEl>
                                          <p:spTgt spid="90115">
                                            <p:txEl>
                                              <p:pRg st="2" end="2"/>
                                            </p:txEl>
                                          </p:spTgt>
                                        </p:tgtEl>
                                      </p:cBhvr>
                                    </p:animEffect>
                                  </p:childTnLst>
                                </p:cTn>
                              </p:par>
                            </p:childTnLst>
                          </p:cTn>
                        </p:par>
                        <p:par>
                          <p:cTn id="36" fill="hold" nodeType="afterGroup">
                            <p:stCondLst>
                              <p:cond delay="6375"/>
                            </p:stCondLst>
                            <p:childTnLst>
                              <p:par>
                                <p:cTn id="37" presetID="31" presetClass="entr" presetSubtype="0" fill="hold" nodeType="afterEffect">
                                  <p:stCondLst>
                                    <p:cond delay="0"/>
                                  </p:stCondLst>
                                  <p:iterate type="lt">
                                    <p:tmPct val="5000"/>
                                  </p:iterate>
                                  <p:childTnLst>
                                    <p:set>
                                      <p:cBhvr>
                                        <p:cTn id="38" dur="1" fill="hold">
                                          <p:stCondLst>
                                            <p:cond delay="0"/>
                                          </p:stCondLst>
                                        </p:cTn>
                                        <p:tgtEl>
                                          <p:spTgt spid="90115">
                                            <p:txEl>
                                              <p:pRg st="3" end="3"/>
                                            </p:txEl>
                                          </p:spTgt>
                                        </p:tgtEl>
                                        <p:attrNameLst>
                                          <p:attrName>style.visibility</p:attrName>
                                        </p:attrNameLst>
                                      </p:cBhvr>
                                      <p:to>
                                        <p:strVal val="visible"/>
                                      </p:to>
                                    </p:set>
                                    <p:anim calcmode="lin" valueType="num">
                                      <p:cBhvr>
                                        <p:cTn id="39" dur="500" fill="hold"/>
                                        <p:tgtEl>
                                          <p:spTgt spid="90115">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90115">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90115">
                                            <p:txEl>
                                              <p:pRg st="3" end="3"/>
                                            </p:txEl>
                                          </p:spTgt>
                                        </p:tgtEl>
                                        <p:attrNameLst>
                                          <p:attrName>style.rotation</p:attrName>
                                        </p:attrNameLst>
                                      </p:cBhvr>
                                      <p:tavLst>
                                        <p:tav tm="0">
                                          <p:val>
                                            <p:fltVal val="90"/>
                                          </p:val>
                                        </p:tav>
                                        <p:tav tm="100000">
                                          <p:val>
                                            <p:fltVal val="0"/>
                                          </p:val>
                                        </p:tav>
                                      </p:tavLst>
                                    </p:anim>
                                    <p:animEffect transition="in" filter="fade">
                                      <p:cBhvr>
                                        <p:cTn id="42" dur="500"/>
                                        <p:tgtEl>
                                          <p:spTgt spid="90115">
                                            <p:txEl>
                                              <p:pRg st="3" end="3"/>
                                            </p:txEl>
                                          </p:spTgt>
                                        </p:tgtEl>
                                      </p:cBhvr>
                                    </p:animEffect>
                                  </p:childTnLst>
                                </p:cTn>
                              </p:par>
                            </p:childTnLst>
                          </p:cTn>
                        </p:par>
                        <p:par>
                          <p:cTn id="43" fill="hold">
                            <p:stCondLst>
                              <p:cond delay="7200"/>
                            </p:stCondLst>
                            <p:childTnLst>
                              <p:par>
                                <p:cTn id="44" presetID="31" presetClass="entr" presetSubtype="0" fill="hold" nodeType="afterEffect">
                                  <p:stCondLst>
                                    <p:cond delay="0"/>
                                  </p:stCondLst>
                                  <p:iterate type="lt">
                                    <p:tmPct val="5000"/>
                                  </p:iterate>
                                  <p:childTnLst>
                                    <p:set>
                                      <p:cBhvr>
                                        <p:cTn id="45" dur="1" fill="hold">
                                          <p:stCondLst>
                                            <p:cond delay="0"/>
                                          </p:stCondLst>
                                        </p:cTn>
                                        <p:tgtEl>
                                          <p:spTgt spid="90115">
                                            <p:txEl>
                                              <p:pRg st="4" end="4"/>
                                            </p:txEl>
                                          </p:spTgt>
                                        </p:tgtEl>
                                        <p:attrNameLst>
                                          <p:attrName>style.visibility</p:attrName>
                                        </p:attrNameLst>
                                      </p:cBhvr>
                                      <p:to>
                                        <p:strVal val="visible"/>
                                      </p:to>
                                    </p:set>
                                    <p:anim calcmode="lin" valueType="num">
                                      <p:cBhvr>
                                        <p:cTn id="46" dur="500" fill="hold"/>
                                        <p:tgtEl>
                                          <p:spTgt spid="90115">
                                            <p:txEl>
                                              <p:pRg st="4" end="4"/>
                                            </p:txEl>
                                          </p:spTgt>
                                        </p:tgtEl>
                                        <p:attrNameLst>
                                          <p:attrName>ppt_w</p:attrName>
                                        </p:attrNameLst>
                                      </p:cBhvr>
                                      <p:tavLst>
                                        <p:tav tm="0">
                                          <p:val>
                                            <p:fltVal val="0"/>
                                          </p:val>
                                        </p:tav>
                                        <p:tav tm="100000">
                                          <p:val>
                                            <p:strVal val="#ppt_w"/>
                                          </p:val>
                                        </p:tav>
                                      </p:tavLst>
                                    </p:anim>
                                    <p:anim calcmode="lin" valueType="num">
                                      <p:cBhvr>
                                        <p:cTn id="47" dur="500" fill="hold"/>
                                        <p:tgtEl>
                                          <p:spTgt spid="90115">
                                            <p:txEl>
                                              <p:pRg st="4" end="4"/>
                                            </p:txEl>
                                          </p:spTgt>
                                        </p:tgtEl>
                                        <p:attrNameLst>
                                          <p:attrName>ppt_h</p:attrName>
                                        </p:attrNameLst>
                                      </p:cBhvr>
                                      <p:tavLst>
                                        <p:tav tm="0">
                                          <p:val>
                                            <p:fltVal val="0"/>
                                          </p:val>
                                        </p:tav>
                                        <p:tav tm="100000">
                                          <p:val>
                                            <p:strVal val="#ppt_h"/>
                                          </p:val>
                                        </p:tav>
                                      </p:tavLst>
                                    </p:anim>
                                    <p:anim calcmode="lin" valueType="num">
                                      <p:cBhvr>
                                        <p:cTn id="48" dur="500" fill="hold"/>
                                        <p:tgtEl>
                                          <p:spTgt spid="90115">
                                            <p:txEl>
                                              <p:pRg st="4" end="4"/>
                                            </p:txEl>
                                          </p:spTgt>
                                        </p:tgtEl>
                                        <p:attrNameLst>
                                          <p:attrName>style.rotation</p:attrName>
                                        </p:attrNameLst>
                                      </p:cBhvr>
                                      <p:tavLst>
                                        <p:tav tm="0">
                                          <p:val>
                                            <p:fltVal val="90"/>
                                          </p:val>
                                        </p:tav>
                                        <p:tav tm="100000">
                                          <p:val>
                                            <p:fltVal val="0"/>
                                          </p:val>
                                        </p:tav>
                                      </p:tavLst>
                                    </p:anim>
                                    <p:animEffect transition="in" filter="fade">
                                      <p:cBhvr>
                                        <p:cTn id="49" dur="500"/>
                                        <p:tgtEl>
                                          <p:spTgt spid="90115">
                                            <p:txEl>
                                              <p:pRg st="4" end="4"/>
                                            </p:txEl>
                                          </p:spTgt>
                                        </p:tgtEl>
                                      </p:cBhvr>
                                    </p:animEffect>
                                  </p:childTnLst>
                                </p:cTn>
                              </p:par>
                            </p:childTnLst>
                          </p:cTn>
                        </p:par>
                        <p:par>
                          <p:cTn id="50" fill="hold" nodeType="afterGroup">
                            <p:stCondLst>
                              <p:cond delay="9425"/>
                            </p:stCondLst>
                            <p:childTnLst>
                              <p:par>
                                <p:cTn id="51" presetID="21" presetClass="entr" presetSubtype="4" fill="hold" grpId="0" nodeType="afterEffect">
                                  <p:stCondLst>
                                    <p:cond delay="0"/>
                                  </p:stCondLst>
                                  <p:childTnLst>
                                    <p:set>
                                      <p:cBhvr>
                                        <p:cTn id="52" dur="1" fill="hold">
                                          <p:stCondLst>
                                            <p:cond delay="0"/>
                                          </p:stCondLst>
                                        </p:cTn>
                                        <p:tgtEl>
                                          <p:spTgt spid="90116"/>
                                        </p:tgtEl>
                                        <p:attrNameLst>
                                          <p:attrName>style.visibility</p:attrName>
                                        </p:attrNameLst>
                                      </p:cBhvr>
                                      <p:to>
                                        <p:strVal val="visible"/>
                                      </p:to>
                                    </p:set>
                                    <p:animEffect transition="in" filter="wheel(4)">
                                      <p:cBhvr>
                                        <p:cTn id="53" dur="500"/>
                                        <p:tgtEl>
                                          <p:spTgt spid="90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animBg="1"/>
      <p:bldP spid="901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8" descr="C:\Users\adhaynes\Pictures\Bmnr Cbns and grnds\DSCN795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536" y="0"/>
            <a:ext cx="957706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Grp="1" noChangeArrowheads="1"/>
          </p:cNvSpPr>
          <p:nvPr>
            <p:ph type="title"/>
          </p:nvPr>
        </p:nvSpPr>
        <p:spPr bwMode="auto">
          <a:xfrm>
            <a:off x="-180528" y="0"/>
            <a:ext cx="9433048" cy="16287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eaLnBrk="1" hangingPunct="1"/>
            <a:r>
              <a:rPr lang="en-GB" altLang="en-US" sz="2800" b="1" dirty="0">
                <a:solidFill>
                  <a:srgbClr val="FFFF00"/>
                </a:solidFill>
                <a:latin typeface="Century Gothic" panose="020B0502020202020204" pitchFamily="34" charset="0"/>
              </a:rPr>
              <a:t>Residential kit</a:t>
            </a:r>
            <a:br>
              <a:rPr lang="en-GB" altLang="en-US" sz="2800" b="1" dirty="0">
                <a:solidFill>
                  <a:srgbClr val="FFFF00"/>
                </a:solidFill>
                <a:latin typeface="Century Gothic" panose="020B0502020202020204" pitchFamily="34" charset="0"/>
              </a:rPr>
            </a:br>
            <a:r>
              <a:rPr lang="en-GB" altLang="en-US" sz="2800" b="1" dirty="0">
                <a:solidFill>
                  <a:srgbClr val="FFFF00"/>
                </a:solidFill>
                <a:latin typeface="Century Gothic" panose="020B0502020202020204" pitchFamily="34" charset="0"/>
              </a:rPr>
              <a:t>When packing with your child, please include enough clothing for 2 days of outdoor activity plus a comfortable evening outfit. </a:t>
            </a:r>
          </a:p>
        </p:txBody>
      </p:sp>
      <p:sp>
        <p:nvSpPr>
          <p:cNvPr id="30724" name="Rectangle 3"/>
          <p:cNvSpPr>
            <a:spLocks noGrp="1" noChangeArrowheads="1"/>
          </p:cNvSpPr>
          <p:nvPr>
            <p:ph type="body" sz="half" idx="1"/>
          </p:nvPr>
        </p:nvSpPr>
        <p:spPr bwMode="auto">
          <a:xfrm>
            <a:off x="-163624" y="2060848"/>
            <a:ext cx="5006752" cy="4945431"/>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eaLnBrk="1" hangingPunct="1"/>
            <a:r>
              <a:rPr lang="en-GB" altLang="en-US" sz="2200" b="1" dirty="0">
                <a:solidFill>
                  <a:srgbClr val="FFFF00"/>
                </a:solidFill>
                <a:latin typeface="Century Gothic" pitchFamily="34" charset="0"/>
              </a:rPr>
              <a:t>Sleeping bag- </a:t>
            </a:r>
            <a:r>
              <a:rPr lang="en-GB" altLang="en-US" sz="2200" b="1" u="sng" dirty="0">
                <a:solidFill>
                  <a:srgbClr val="FFFF00"/>
                </a:solidFill>
                <a:latin typeface="Century Gothic" pitchFamily="34" charset="0"/>
              </a:rPr>
              <a:t>please practise putting this back into the bag!</a:t>
            </a:r>
          </a:p>
          <a:p>
            <a:pPr eaLnBrk="1" hangingPunct="1"/>
            <a:r>
              <a:rPr lang="en-GB" altLang="en-US" sz="2200" b="1" dirty="0">
                <a:solidFill>
                  <a:srgbClr val="FFFF00"/>
                </a:solidFill>
                <a:latin typeface="Century Gothic" pitchFamily="34" charset="0"/>
              </a:rPr>
              <a:t>Pillow</a:t>
            </a:r>
          </a:p>
          <a:p>
            <a:pPr eaLnBrk="1" hangingPunct="1"/>
            <a:r>
              <a:rPr lang="en-GB" altLang="en-US" sz="2200" b="1" dirty="0">
                <a:solidFill>
                  <a:srgbClr val="FFFF00"/>
                </a:solidFill>
                <a:latin typeface="Century Gothic" pitchFamily="34" charset="0"/>
              </a:rPr>
              <a:t>Nightwear</a:t>
            </a:r>
          </a:p>
          <a:p>
            <a:pPr eaLnBrk="1" hangingPunct="1"/>
            <a:r>
              <a:rPr lang="en-GB" altLang="en-US" sz="2200" b="1" dirty="0">
                <a:solidFill>
                  <a:srgbClr val="FFFF00"/>
                </a:solidFill>
                <a:latin typeface="Century Gothic" pitchFamily="34" charset="0"/>
              </a:rPr>
              <a:t>Underwear plus spares</a:t>
            </a:r>
          </a:p>
          <a:p>
            <a:pPr eaLnBrk="1" hangingPunct="1"/>
            <a:r>
              <a:rPr lang="en-GB" altLang="en-US" sz="2200" b="1" dirty="0">
                <a:solidFill>
                  <a:srgbClr val="FFFF00"/>
                </a:solidFill>
                <a:latin typeface="Century Gothic" pitchFamily="34" charset="0"/>
              </a:rPr>
              <a:t>Torch: optional </a:t>
            </a:r>
          </a:p>
          <a:p>
            <a:pPr eaLnBrk="1" hangingPunct="1"/>
            <a:r>
              <a:rPr lang="en-GB" altLang="en-US" sz="2200" b="1" dirty="0">
                <a:solidFill>
                  <a:srgbClr val="FFFF00"/>
                </a:solidFill>
                <a:latin typeface="Century Gothic" pitchFamily="34" charset="0"/>
              </a:rPr>
              <a:t>Toiletry bag; toothpaste, soap, brush/comb</a:t>
            </a:r>
          </a:p>
          <a:p>
            <a:pPr eaLnBrk="1" hangingPunct="1"/>
            <a:r>
              <a:rPr lang="en-GB" altLang="en-US" sz="2200" b="1" dirty="0">
                <a:solidFill>
                  <a:srgbClr val="FFFF00"/>
                </a:solidFill>
                <a:latin typeface="Century Gothic" pitchFamily="34" charset="0"/>
              </a:rPr>
              <a:t>Indoor shoes/slippers</a:t>
            </a:r>
          </a:p>
          <a:p>
            <a:pPr eaLnBrk="1" hangingPunct="1"/>
            <a:r>
              <a:rPr lang="en-GB" altLang="en-US" sz="2200" b="1" dirty="0">
                <a:solidFill>
                  <a:srgbClr val="FFFF00"/>
                </a:solidFill>
                <a:latin typeface="Century Gothic" pitchFamily="34" charset="0"/>
              </a:rPr>
              <a:t>Plastic bags</a:t>
            </a:r>
          </a:p>
          <a:p>
            <a:pPr eaLnBrk="1" hangingPunct="1"/>
            <a:r>
              <a:rPr lang="en-GB" altLang="en-US" sz="2200" b="1" dirty="0">
                <a:solidFill>
                  <a:srgbClr val="FFFF00"/>
                </a:solidFill>
                <a:latin typeface="Century Gothic" pitchFamily="34" charset="0"/>
              </a:rPr>
              <a:t>Waterproof Coat and trousers</a:t>
            </a:r>
          </a:p>
          <a:p>
            <a:pPr eaLnBrk="1" hangingPunct="1"/>
            <a:endParaRPr lang="en-GB" altLang="en-US" sz="2400" b="1" dirty="0">
              <a:solidFill>
                <a:srgbClr val="FFFF00"/>
              </a:solidFill>
              <a:latin typeface="Century Gothic" pitchFamily="34" charset="0"/>
            </a:endParaRPr>
          </a:p>
        </p:txBody>
      </p:sp>
      <p:sp>
        <p:nvSpPr>
          <p:cNvPr id="6" name="Rectangle 3"/>
          <p:cNvSpPr txBox="1">
            <a:spLocks noChangeArrowheads="1"/>
          </p:cNvSpPr>
          <p:nvPr/>
        </p:nvSpPr>
        <p:spPr bwMode="auto">
          <a:xfrm>
            <a:off x="4843128" y="2204864"/>
            <a:ext cx="4211960" cy="452596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r>
              <a:rPr lang="en-GB" altLang="en-US" sz="2200" b="1" kern="0" dirty="0">
                <a:solidFill>
                  <a:srgbClr val="FFFF00"/>
                </a:solidFill>
                <a:latin typeface="Century Gothic" pitchFamily="34" charset="0"/>
              </a:rPr>
              <a:t>Hand towel</a:t>
            </a:r>
          </a:p>
          <a:p>
            <a:pPr eaLnBrk="1" hangingPunct="1"/>
            <a:r>
              <a:rPr lang="en-GB" altLang="en-US" sz="2200" b="1" kern="0" dirty="0">
                <a:solidFill>
                  <a:srgbClr val="FFFF00"/>
                </a:solidFill>
                <a:latin typeface="Century Gothic" pitchFamily="34" charset="0"/>
              </a:rPr>
              <a:t>Cuddly toy (small enough to fit into suitcase)</a:t>
            </a:r>
          </a:p>
          <a:p>
            <a:pPr eaLnBrk="1" hangingPunct="1"/>
            <a:r>
              <a:rPr lang="en-GB" altLang="en-US" sz="2200" b="1" dirty="0">
                <a:solidFill>
                  <a:srgbClr val="FFFF00"/>
                </a:solidFill>
                <a:latin typeface="Century Gothic" pitchFamily="34" charset="0"/>
              </a:rPr>
              <a:t>Tracksuit bottoms  (no jeans as they are difficult to get dry)</a:t>
            </a:r>
          </a:p>
          <a:p>
            <a:pPr eaLnBrk="1" hangingPunct="1"/>
            <a:r>
              <a:rPr lang="en-GB" altLang="en-US" sz="2200" b="1" dirty="0">
                <a:solidFill>
                  <a:srgbClr val="FFFF00"/>
                </a:solidFill>
                <a:latin typeface="Century Gothic" pitchFamily="34" charset="0"/>
              </a:rPr>
              <a:t>Thermal / base layer</a:t>
            </a:r>
          </a:p>
          <a:p>
            <a:pPr eaLnBrk="1" hangingPunct="1"/>
            <a:r>
              <a:rPr lang="en-GB" altLang="en-US" sz="2200" b="1" dirty="0">
                <a:solidFill>
                  <a:srgbClr val="FFFF00"/>
                </a:solidFill>
                <a:latin typeface="Century Gothic" pitchFamily="34" charset="0"/>
              </a:rPr>
              <a:t>Sweatshirt / fleece</a:t>
            </a:r>
          </a:p>
          <a:p>
            <a:pPr eaLnBrk="1" hangingPunct="1"/>
            <a:r>
              <a:rPr lang="en-GB" altLang="en-US" sz="2200" b="1" dirty="0">
                <a:solidFill>
                  <a:srgbClr val="FFFF00"/>
                </a:solidFill>
                <a:latin typeface="Century Gothic" pitchFamily="34" charset="0"/>
              </a:rPr>
              <a:t>Hat, gloves and scarf</a:t>
            </a:r>
          </a:p>
          <a:p>
            <a:pPr eaLnBrk="1" hangingPunct="1"/>
            <a:r>
              <a:rPr lang="en-GB" altLang="en-US" sz="2200" b="1" dirty="0">
                <a:solidFill>
                  <a:srgbClr val="FFFF00"/>
                </a:solidFill>
                <a:latin typeface="Century Gothic" pitchFamily="34" charset="0"/>
              </a:rPr>
              <a:t>Old trainers and or wellies</a:t>
            </a:r>
          </a:p>
          <a:p>
            <a:pPr eaLnBrk="1" hangingPunct="1"/>
            <a:r>
              <a:rPr lang="en-GB" altLang="en-US" sz="2200" b="1" dirty="0">
                <a:solidFill>
                  <a:srgbClr val="FFFF00"/>
                </a:solidFill>
                <a:latin typeface="Century Gothic" pitchFamily="34" charset="0"/>
              </a:rPr>
              <a:t>Suntan lotion for hot weather!!!!</a:t>
            </a:r>
          </a:p>
          <a:p>
            <a:pPr eaLnBrk="1" hangingPunct="1"/>
            <a:endParaRPr lang="en-GB" altLang="en-US" sz="2400" b="1" kern="0" dirty="0">
              <a:solidFill>
                <a:srgbClr val="FFFF00"/>
              </a:solidFill>
              <a:latin typeface="Century Gothic" pitchFamily="34" charset="0"/>
            </a:endParaRPr>
          </a:p>
          <a:p>
            <a:pPr eaLnBrk="1" hangingPunct="1"/>
            <a:endParaRPr lang="en-GB" altLang="en-US" sz="2400" b="1" kern="0" dirty="0">
              <a:solidFill>
                <a:srgbClr val="FFFF00"/>
              </a:solidFill>
              <a:latin typeface="Century Gothic" pitchFamily="34" charset="0"/>
            </a:endParaRP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2"/>
          <p:cNvSpPr txBox="1">
            <a:spLocks noChangeArrowheads="1"/>
          </p:cNvSpPr>
          <p:nvPr/>
        </p:nvSpPr>
        <p:spPr bwMode="auto">
          <a:xfrm>
            <a:off x="-180975" y="620713"/>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a:solidFill>
                  <a:schemeClr val="bg1"/>
                </a:solidFill>
                <a:effectLst>
                  <a:outerShdw blurRad="38100" dist="38100" dir="2700000" algn="tl">
                    <a:srgbClr val="000000"/>
                  </a:outerShdw>
                </a:effectLst>
                <a:latin typeface="Maiandra GD" pitchFamily="34" charset="0"/>
              </a:rPr>
              <a:t>Mealtimes </a:t>
            </a:r>
          </a:p>
        </p:txBody>
      </p:sp>
      <p:sp>
        <p:nvSpPr>
          <p:cNvPr id="49155" name="Text Box 3"/>
          <p:cNvSpPr txBox="1">
            <a:spLocks noChangeArrowheads="1"/>
          </p:cNvSpPr>
          <p:nvPr/>
        </p:nvSpPr>
        <p:spPr bwMode="auto">
          <a:xfrm>
            <a:off x="3419475" y="1412875"/>
            <a:ext cx="2160588" cy="6924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2800" b="1" dirty="0">
                <a:effectLst>
                  <a:outerShdw blurRad="38100" dist="38100" dir="2700000" algn="tl">
                    <a:srgbClr val="C0C0C0"/>
                  </a:outerShdw>
                </a:effectLst>
                <a:latin typeface="Maiandra GD" pitchFamily="34" charset="0"/>
              </a:rPr>
              <a:t>Breakfast:</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Cereals</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Toast</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Juice</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Cooked breakfast</a:t>
            </a:r>
          </a:p>
          <a:p>
            <a:pPr algn="ctr">
              <a:spcBef>
                <a:spcPct val="50000"/>
              </a:spcBef>
              <a:defRPr/>
            </a:pPr>
            <a:r>
              <a:rPr lang="en-GB" sz="2800" b="1" dirty="0">
                <a:effectLst>
                  <a:outerShdw blurRad="38100" dist="38100" dir="2700000" algn="tl">
                    <a:srgbClr val="C0C0C0"/>
                  </a:outerShdw>
                </a:effectLst>
                <a:latin typeface="Maiandra GD" pitchFamily="34" charset="0"/>
              </a:rPr>
              <a:t>Lunch:</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Sandwich</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Cake</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Fruit</a:t>
            </a:r>
          </a:p>
          <a:p>
            <a:pPr algn="ctr">
              <a:spcBef>
                <a:spcPct val="50000"/>
              </a:spcBef>
              <a:buFontTx/>
              <a:buChar char="•"/>
              <a:defRPr/>
            </a:pPr>
            <a:r>
              <a:rPr lang="en-GB" sz="2000" b="1" dirty="0">
                <a:solidFill>
                  <a:srgbClr val="0000CC"/>
                </a:solidFill>
                <a:effectLst>
                  <a:outerShdw blurRad="38100" dist="38100" dir="2700000" algn="tl">
                    <a:srgbClr val="C0C0C0"/>
                  </a:outerShdw>
                </a:effectLst>
                <a:latin typeface="Maiandra GD" pitchFamily="34" charset="0"/>
              </a:rPr>
              <a:t>Juice</a:t>
            </a:r>
          </a:p>
          <a:p>
            <a:pPr algn="ctr">
              <a:spcBef>
                <a:spcPct val="50000"/>
              </a:spcBef>
              <a:buFontTx/>
              <a:buChar char="•"/>
              <a:defRPr/>
            </a:pPr>
            <a:endParaRPr lang="en-GB" sz="2000" b="1" dirty="0">
              <a:effectLst>
                <a:outerShdw blurRad="38100" dist="38100" dir="2700000" algn="tl">
                  <a:srgbClr val="C0C0C0"/>
                </a:outerShdw>
              </a:effectLst>
              <a:latin typeface="Maiandra GD" pitchFamily="34" charset="0"/>
            </a:endParaRPr>
          </a:p>
          <a:p>
            <a:pPr algn="ctr">
              <a:spcBef>
                <a:spcPct val="50000"/>
              </a:spcBef>
              <a:defRPr/>
            </a:pPr>
            <a:endParaRPr lang="en-GB" sz="2800" b="1" dirty="0">
              <a:effectLst>
                <a:outerShdw blurRad="38100" dist="38100" dir="2700000" algn="tl">
                  <a:srgbClr val="C0C0C0"/>
                </a:outerShdw>
              </a:effectLst>
              <a:latin typeface="Maiandra GD" pitchFamily="34" charset="0"/>
            </a:endParaRPr>
          </a:p>
          <a:p>
            <a:pPr algn="ctr">
              <a:spcBef>
                <a:spcPct val="50000"/>
              </a:spcBef>
              <a:defRPr/>
            </a:pPr>
            <a:endParaRPr lang="en-GB" sz="2800" b="1" dirty="0">
              <a:effectLst>
                <a:outerShdw blurRad="38100" dist="38100" dir="2700000" algn="tl">
                  <a:srgbClr val="C0C0C0"/>
                </a:outerShdw>
              </a:effectLst>
              <a:latin typeface="Maiandra GD" pitchFamily="34" charset="0"/>
            </a:endParaRPr>
          </a:p>
        </p:txBody>
      </p:sp>
      <p:pic>
        <p:nvPicPr>
          <p:cNvPr id="32772" name="Picture 6" descr="j019928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6013" y="1844675"/>
            <a:ext cx="1439862"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10" descr="INTERIORS OF CABIN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25" y="4581525"/>
            <a:ext cx="2052638"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12" descr="wavey%20bowl%20and%20frui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1844675"/>
            <a:ext cx="1728787"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14" descr="croppedimage280280-bloomerEaster-pageher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2988" y="4581525"/>
            <a:ext cx="194468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49154"/>
                                        </p:tgtEl>
                                        <p:attrNameLst>
                                          <p:attrName>style.visibility</p:attrName>
                                        </p:attrNameLst>
                                      </p:cBhvr>
                                      <p:to>
                                        <p:strVal val="visible"/>
                                      </p:to>
                                    </p:set>
                                    <p:anim calcmode="lin" valueType="num">
                                      <p:cBhvr>
                                        <p:cTn id="7" dur="1000" decel="50000" fill="hold">
                                          <p:stCondLst>
                                            <p:cond delay="0"/>
                                          </p:stCondLst>
                                        </p:cTn>
                                        <p:tgtEl>
                                          <p:spTgt spid="49154"/>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49154"/>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49154"/>
                                        </p:tgtEl>
                                        <p:attrNameLst>
                                          <p:attrName>ppt_w</p:attrName>
                                        </p:attrNameLst>
                                      </p:cBhvr>
                                      <p:tavLst>
                                        <p:tav tm="0">
                                          <p:val>
                                            <p:strVal val="#ppt_w*.05"/>
                                          </p:val>
                                        </p:tav>
                                        <p:tav tm="100000">
                                          <p:val>
                                            <p:strVal val="#ppt_w"/>
                                          </p:val>
                                        </p:tav>
                                      </p:tavLst>
                                    </p:anim>
                                    <p:anim calcmode="lin" valueType="num">
                                      <p:cBhvr>
                                        <p:cTn id="10" dur="2000" fill="hold"/>
                                        <p:tgtEl>
                                          <p:spTgt spid="49154"/>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49154"/>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49154"/>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49154"/>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49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5CC220-BBB1-20AA-107C-46E7C6E0E80D}"/>
              </a:ext>
            </a:extLst>
          </p:cNvPr>
          <p:cNvSpPr txBox="1"/>
          <p:nvPr/>
        </p:nvSpPr>
        <p:spPr>
          <a:xfrm>
            <a:off x="1403648" y="2472210"/>
            <a:ext cx="6120680" cy="2308324"/>
          </a:xfrm>
          <a:prstGeom prst="rect">
            <a:avLst/>
          </a:prstGeom>
          <a:noFill/>
        </p:spPr>
        <p:txBody>
          <a:bodyPr wrap="square" rtlCol="0">
            <a:spAutoFit/>
          </a:bodyPr>
          <a:lstStyle/>
          <a:p>
            <a:pPr algn="ctr"/>
            <a:r>
              <a:rPr lang="en-GB" dirty="0">
                <a:latin typeface="Comic Sans MS" panose="030F0702030302020204" pitchFamily="66" charset="0"/>
              </a:rPr>
              <a:t>All medicines must be given to </a:t>
            </a:r>
            <a:r>
              <a:rPr lang="en-GB" b="1" dirty="0">
                <a:latin typeface="Comic Sans MS" panose="030F0702030302020204" pitchFamily="66" charset="0"/>
              </a:rPr>
              <a:t>Mrs Gibbens in the morning</a:t>
            </a:r>
            <a:r>
              <a:rPr lang="en-GB" dirty="0">
                <a:latin typeface="Comic Sans MS" panose="030F0702030302020204" pitchFamily="66" charset="0"/>
              </a:rPr>
              <a:t>.</a:t>
            </a:r>
          </a:p>
          <a:p>
            <a:pPr algn="ctr"/>
            <a:r>
              <a:rPr lang="en-GB" dirty="0">
                <a:latin typeface="Comic Sans MS" panose="030F0702030302020204" pitchFamily="66" charset="0"/>
              </a:rPr>
              <a:t>If your child needs an </a:t>
            </a:r>
            <a:r>
              <a:rPr lang="en-GB" b="1" dirty="0">
                <a:latin typeface="Comic Sans MS" panose="030F0702030302020204" pitchFamily="66" charset="0"/>
              </a:rPr>
              <a:t>inhaler for a seasonal wheeze</a:t>
            </a:r>
            <a:r>
              <a:rPr lang="en-GB" dirty="0">
                <a:latin typeface="Comic Sans MS" panose="030F0702030302020204" pitchFamily="66" charset="0"/>
              </a:rPr>
              <a:t>, please ensure you bring one for your child.</a:t>
            </a:r>
          </a:p>
          <a:p>
            <a:pPr algn="ctr"/>
            <a:r>
              <a:rPr lang="en-GB" dirty="0">
                <a:latin typeface="Comic Sans MS" panose="030F0702030302020204" pitchFamily="66" charset="0"/>
              </a:rPr>
              <a:t>Thank you.</a:t>
            </a:r>
          </a:p>
        </p:txBody>
      </p:sp>
    </p:spTree>
    <p:extLst>
      <p:ext uri="{BB962C8B-B14F-4D97-AF65-F5344CB8AC3E}">
        <p14:creationId xmlns:p14="http://schemas.microsoft.com/office/powerpoint/2010/main" val="3936543158"/>
      </p:ext>
    </p:extLst>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8" descr="C:\Users\adhaynes\Pictures\Bmnr Cbns and grnds\DSCN79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8" name="Text Box 2"/>
          <p:cNvSpPr txBox="1">
            <a:spLocks noChangeArrowheads="1"/>
          </p:cNvSpPr>
          <p:nvPr/>
        </p:nvSpPr>
        <p:spPr bwMode="auto">
          <a:xfrm>
            <a:off x="-180975" y="620713"/>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a:solidFill>
                  <a:schemeClr val="bg1"/>
                </a:solidFill>
                <a:effectLst>
                  <a:outerShdw blurRad="38100" dist="38100" dir="2700000" algn="tl">
                    <a:srgbClr val="000000"/>
                  </a:outerShdw>
                </a:effectLst>
                <a:latin typeface="Maiandra GD" pitchFamily="34" charset="0"/>
              </a:rPr>
              <a:t>Mealtimes </a:t>
            </a:r>
          </a:p>
        </p:txBody>
      </p:sp>
      <p:sp>
        <p:nvSpPr>
          <p:cNvPr id="50179" name="Text Box 3"/>
          <p:cNvSpPr txBox="1">
            <a:spLocks noChangeArrowheads="1"/>
          </p:cNvSpPr>
          <p:nvPr/>
        </p:nvSpPr>
        <p:spPr bwMode="auto">
          <a:xfrm>
            <a:off x="107950" y="2781300"/>
            <a:ext cx="6337300" cy="624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defRPr/>
            </a:pPr>
            <a:r>
              <a:rPr lang="en-GB" sz="2800" b="1" dirty="0">
                <a:solidFill>
                  <a:schemeClr val="bg1"/>
                </a:solidFill>
                <a:effectLst>
                  <a:outerShdw blurRad="38100" dist="38100" dir="2700000" algn="tl">
                    <a:srgbClr val="C0C0C0"/>
                  </a:outerShdw>
                </a:effectLst>
                <a:latin typeface="Century Gothic" pitchFamily="34" charset="0"/>
              </a:rPr>
              <a:t>Evening meal - example </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Chicken Dinner/veggies pasta</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Quorn Dippers/Chips</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Pizza(veggie)</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Pork Meatballs/Macaroni Cheese</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Salad bar</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Sponge/Flapjack/Cookies/Ice Cream</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Jacket Potatoes</a:t>
            </a:r>
          </a:p>
          <a:p>
            <a:pPr lvl="1">
              <a:spcBef>
                <a:spcPct val="50000"/>
              </a:spcBef>
              <a:buFontTx/>
              <a:buChar char="•"/>
              <a:defRPr/>
            </a:pPr>
            <a:r>
              <a:rPr lang="en-GB" sz="1700" b="1" dirty="0">
                <a:solidFill>
                  <a:schemeClr val="bg1"/>
                </a:solidFill>
                <a:effectLst>
                  <a:outerShdw blurRad="38100" dist="38100" dir="2700000" algn="tl">
                    <a:srgbClr val="C0C0C0"/>
                  </a:outerShdw>
                </a:effectLst>
                <a:latin typeface="Century Gothic" pitchFamily="34" charset="0"/>
              </a:rPr>
              <a:t>Yoghurts/fruit</a:t>
            </a:r>
            <a:endParaRPr lang="en-GB" sz="1700" b="1" dirty="0">
              <a:solidFill>
                <a:schemeClr val="bg1"/>
              </a:solidFill>
              <a:effectLst>
                <a:outerShdw blurRad="38100" dist="38100" dir="2700000" algn="tl">
                  <a:srgbClr val="C0C0C0"/>
                </a:outerShdw>
              </a:effectLst>
              <a:latin typeface="Maiandra GD" pitchFamily="34" charset="0"/>
            </a:endParaRPr>
          </a:p>
          <a:p>
            <a:pPr>
              <a:spcBef>
                <a:spcPct val="50000"/>
              </a:spcBef>
              <a:buFontTx/>
              <a:buChar char="•"/>
              <a:defRPr/>
            </a:pPr>
            <a:endParaRPr lang="en-GB" sz="2800" b="1" dirty="0">
              <a:effectLst>
                <a:outerShdw blurRad="38100" dist="38100" dir="2700000" algn="tl">
                  <a:srgbClr val="C0C0C0"/>
                </a:outerShdw>
              </a:effectLst>
              <a:latin typeface="Maiandra GD" pitchFamily="34" charset="0"/>
            </a:endParaRPr>
          </a:p>
          <a:p>
            <a:pPr>
              <a:spcBef>
                <a:spcPct val="50000"/>
              </a:spcBef>
              <a:buFontTx/>
              <a:buChar char="•"/>
              <a:defRPr/>
            </a:pPr>
            <a:endParaRPr lang="en-GB" sz="2800" b="1" dirty="0">
              <a:effectLst>
                <a:outerShdw blurRad="38100" dist="38100" dir="2700000" algn="tl">
                  <a:srgbClr val="C0C0C0"/>
                </a:outerShdw>
              </a:effectLst>
              <a:latin typeface="Maiandra GD" pitchFamily="34" charset="0"/>
            </a:endParaRPr>
          </a:p>
          <a:p>
            <a:pPr>
              <a:spcBef>
                <a:spcPct val="50000"/>
              </a:spcBef>
              <a:defRPr/>
            </a:pPr>
            <a:endParaRPr lang="en-GB" sz="2800" b="1" dirty="0">
              <a:effectLst>
                <a:outerShdw blurRad="38100" dist="38100" dir="2700000" algn="tl">
                  <a:srgbClr val="C0C0C0"/>
                </a:outerShdw>
              </a:effectLst>
              <a:latin typeface="Maiandra GD" pitchFamily="34" charset="0"/>
            </a:endParaRPr>
          </a:p>
          <a:p>
            <a:pPr>
              <a:spcBef>
                <a:spcPct val="50000"/>
              </a:spcBef>
              <a:defRPr/>
            </a:pPr>
            <a:endParaRPr lang="en-GB" sz="2800" b="1" dirty="0">
              <a:effectLst>
                <a:outerShdw blurRad="38100" dist="38100" dir="2700000" algn="tl">
                  <a:srgbClr val="C0C0C0"/>
                </a:outerShdw>
              </a:effectLst>
              <a:latin typeface="Maiandra GD" pitchFamily="34" charset="0"/>
            </a:endParaRPr>
          </a:p>
        </p:txBody>
      </p:sp>
      <p:pic>
        <p:nvPicPr>
          <p:cNvPr id="33797" name="Picture 9" descr="Dining Room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4292600"/>
            <a:ext cx="3741737"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10" descr="Beaumanor Hall,Staircase,25th March 200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4050" y="693738"/>
            <a:ext cx="1962150" cy="295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50178"/>
                                        </p:tgtEl>
                                        <p:attrNameLst>
                                          <p:attrName>style.visibility</p:attrName>
                                        </p:attrNameLst>
                                      </p:cBhvr>
                                      <p:to>
                                        <p:strVal val="visible"/>
                                      </p:to>
                                    </p:set>
                                    <p:anim calcmode="lin" valueType="num">
                                      <p:cBhvr>
                                        <p:cTn id="7" dur="1000" decel="50000" fill="hold">
                                          <p:stCondLst>
                                            <p:cond delay="0"/>
                                          </p:stCondLst>
                                        </p:cTn>
                                        <p:tgtEl>
                                          <p:spTgt spid="50178"/>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50178"/>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50178"/>
                                        </p:tgtEl>
                                        <p:attrNameLst>
                                          <p:attrName>ppt_w</p:attrName>
                                        </p:attrNameLst>
                                      </p:cBhvr>
                                      <p:tavLst>
                                        <p:tav tm="0">
                                          <p:val>
                                            <p:strVal val="#ppt_w*.05"/>
                                          </p:val>
                                        </p:tav>
                                        <p:tav tm="100000">
                                          <p:val>
                                            <p:strVal val="#ppt_w"/>
                                          </p:val>
                                        </p:tav>
                                      </p:tavLst>
                                    </p:anim>
                                    <p:anim calcmode="lin" valueType="num">
                                      <p:cBhvr>
                                        <p:cTn id="10" dur="2000" fill="hold"/>
                                        <p:tgtEl>
                                          <p:spTgt spid="50178"/>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50178"/>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50178"/>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50178"/>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F74465-05F9-AA5C-F6AF-24B4632E9022}"/>
              </a:ext>
            </a:extLst>
          </p:cNvPr>
          <p:cNvPicPr>
            <a:picLocks noChangeAspect="1"/>
          </p:cNvPicPr>
          <p:nvPr/>
        </p:nvPicPr>
        <p:blipFill>
          <a:blip r:embed="rId3"/>
          <a:stretch>
            <a:fillRect/>
          </a:stretch>
        </p:blipFill>
        <p:spPr>
          <a:xfrm>
            <a:off x="2339752" y="808276"/>
            <a:ext cx="4956414" cy="5241447"/>
          </a:xfrm>
          <a:prstGeom prst="rect">
            <a:avLst/>
          </a:prstGeom>
        </p:spPr>
      </p:pic>
    </p:spTree>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ictur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654050"/>
            <a:ext cx="6877050" cy="561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3" name="Text Box 3"/>
          <p:cNvSpPr txBox="1">
            <a:spLocks noChangeArrowheads="1"/>
          </p:cNvSpPr>
          <p:nvPr/>
        </p:nvSpPr>
        <p:spPr bwMode="auto">
          <a:xfrm>
            <a:off x="-58738" y="1027113"/>
            <a:ext cx="2592388"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altLang="en-US" sz="2000" b="1" dirty="0">
                <a:latin typeface="Century Gothic" pitchFamily="34" charset="0"/>
              </a:rPr>
              <a:t>DAY TWO</a:t>
            </a:r>
          </a:p>
          <a:p>
            <a:pPr>
              <a:spcBef>
                <a:spcPct val="50000"/>
              </a:spcBef>
              <a:defRPr/>
            </a:pPr>
            <a:endParaRPr lang="en-GB" sz="2000" b="1" dirty="0">
              <a:effectLst>
                <a:outerShdw blurRad="38100" dist="38100" dir="2700000" algn="tl">
                  <a:srgbClr val="C0C0C0"/>
                </a:outerShdw>
              </a:effectLst>
              <a:latin typeface="Century Gothic" pitchFamily="34" charset="0"/>
            </a:endParaRPr>
          </a:p>
          <a:p>
            <a:pPr>
              <a:spcBef>
                <a:spcPct val="50000"/>
              </a:spcBef>
              <a:buFontTx/>
              <a:buChar char="•"/>
              <a:defRPr/>
            </a:pPr>
            <a:r>
              <a:rPr lang="en-GB" sz="2000" b="1" dirty="0">
                <a:effectLst>
                  <a:outerShdw blurRad="38100" dist="38100" dir="2700000" algn="tl">
                    <a:srgbClr val="C0C0C0"/>
                  </a:outerShdw>
                </a:effectLst>
                <a:latin typeface="Century Gothic" pitchFamily="34" charset="0"/>
              </a:rPr>
              <a:t>Problem Solving</a:t>
            </a:r>
          </a:p>
          <a:p>
            <a:pPr>
              <a:spcBef>
                <a:spcPct val="50000"/>
              </a:spcBef>
              <a:defRPr/>
            </a:pPr>
            <a:endParaRPr lang="en-GB" sz="2000" b="1" dirty="0">
              <a:effectLst>
                <a:outerShdw blurRad="38100" dist="38100" dir="2700000" algn="tl">
                  <a:srgbClr val="C0C0C0"/>
                </a:outerShdw>
              </a:effectLst>
              <a:latin typeface="Century Gothic" pitchFamily="34" charset="0"/>
            </a:endParaRPr>
          </a:p>
          <a:p>
            <a:pPr>
              <a:spcBef>
                <a:spcPct val="50000"/>
              </a:spcBef>
              <a:buFontTx/>
              <a:buChar char="•"/>
              <a:defRPr/>
            </a:pPr>
            <a:r>
              <a:rPr lang="en-GB" sz="2000" b="1" dirty="0">
                <a:effectLst>
                  <a:outerShdw blurRad="38100" dist="38100" dir="2700000" algn="tl">
                    <a:srgbClr val="C0C0C0"/>
                  </a:outerShdw>
                </a:effectLst>
                <a:latin typeface="Century Gothic" pitchFamily="34" charset="0"/>
              </a:rPr>
              <a:t>Safety</a:t>
            </a:r>
          </a:p>
          <a:p>
            <a:pPr>
              <a:spcBef>
                <a:spcPct val="50000"/>
              </a:spcBef>
              <a:defRPr/>
            </a:pPr>
            <a:endParaRPr lang="en-GB" sz="2000" b="1" dirty="0">
              <a:effectLst>
                <a:outerShdw blurRad="38100" dist="38100" dir="2700000" algn="tl">
                  <a:srgbClr val="C0C0C0"/>
                </a:outerShdw>
              </a:effectLst>
              <a:latin typeface="Century Gothic" pitchFamily="34" charset="0"/>
            </a:endParaRPr>
          </a:p>
          <a:p>
            <a:pPr>
              <a:spcBef>
                <a:spcPct val="50000"/>
              </a:spcBef>
              <a:buFontTx/>
              <a:buChar char="•"/>
              <a:defRPr/>
            </a:pPr>
            <a:r>
              <a:rPr lang="en-GB" sz="2000" b="1" dirty="0">
                <a:effectLst>
                  <a:outerShdw blurRad="38100" dist="38100" dir="2700000" algn="tl">
                    <a:srgbClr val="C0C0C0"/>
                  </a:outerShdw>
                </a:effectLst>
                <a:latin typeface="Century Gothic" pitchFamily="34" charset="0"/>
              </a:rPr>
              <a:t>Teamwork</a:t>
            </a:r>
          </a:p>
          <a:p>
            <a:pPr>
              <a:spcBef>
                <a:spcPct val="50000"/>
              </a:spcBef>
              <a:defRPr/>
            </a:pPr>
            <a:endParaRPr lang="en-GB" sz="2000" b="1" dirty="0">
              <a:effectLst>
                <a:outerShdw blurRad="38100" dist="38100" dir="2700000" algn="tl">
                  <a:srgbClr val="C0C0C0"/>
                </a:outerShdw>
              </a:effectLst>
              <a:latin typeface="Century Gothic" pitchFamily="34" charset="0"/>
            </a:endParaRPr>
          </a:p>
          <a:p>
            <a:pPr>
              <a:spcBef>
                <a:spcPct val="50000"/>
              </a:spcBef>
              <a:buFontTx/>
              <a:buChar char="•"/>
              <a:defRPr/>
            </a:pPr>
            <a:r>
              <a:rPr lang="en-GB" sz="2000" b="1" dirty="0">
                <a:effectLst>
                  <a:outerShdw blurRad="38100" dist="38100" dir="2700000" algn="tl">
                    <a:srgbClr val="C0C0C0"/>
                  </a:outerShdw>
                </a:effectLst>
                <a:latin typeface="Century Gothic" pitchFamily="34" charset="0"/>
              </a:rPr>
              <a:t>Life skills</a:t>
            </a:r>
          </a:p>
          <a:p>
            <a:pPr>
              <a:spcBef>
                <a:spcPct val="50000"/>
              </a:spcBef>
              <a:defRPr/>
            </a:pPr>
            <a:endParaRPr lang="en-GB" sz="2000" b="1" dirty="0">
              <a:effectLst>
                <a:outerShdw blurRad="38100" dist="38100" dir="2700000" algn="tl">
                  <a:srgbClr val="C0C0C0"/>
                </a:outerShdw>
              </a:effectLst>
              <a:latin typeface="Century Gothic" pitchFamily="34" charset="0"/>
            </a:endParaRPr>
          </a:p>
          <a:p>
            <a:pPr>
              <a:spcBef>
                <a:spcPct val="50000"/>
              </a:spcBef>
              <a:buFontTx/>
              <a:buChar char="•"/>
              <a:defRPr/>
            </a:pPr>
            <a:r>
              <a:rPr lang="en-GB" sz="2000" b="1" dirty="0">
                <a:effectLst>
                  <a:outerShdw blurRad="38100" dist="38100" dir="2700000" algn="tl">
                    <a:srgbClr val="C0C0C0"/>
                  </a:outerShdw>
                </a:effectLst>
                <a:latin typeface="Century Gothic" pitchFamily="34" charset="0"/>
              </a:rPr>
              <a:t>Knowledge</a:t>
            </a:r>
            <a:endParaRPr lang="en-GB" sz="2000" b="1" dirty="0">
              <a:effectLst>
                <a:outerShdw blurRad="38100" dist="38100" dir="2700000" algn="tl">
                  <a:srgbClr val="C0C0C0"/>
                </a:outerShdw>
              </a:effectLst>
              <a:latin typeface="Maiandra GD" pitchFamily="34" charset="0"/>
            </a:endParaRPr>
          </a:p>
        </p:txBody>
      </p:sp>
    </p:spTree>
    <p:extLst>
      <p:ext uri="{BB962C8B-B14F-4D97-AF65-F5344CB8AC3E}">
        <p14:creationId xmlns:p14="http://schemas.microsoft.com/office/powerpoint/2010/main" val="233457574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38243">
                                            <p:txEl>
                                              <p:pRg st="4" end="4"/>
                                            </p:txEl>
                                          </p:spTgt>
                                        </p:tgtEl>
                                        <p:attrNameLst>
                                          <p:attrName>style.visibility</p:attrName>
                                        </p:attrNameLst>
                                      </p:cBhvr>
                                      <p:to>
                                        <p:strVal val="visible"/>
                                      </p:to>
                                    </p:set>
                                    <p:anim calcmode="lin" valueType="num">
                                      <p:cBhvr>
                                        <p:cTn id="7" dur="500" fill="hold"/>
                                        <p:tgtEl>
                                          <p:spTgt spid="138243">
                                            <p:txEl>
                                              <p:pRg st="4" end="4"/>
                                            </p:txEl>
                                          </p:spTgt>
                                        </p:tgtEl>
                                        <p:attrNameLst>
                                          <p:attrName>ppt_w</p:attrName>
                                        </p:attrNameLst>
                                      </p:cBhvr>
                                      <p:tavLst>
                                        <p:tav tm="0">
                                          <p:val>
                                            <p:fltVal val="0"/>
                                          </p:val>
                                        </p:tav>
                                        <p:tav tm="100000">
                                          <p:val>
                                            <p:strVal val="#ppt_w"/>
                                          </p:val>
                                        </p:tav>
                                      </p:tavLst>
                                    </p:anim>
                                    <p:anim calcmode="lin" valueType="num">
                                      <p:cBhvr>
                                        <p:cTn id="8" dur="500" fill="hold"/>
                                        <p:tgtEl>
                                          <p:spTgt spid="138243">
                                            <p:txEl>
                                              <p:pRg st="4" end="4"/>
                                            </p:txEl>
                                          </p:spTgt>
                                        </p:tgtEl>
                                        <p:attrNameLst>
                                          <p:attrName>ppt_h</p:attrName>
                                        </p:attrNameLst>
                                      </p:cBhvr>
                                      <p:tavLst>
                                        <p:tav tm="0">
                                          <p:val>
                                            <p:fltVal val="0"/>
                                          </p:val>
                                        </p:tav>
                                        <p:tav tm="100000">
                                          <p:val>
                                            <p:strVal val="#ppt_h"/>
                                          </p:val>
                                        </p:tav>
                                      </p:tavLst>
                                    </p:anim>
                                    <p:anim calcmode="lin" valueType="num">
                                      <p:cBhvr>
                                        <p:cTn id="9" dur="500" fill="hold"/>
                                        <p:tgtEl>
                                          <p:spTgt spid="138243">
                                            <p:txEl>
                                              <p:pRg st="4" end="4"/>
                                            </p:txEl>
                                          </p:spTgt>
                                        </p:tgtEl>
                                        <p:attrNameLst>
                                          <p:attrName>style.rotation</p:attrName>
                                        </p:attrNameLst>
                                      </p:cBhvr>
                                      <p:tavLst>
                                        <p:tav tm="0">
                                          <p:val>
                                            <p:fltVal val="90"/>
                                          </p:val>
                                        </p:tav>
                                        <p:tav tm="100000">
                                          <p:val>
                                            <p:fltVal val="0"/>
                                          </p:val>
                                        </p:tav>
                                      </p:tavLst>
                                    </p:anim>
                                    <p:animEffect transition="in" filter="fade">
                                      <p:cBhvr>
                                        <p:cTn id="10" dur="500"/>
                                        <p:tgtEl>
                                          <p:spTgt spid="138243">
                                            <p:txEl>
                                              <p:pRg st="4" end="4"/>
                                            </p:txEl>
                                          </p:spTgt>
                                        </p:tgtEl>
                                      </p:cBhvr>
                                    </p:animEffect>
                                  </p:childTnLst>
                                </p:cTn>
                              </p:par>
                            </p:childTnLst>
                          </p:cTn>
                        </p:par>
                        <p:par>
                          <p:cTn id="11" fill="hold" nodeType="afterGroup">
                            <p:stCondLst>
                              <p:cond delay="625"/>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138243">
                                            <p:txEl>
                                              <p:pRg st="6" end="6"/>
                                            </p:txEl>
                                          </p:spTgt>
                                        </p:tgtEl>
                                        <p:attrNameLst>
                                          <p:attrName>style.visibility</p:attrName>
                                        </p:attrNameLst>
                                      </p:cBhvr>
                                      <p:to>
                                        <p:strVal val="visible"/>
                                      </p:to>
                                    </p:set>
                                    <p:anim calcmode="lin" valueType="num">
                                      <p:cBhvr>
                                        <p:cTn id="14" dur="500" fill="hold"/>
                                        <p:tgtEl>
                                          <p:spTgt spid="138243">
                                            <p:txEl>
                                              <p:pRg st="6" end="6"/>
                                            </p:txEl>
                                          </p:spTgt>
                                        </p:tgtEl>
                                        <p:attrNameLst>
                                          <p:attrName>ppt_w</p:attrName>
                                        </p:attrNameLst>
                                      </p:cBhvr>
                                      <p:tavLst>
                                        <p:tav tm="0">
                                          <p:val>
                                            <p:fltVal val="0"/>
                                          </p:val>
                                        </p:tav>
                                        <p:tav tm="100000">
                                          <p:val>
                                            <p:strVal val="#ppt_w"/>
                                          </p:val>
                                        </p:tav>
                                      </p:tavLst>
                                    </p:anim>
                                    <p:anim calcmode="lin" valueType="num">
                                      <p:cBhvr>
                                        <p:cTn id="15" dur="500" fill="hold"/>
                                        <p:tgtEl>
                                          <p:spTgt spid="138243">
                                            <p:txEl>
                                              <p:pRg st="6" end="6"/>
                                            </p:txEl>
                                          </p:spTgt>
                                        </p:tgtEl>
                                        <p:attrNameLst>
                                          <p:attrName>ppt_h</p:attrName>
                                        </p:attrNameLst>
                                      </p:cBhvr>
                                      <p:tavLst>
                                        <p:tav tm="0">
                                          <p:val>
                                            <p:fltVal val="0"/>
                                          </p:val>
                                        </p:tav>
                                        <p:tav tm="100000">
                                          <p:val>
                                            <p:strVal val="#ppt_h"/>
                                          </p:val>
                                        </p:tav>
                                      </p:tavLst>
                                    </p:anim>
                                    <p:anim calcmode="lin" valueType="num">
                                      <p:cBhvr>
                                        <p:cTn id="16" dur="500" fill="hold"/>
                                        <p:tgtEl>
                                          <p:spTgt spid="138243">
                                            <p:txEl>
                                              <p:pRg st="6" end="6"/>
                                            </p:txEl>
                                          </p:spTgt>
                                        </p:tgtEl>
                                        <p:attrNameLst>
                                          <p:attrName>style.rotation</p:attrName>
                                        </p:attrNameLst>
                                      </p:cBhvr>
                                      <p:tavLst>
                                        <p:tav tm="0">
                                          <p:val>
                                            <p:fltVal val="90"/>
                                          </p:val>
                                        </p:tav>
                                        <p:tav tm="100000">
                                          <p:val>
                                            <p:fltVal val="0"/>
                                          </p:val>
                                        </p:tav>
                                      </p:tavLst>
                                    </p:anim>
                                    <p:animEffect transition="in" filter="fade">
                                      <p:cBhvr>
                                        <p:cTn id="17" dur="500"/>
                                        <p:tgtEl>
                                          <p:spTgt spid="138243">
                                            <p:txEl>
                                              <p:pRg st="6" end="6"/>
                                            </p:txEl>
                                          </p:spTgt>
                                        </p:tgtEl>
                                      </p:cBhvr>
                                    </p:animEffect>
                                  </p:childTnLst>
                                </p:cTn>
                              </p:par>
                            </p:childTnLst>
                          </p:cTn>
                        </p:par>
                        <p:par>
                          <p:cTn id="18" fill="hold">
                            <p:stCondLst>
                              <p:cond delay="1300"/>
                            </p:stCondLst>
                            <p:childTnLst>
                              <p:par>
                                <p:cTn id="19" presetID="31" presetClass="entr" presetSubtype="0" fill="hold" nodeType="afterEffect">
                                  <p:stCondLst>
                                    <p:cond delay="0"/>
                                  </p:stCondLst>
                                  <p:iterate type="lt">
                                    <p:tmPct val="5000"/>
                                  </p:iterate>
                                  <p:childTnLst>
                                    <p:set>
                                      <p:cBhvr>
                                        <p:cTn id="20" dur="1" fill="hold">
                                          <p:stCondLst>
                                            <p:cond delay="0"/>
                                          </p:stCondLst>
                                        </p:cTn>
                                        <p:tgtEl>
                                          <p:spTgt spid="138243">
                                            <p:txEl>
                                              <p:pRg st="2" end="2"/>
                                            </p:txEl>
                                          </p:spTgt>
                                        </p:tgtEl>
                                        <p:attrNameLst>
                                          <p:attrName>style.visibility</p:attrName>
                                        </p:attrNameLst>
                                      </p:cBhvr>
                                      <p:to>
                                        <p:strVal val="visible"/>
                                      </p:to>
                                    </p:set>
                                    <p:anim calcmode="lin" valueType="num">
                                      <p:cBhvr>
                                        <p:cTn id="21" dur="500" fill="hold"/>
                                        <p:tgtEl>
                                          <p:spTgt spid="13824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38243">
                                            <p:txEl>
                                              <p:pRg st="2" end="2"/>
                                            </p:txEl>
                                          </p:spTgt>
                                        </p:tgtEl>
                                        <p:attrNameLst>
                                          <p:attrName>ppt_h</p:attrName>
                                        </p:attrNameLst>
                                      </p:cBhvr>
                                      <p:tavLst>
                                        <p:tav tm="0">
                                          <p:val>
                                            <p:fltVal val="0"/>
                                          </p:val>
                                        </p:tav>
                                        <p:tav tm="100000">
                                          <p:val>
                                            <p:strVal val="#ppt_h"/>
                                          </p:val>
                                        </p:tav>
                                      </p:tavLst>
                                    </p:anim>
                                    <p:anim calcmode="lin" valueType="num">
                                      <p:cBhvr>
                                        <p:cTn id="23" dur="500" fill="hold"/>
                                        <p:tgtEl>
                                          <p:spTgt spid="138243">
                                            <p:txEl>
                                              <p:pRg st="2" end="2"/>
                                            </p:txEl>
                                          </p:spTgt>
                                        </p:tgtEl>
                                        <p:attrNameLst>
                                          <p:attrName>style.rotation</p:attrName>
                                        </p:attrNameLst>
                                      </p:cBhvr>
                                      <p:tavLst>
                                        <p:tav tm="0">
                                          <p:val>
                                            <p:fltVal val="90"/>
                                          </p:val>
                                        </p:tav>
                                        <p:tav tm="100000">
                                          <p:val>
                                            <p:fltVal val="0"/>
                                          </p:val>
                                        </p:tav>
                                      </p:tavLst>
                                    </p:anim>
                                    <p:animEffect transition="in" filter="fade">
                                      <p:cBhvr>
                                        <p:cTn id="24" dur="500"/>
                                        <p:tgtEl>
                                          <p:spTgt spid="138243">
                                            <p:txEl>
                                              <p:pRg st="2" end="2"/>
                                            </p:txEl>
                                          </p:spTgt>
                                        </p:tgtEl>
                                      </p:cBhvr>
                                    </p:animEffect>
                                  </p:childTnLst>
                                </p:cTn>
                              </p:par>
                            </p:childTnLst>
                          </p:cTn>
                        </p:par>
                        <p:par>
                          <p:cTn id="25" fill="hold">
                            <p:stCondLst>
                              <p:cond delay="2125"/>
                            </p:stCondLst>
                            <p:childTnLst>
                              <p:par>
                                <p:cTn id="26" presetID="31" presetClass="entr" presetSubtype="0" fill="hold" nodeType="afterEffect">
                                  <p:stCondLst>
                                    <p:cond delay="0"/>
                                  </p:stCondLst>
                                  <p:iterate type="lt">
                                    <p:tmPct val="5000"/>
                                  </p:iterate>
                                  <p:childTnLst>
                                    <p:set>
                                      <p:cBhvr>
                                        <p:cTn id="27" dur="1" fill="hold">
                                          <p:stCondLst>
                                            <p:cond delay="0"/>
                                          </p:stCondLst>
                                        </p:cTn>
                                        <p:tgtEl>
                                          <p:spTgt spid="138243">
                                            <p:txEl>
                                              <p:pRg st="0" end="0"/>
                                            </p:txEl>
                                          </p:spTgt>
                                        </p:tgtEl>
                                        <p:attrNameLst>
                                          <p:attrName>style.visibility</p:attrName>
                                        </p:attrNameLst>
                                      </p:cBhvr>
                                      <p:to>
                                        <p:strVal val="visible"/>
                                      </p:to>
                                    </p:set>
                                    <p:anim calcmode="lin" valueType="num">
                                      <p:cBhvr>
                                        <p:cTn id="28" dur="500" fill="hold"/>
                                        <p:tgtEl>
                                          <p:spTgt spid="138243">
                                            <p:txEl>
                                              <p:pRg st="0" end="0"/>
                                            </p:txEl>
                                          </p:spTgt>
                                        </p:tgtEl>
                                        <p:attrNameLst>
                                          <p:attrName>ppt_w</p:attrName>
                                        </p:attrNameLst>
                                      </p:cBhvr>
                                      <p:tavLst>
                                        <p:tav tm="0">
                                          <p:val>
                                            <p:fltVal val="0"/>
                                          </p:val>
                                        </p:tav>
                                        <p:tav tm="100000">
                                          <p:val>
                                            <p:strVal val="#ppt_w"/>
                                          </p:val>
                                        </p:tav>
                                      </p:tavLst>
                                    </p:anim>
                                    <p:anim calcmode="lin" valueType="num">
                                      <p:cBhvr>
                                        <p:cTn id="29" dur="500" fill="hold"/>
                                        <p:tgtEl>
                                          <p:spTgt spid="138243">
                                            <p:txEl>
                                              <p:pRg st="0" end="0"/>
                                            </p:txEl>
                                          </p:spTgt>
                                        </p:tgtEl>
                                        <p:attrNameLst>
                                          <p:attrName>ppt_h</p:attrName>
                                        </p:attrNameLst>
                                      </p:cBhvr>
                                      <p:tavLst>
                                        <p:tav tm="0">
                                          <p:val>
                                            <p:fltVal val="0"/>
                                          </p:val>
                                        </p:tav>
                                        <p:tav tm="100000">
                                          <p:val>
                                            <p:strVal val="#ppt_h"/>
                                          </p:val>
                                        </p:tav>
                                      </p:tavLst>
                                    </p:anim>
                                    <p:anim calcmode="lin" valueType="num">
                                      <p:cBhvr>
                                        <p:cTn id="30" dur="500" fill="hold"/>
                                        <p:tgtEl>
                                          <p:spTgt spid="138243">
                                            <p:txEl>
                                              <p:pRg st="0" end="0"/>
                                            </p:txEl>
                                          </p:spTgt>
                                        </p:tgtEl>
                                        <p:attrNameLst>
                                          <p:attrName>style.rotation</p:attrName>
                                        </p:attrNameLst>
                                      </p:cBhvr>
                                      <p:tavLst>
                                        <p:tav tm="0">
                                          <p:val>
                                            <p:fltVal val="90"/>
                                          </p:val>
                                        </p:tav>
                                        <p:tav tm="100000">
                                          <p:val>
                                            <p:fltVal val="0"/>
                                          </p:val>
                                        </p:tav>
                                      </p:tavLst>
                                    </p:anim>
                                    <p:animEffect transition="in" filter="fade">
                                      <p:cBhvr>
                                        <p:cTn id="31" dur="500"/>
                                        <p:tgtEl>
                                          <p:spTgt spid="138243">
                                            <p:txEl>
                                              <p:pRg st="0" end="0"/>
                                            </p:txEl>
                                          </p:spTgt>
                                        </p:tgtEl>
                                      </p:cBhvr>
                                    </p:animEffect>
                                  </p:childTnLst>
                                </p:cTn>
                              </p:par>
                            </p:childTnLst>
                          </p:cTn>
                        </p:par>
                        <p:par>
                          <p:cTn id="32" fill="hold" nodeType="afterGroup">
                            <p:stCondLst>
                              <p:cond delay="2750"/>
                            </p:stCondLst>
                            <p:childTnLst>
                              <p:par>
                                <p:cTn id="33" presetID="31" presetClass="entr" presetSubtype="0" fill="hold" nodeType="afterEffect">
                                  <p:stCondLst>
                                    <p:cond delay="0"/>
                                  </p:stCondLst>
                                  <p:iterate type="lt">
                                    <p:tmPct val="5000"/>
                                  </p:iterate>
                                  <p:childTnLst>
                                    <p:set>
                                      <p:cBhvr>
                                        <p:cTn id="34" dur="1" fill="hold">
                                          <p:stCondLst>
                                            <p:cond delay="0"/>
                                          </p:stCondLst>
                                        </p:cTn>
                                        <p:tgtEl>
                                          <p:spTgt spid="138243">
                                            <p:txEl>
                                              <p:pRg st="8" end="8"/>
                                            </p:txEl>
                                          </p:spTgt>
                                        </p:tgtEl>
                                        <p:attrNameLst>
                                          <p:attrName>style.visibility</p:attrName>
                                        </p:attrNameLst>
                                      </p:cBhvr>
                                      <p:to>
                                        <p:strVal val="visible"/>
                                      </p:to>
                                    </p:set>
                                    <p:anim calcmode="lin" valueType="num">
                                      <p:cBhvr>
                                        <p:cTn id="35" dur="500" fill="hold"/>
                                        <p:tgtEl>
                                          <p:spTgt spid="138243">
                                            <p:txEl>
                                              <p:pRg st="8" end="8"/>
                                            </p:txEl>
                                          </p:spTgt>
                                        </p:tgtEl>
                                        <p:attrNameLst>
                                          <p:attrName>ppt_w</p:attrName>
                                        </p:attrNameLst>
                                      </p:cBhvr>
                                      <p:tavLst>
                                        <p:tav tm="0">
                                          <p:val>
                                            <p:fltVal val="0"/>
                                          </p:val>
                                        </p:tav>
                                        <p:tav tm="100000">
                                          <p:val>
                                            <p:strVal val="#ppt_w"/>
                                          </p:val>
                                        </p:tav>
                                      </p:tavLst>
                                    </p:anim>
                                    <p:anim calcmode="lin" valueType="num">
                                      <p:cBhvr>
                                        <p:cTn id="36" dur="500" fill="hold"/>
                                        <p:tgtEl>
                                          <p:spTgt spid="138243">
                                            <p:txEl>
                                              <p:pRg st="8" end="8"/>
                                            </p:txEl>
                                          </p:spTgt>
                                        </p:tgtEl>
                                        <p:attrNameLst>
                                          <p:attrName>ppt_h</p:attrName>
                                        </p:attrNameLst>
                                      </p:cBhvr>
                                      <p:tavLst>
                                        <p:tav tm="0">
                                          <p:val>
                                            <p:fltVal val="0"/>
                                          </p:val>
                                        </p:tav>
                                        <p:tav tm="100000">
                                          <p:val>
                                            <p:strVal val="#ppt_h"/>
                                          </p:val>
                                        </p:tav>
                                      </p:tavLst>
                                    </p:anim>
                                    <p:anim calcmode="lin" valueType="num">
                                      <p:cBhvr>
                                        <p:cTn id="37" dur="500" fill="hold"/>
                                        <p:tgtEl>
                                          <p:spTgt spid="138243">
                                            <p:txEl>
                                              <p:pRg st="8" end="8"/>
                                            </p:txEl>
                                          </p:spTgt>
                                        </p:tgtEl>
                                        <p:attrNameLst>
                                          <p:attrName>style.rotation</p:attrName>
                                        </p:attrNameLst>
                                      </p:cBhvr>
                                      <p:tavLst>
                                        <p:tav tm="0">
                                          <p:val>
                                            <p:fltVal val="90"/>
                                          </p:val>
                                        </p:tav>
                                        <p:tav tm="100000">
                                          <p:val>
                                            <p:fltVal val="0"/>
                                          </p:val>
                                        </p:tav>
                                      </p:tavLst>
                                    </p:anim>
                                    <p:animEffect transition="in" filter="fade">
                                      <p:cBhvr>
                                        <p:cTn id="38" dur="500"/>
                                        <p:tgtEl>
                                          <p:spTgt spid="138243">
                                            <p:txEl>
                                              <p:pRg st="8" end="8"/>
                                            </p:txEl>
                                          </p:spTgt>
                                        </p:tgtEl>
                                      </p:cBhvr>
                                    </p:animEffect>
                                  </p:childTnLst>
                                </p:cTn>
                              </p:par>
                            </p:childTnLst>
                          </p:cTn>
                        </p:par>
                        <p:par>
                          <p:cTn id="39" fill="hold" nodeType="afterGroup">
                            <p:stCondLst>
                              <p:cond delay="3475"/>
                            </p:stCondLst>
                            <p:childTnLst>
                              <p:par>
                                <p:cTn id="40" presetID="31" presetClass="entr" presetSubtype="0" fill="hold" nodeType="afterEffect">
                                  <p:stCondLst>
                                    <p:cond delay="0"/>
                                  </p:stCondLst>
                                  <p:iterate type="lt">
                                    <p:tmPct val="5000"/>
                                  </p:iterate>
                                  <p:childTnLst>
                                    <p:set>
                                      <p:cBhvr>
                                        <p:cTn id="41" dur="1" fill="hold">
                                          <p:stCondLst>
                                            <p:cond delay="0"/>
                                          </p:stCondLst>
                                        </p:cTn>
                                        <p:tgtEl>
                                          <p:spTgt spid="138243">
                                            <p:txEl>
                                              <p:pRg st="10" end="10"/>
                                            </p:txEl>
                                          </p:spTgt>
                                        </p:tgtEl>
                                        <p:attrNameLst>
                                          <p:attrName>style.visibility</p:attrName>
                                        </p:attrNameLst>
                                      </p:cBhvr>
                                      <p:to>
                                        <p:strVal val="visible"/>
                                      </p:to>
                                    </p:set>
                                    <p:anim calcmode="lin" valueType="num">
                                      <p:cBhvr>
                                        <p:cTn id="42" dur="500" fill="hold"/>
                                        <p:tgtEl>
                                          <p:spTgt spid="138243">
                                            <p:txEl>
                                              <p:pRg st="10" end="10"/>
                                            </p:txEl>
                                          </p:spTgt>
                                        </p:tgtEl>
                                        <p:attrNameLst>
                                          <p:attrName>ppt_w</p:attrName>
                                        </p:attrNameLst>
                                      </p:cBhvr>
                                      <p:tavLst>
                                        <p:tav tm="0">
                                          <p:val>
                                            <p:fltVal val="0"/>
                                          </p:val>
                                        </p:tav>
                                        <p:tav tm="100000">
                                          <p:val>
                                            <p:strVal val="#ppt_w"/>
                                          </p:val>
                                        </p:tav>
                                      </p:tavLst>
                                    </p:anim>
                                    <p:anim calcmode="lin" valueType="num">
                                      <p:cBhvr>
                                        <p:cTn id="43" dur="500" fill="hold"/>
                                        <p:tgtEl>
                                          <p:spTgt spid="138243">
                                            <p:txEl>
                                              <p:pRg st="10" end="10"/>
                                            </p:txEl>
                                          </p:spTgt>
                                        </p:tgtEl>
                                        <p:attrNameLst>
                                          <p:attrName>ppt_h</p:attrName>
                                        </p:attrNameLst>
                                      </p:cBhvr>
                                      <p:tavLst>
                                        <p:tav tm="0">
                                          <p:val>
                                            <p:fltVal val="0"/>
                                          </p:val>
                                        </p:tav>
                                        <p:tav tm="100000">
                                          <p:val>
                                            <p:strVal val="#ppt_h"/>
                                          </p:val>
                                        </p:tav>
                                      </p:tavLst>
                                    </p:anim>
                                    <p:anim calcmode="lin" valueType="num">
                                      <p:cBhvr>
                                        <p:cTn id="44" dur="500" fill="hold"/>
                                        <p:tgtEl>
                                          <p:spTgt spid="138243">
                                            <p:txEl>
                                              <p:pRg st="10" end="10"/>
                                            </p:txEl>
                                          </p:spTgt>
                                        </p:tgtEl>
                                        <p:attrNameLst>
                                          <p:attrName>style.rotation</p:attrName>
                                        </p:attrNameLst>
                                      </p:cBhvr>
                                      <p:tavLst>
                                        <p:tav tm="0">
                                          <p:val>
                                            <p:fltVal val="90"/>
                                          </p:val>
                                        </p:tav>
                                        <p:tav tm="100000">
                                          <p:val>
                                            <p:fltVal val="0"/>
                                          </p:val>
                                        </p:tav>
                                      </p:tavLst>
                                    </p:anim>
                                    <p:animEffect transition="in" filter="fade">
                                      <p:cBhvr>
                                        <p:cTn id="45" dur="500"/>
                                        <p:tgtEl>
                                          <p:spTgt spid="1382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3" descr="2776331_6ddd107d1a_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3068638"/>
            <a:ext cx="2987675" cy="182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12" descr="C:\Users\adhaynes\AppData\Local\Microsoft\Windows\Temporary Internet Files\Content.Outlook\E4010UOP\Nightline 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3550" y="4948238"/>
            <a:ext cx="22860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8" name="Text Box 2"/>
          <p:cNvSpPr txBox="1">
            <a:spLocks noChangeArrowheads="1"/>
          </p:cNvSpPr>
          <p:nvPr/>
        </p:nvSpPr>
        <p:spPr bwMode="auto">
          <a:xfrm>
            <a:off x="-180975" y="620713"/>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a:solidFill>
                  <a:schemeClr val="bg1"/>
                </a:solidFill>
                <a:effectLst>
                  <a:outerShdw blurRad="38100" dist="38100" dir="2700000" algn="tl">
                    <a:srgbClr val="000000"/>
                  </a:outerShdw>
                </a:effectLst>
                <a:latin typeface="Maiandra GD" pitchFamily="34" charset="0"/>
              </a:rPr>
              <a:t>Evening activities </a:t>
            </a:r>
          </a:p>
        </p:txBody>
      </p:sp>
      <p:sp>
        <p:nvSpPr>
          <p:cNvPr id="60419" name="Text Box 3"/>
          <p:cNvSpPr txBox="1">
            <a:spLocks noChangeArrowheads="1"/>
          </p:cNvSpPr>
          <p:nvPr/>
        </p:nvSpPr>
        <p:spPr bwMode="auto">
          <a:xfrm>
            <a:off x="2373759" y="1565514"/>
            <a:ext cx="446405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defRPr/>
            </a:pPr>
            <a:r>
              <a:rPr lang="en-GB" sz="2800" b="1" dirty="0">
                <a:effectLst>
                  <a:outerShdw blurRad="38100" dist="38100" dir="2700000" algn="tl">
                    <a:srgbClr val="C0C0C0"/>
                  </a:outerShdw>
                </a:effectLst>
                <a:latin typeface="Maiandra GD" pitchFamily="34" charset="0"/>
              </a:rPr>
              <a:t>Games, stories and getting dorms ready</a:t>
            </a:r>
          </a:p>
          <a:p>
            <a:pPr>
              <a:spcBef>
                <a:spcPct val="50000"/>
              </a:spcBef>
              <a:buFontTx/>
              <a:buChar char="•"/>
              <a:defRPr/>
            </a:pPr>
            <a:r>
              <a:rPr lang="en-GB" sz="2800" b="1" dirty="0">
                <a:effectLst>
                  <a:outerShdw blurRad="38100" dist="38100" dir="2700000" algn="tl">
                    <a:srgbClr val="C0C0C0"/>
                  </a:outerShdw>
                </a:effectLst>
                <a:latin typeface="Maiandra GD" pitchFamily="34" charset="0"/>
              </a:rPr>
              <a:t>Then quiet time ready</a:t>
            </a:r>
          </a:p>
          <a:p>
            <a:pPr>
              <a:spcBef>
                <a:spcPct val="50000"/>
              </a:spcBef>
              <a:defRPr/>
            </a:pPr>
            <a:r>
              <a:rPr lang="en-GB" sz="2800" b="1" dirty="0">
                <a:effectLst>
                  <a:outerShdw blurRad="38100" dist="38100" dir="2700000" algn="tl">
                    <a:srgbClr val="C0C0C0"/>
                  </a:outerShdw>
                </a:effectLst>
                <a:latin typeface="Maiandra GD" pitchFamily="34" charset="0"/>
              </a:rPr>
              <a:t>for bed</a:t>
            </a:r>
          </a:p>
          <a:p>
            <a:pPr algn="ctr">
              <a:spcBef>
                <a:spcPct val="50000"/>
              </a:spcBef>
              <a:defRPr/>
            </a:pPr>
            <a:endParaRPr lang="en-GB" sz="2800" b="1" dirty="0">
              <a:effectLst>
                <a:outerShdw blurRad="38100" dist="38100" dir="2700000" algn="tl">
                  <a:srgbClr val="C0C0C0"/>
                </a:outerShdw>
              </a:effectLst>
              <a:latin typeface="Maiandra GD" pitchFamily="34" charset="0"/>
            </a:endParaRPr>
          </a:p>
          <a:p>
            <a:pPr algn="ctr">
              <a:spcBef>
                <a:spcPct val="50000"/>
              </a:spcBef>
              <a:defRPr/>
            </a:pPr>
            <a:endParaRPr lang="en-GB" sz="2800" b="1" dirty="0">
              <a:effectLst>
                <a:outerShdw blurRad="38100" dist="38100" dir="2700000" algn="tl">
                  <a:srgbClr val="C0C0C0"/>
                </a:outerShdw>
              </a:effectLst>
              <a:latin typeface="Maiandra GD" pitchFamily="34" charset="0"/>
            </a:endParaRPr>
          </a:p>
        </p:txBody>
      </p:sp>
      <p:pic>
        <p:nvPicPr>
          <p:cNvPr id="34822" name="Picture 9" descr="j023233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408113"/>
            <a:ext cx="2106613" cy="166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Picture 11" descr="hid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248150"/>
            <a:ext cx="2411413" cy="196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Picture 15" descr="campfire-480x33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16725" y="631825"/>
            <a:ext cx="1873250"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11" descr="C:\Users\adhaynes\AppData\Local\Microsoft\Windows\Temporary Internet Files\Content.Outlook\E4010UOP\Nightline 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0338" y="4948238"/>
            <a:ext cx="38163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60418"/>
                                        </p:tgtEl>
                                        <p:attrNameLst>
                                          <p:attrName>style.visibility</p:attrName>
                                        </p:attrNameLst>
                                      </p:cBhvr>
                                      <p:to>
                                        <p:strVal val="visible"/>
                                      </p:to>
                                    </p:set>
                                    <p:anim calcmode="lin" valueType="num">
                                      <p:cBhvr>
                                        <p:cTn id="7" dur="1000" decel="50000" fill="hold">
                                          <p:stCondLst>
                                            <p:cond delay="0"/>
                                          </p:stCondLst>
                                        </p:cTn>
                                        <p:tgtEl>
                                          <p:spTgt spid="60418"/>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60418"/>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60418"/>
                                        </p:tgtEl>
                                        <p:attrNameLst>
                                          <p:attrName>ppt_w</p:attrName>
                                        </p:attrNameLst>
                                      </p:cBhvr>
                                      <p:tavLst>
                                        <p:tav tm="0">
                                          <p:val>
                                            <p:strVal val="#ppt_w*.05"/>
                                          </p:val>
                                        </p:tav>
                                        <p:tav tm="100000">
                                          <p:val>
                                            <p:strVal val="#ppt_w"/>
                                          </p:val>
                                        </p:tav>
                                      </p:tavLst>
                                    </p:anim>
                                    <p:anim calcmode="lin" valueType="num">
                                      <p:cBhvr>
                                        <p:cTn id="10" dur="2000" fill="hold"/>
                                        <p:tgtEl>
                                          <p:spTgt spid="60418"/>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60418"/>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60418"/>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60418"/>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60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p:cNvSpPr>
          <p:nvPr>
            <p:ph type="title"/>
          </p:nvPr>
        </p:nvSpPr>
        <p:spPr>
          <a:xfrm>
            <a:off x="1476375" y="333375"/>
            <a:ext cx="6289675" cy="1082675"/>
          </a:xfrm>
        </p:spPr>
        <p:txBody>
          <a:bodyPr/>
          <a:lstStyle/>
          <a:p>
            <a:pPr eaLnBrk="1" hangingPunct="1"/>
            <a:r>
              <a:rPr lang="en-GB" altLang="en-US" dirty="0">
                <a:solidFill>
                  <a:schemeClr val="tx1"/>
                </a:solidFill>
                <a:latin typeface="Century Schoolbook" panose="02040604050505020304" pitchFamily="18" charset="0"/>
              </a:rPr>
              <a:t>Itinerary</a:t>
            </a:r>
          </a:p>
        </p:txBody>
      </p:sp>
      <p:pic>
        <p:nvPicPr>
          <p:cNvPr id="15363"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250825" y="188913"/>
            <a:ext cx="1200150" cy="1038225"/>
          </a:xfrm>
          <a:noFill/>
        </p:spPr>
      </p:pic>
      <p:sp>
        <p:nvSpPr>
          <p:cNvPr id="15364" name="TextBox 2"/>
          <p:cNvSpPr txBox="1">
            <a:spLocks noChangeArrowheads="1"/>
          </p:cNvSpPr>
          <p:nvPr/>
        </p:nvSpPr>
        <p:spPr bwMode="auto">
          <a:xfrm>
            <a:off x="588962" y="1052736"/>
            <a:ext cx="80645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1800" b="1" dirty="0">
                <a:latin typeface="Century Schoolbook" panose="02040604050505020304" pitchFamily="18" charset="0"/>
              </a:rPr>
              <a:t>Monday:	</a:t>
            </a:r>
            <a:r>
              <a:rPr lang="en-GB" altLang="en-US" sz="1800" dirty="0">
                <a:latin typeface="Century Schoolbook" panose="02040604050505020304" pitchFamily="18" charset="0"/>
              </a:rPr>
              <a:t>Arrive at school at </a:t>
            </a:r>
            <a:r>
              <a:rPr lang="en-GB" altLang="en-US" sz="1800" b="1" dirty="0">
                <a:latin typeface="Century Schoolbook" panose="02040604050505020304" pitchFamily="18" charset="0"/>
              </a:rPr>
              <a:t>8.35 am</a:t>
            </a:r>
          </a:p>
          <a:p>
            <a:pPr eaLnBrk="1" hangingPunct="1">
              <a:spcBef>
                <a:spcPct val="0"/>
              </a:spcBef>
              <a:buFontTx/>
              <a:buNone/>
            </a:pPr>
            <a:r>
              <a:rPr lang="en-GB" altLang="en-US" sz="1800" dirty="0">
                <a:latin typeface="Century Schoolbook" panose="02040604050505020304" pitchFamily="18" charset="0"/>
              </a:rPr>
              <a:t>		(All children who need travel sickness tablets to have 		taken them for a  </a:t>
            </a:r>
            <a:r>
              <a:rPr lang="en-GB" altLang="en-US" sz="1800" b="1" dirty="0">
                <a:latin typeface="Century Schoolbook" panose="02040604050505020304" pitchFamily="18" charset="0"/>
              </a:rPr>
              <a:t>9 am</a:t>
            </a:r>
            <a:r>
              <a:rPr lang="en-GB" altLang="en-US" sz="1800" dirty="0">
                <a:latin typeface="Century Schoolbook" panose="02040604050505020304" pitchFamily="18" charset="0"/>
              </a:rPr>
              <a:t>  departure.)</a:t>
            </a:r>
          </a:p>
          <a:p>
            <a:pPr eaLnBrk="1" hangingPunct="1">
              <a:spcBef>
                <a:spcPct val="0"/>
              </a:spcBef>
              <a:buFontTx/>
              <a:buNone/>
            </a:pPr>
            <a:endParaRPr lang="en-GB" altLang="en-US" sz="1800" dirty="0">
              <a:latin typeface="Century Schoolbook" panose="02040604050505020304" pitchFamily="18" charset="0"/>
            </a:endParaRPr>
          </a:p>
          <a:p>
            <a:pPr eaLnBrk="1" hangingPunct="1">
              <a:spcBef>
                <a:spcPct val="0"/>
              </a:spcBef>
              <a:buFontTx/>
              <a:buNone/>
            </a:pPr>
            <a:r>
              <a:rPr lang="en-GB" altLang="en-US" sz="1800" dirty="0">
                <a:latin typeface="Century Schoolbook" panose="02040604050505020304" pitchFamily="18" charset="0"/>
              </a:rPr>
              <a:t>		Any medicines </a:t>
            </a:r>
            <a:r>
              <a:rPr lang="en-GB" altLang="en-US" sz="1800" dirty="0" err="1">
                <a:latin typeface="Century Schoolbook" panose="02040604050505020304" pitchFamily="18" charset="0"/>
              </a:rPr>
              <a:t>etc</a:t>
            </a:r>
            <a:r>
              <a:rPr lang="en-GB" altLang="en-US" sz="1800" dirty="0">
                <a:latin typeface="Century Schoolbook" panose="02040604050505020304" pitchFamily="18" charset="0"/>
              </a:rPr>
              <a:t> to be given to an adult.</a:t>
            </a:r>
            <a:r>
              <a:rPr lang="en-GB" altLang="en-US" sz="1800" b="1" dirty="0">
                <a:latin typeface="Century Schoolbook" panose="02040604050505020304" pitchFamily="18" charset="0"/>
              </a:rPr>
              <a:t> 				</a:t>
            </a:r>
            <a:r>
              <a:rPr lang="en-GB" altLang="en-US" sz="1800" dirty="0">
                <a:latin typeface="Century Schoolbook" panose="02040604050505020304" pitchFamily="18" charset="0"/>
              </a:rPr>
              <a:t>(Clearly labelled 	with your child’s name)</a:t>
            </a:r>
          </a:p>
          <a:p>
            <a:pPr eaLnBrk="1" hangingPunct="1">
              <a:spcBef>
                <a:spcPct val="0"/>
              </a:spcBef>
              <a:buFontTx/>
              <a:buNone/>
            </a:pPr>
            <a:endParaRPr lang="en-GB" altLang="en-US" sz="1800" dirty="0">
              <a:latin typeface="Century Schoolbook" panose="02040604050505020304" pitchFamily="18" charset="0"/>
            </a:endParaRPr>
          </a:p>
          <a:p>
            <a:pPr eaLnBrk="1" hangingPunct="1">
              <a:spcBef>
                <a:spcPct val="0"/>
              </a:spcBef>
              <a:buFontTx/>
              <a:buNone/>
            </a:pPr>
            <a:r>
              <a:rPr lang="en-GB" altLang="en-US" sz="1800" dirty="0">
                <a:latin typeface="Century Schoolbook" panose="02040604050505020304" pitchFamily="18" charset="0"/>
              </a:rPr>
              <a:t>		Luggage to be taken into the classroom.  </a:t>
            </a:r>
          </a:p>
          <a:p>
            <a:pPr eaLnBrk="1" hangingPunct="1">
              <a:spcBef>
                <a:spcPct val="0"/>
              </a:spcBef>
              <a:buFontTx/>
              <a:buNone/>
            </a:pPr>
            <a:endParaRPr lang="en-GB" altLang="en-US" sz="1800" dirty="0">
              <a:latin typeface="Century Schoolbook" panose="02040604050505020304" pitchFamily="18" charset="0"/>
            </a:endParaRPr>
          </a:p>
          <a:p>
            <a:pPr eaLnBrk="1" hangingPunct="1">
              <a:spcBef>
                <a:spcPct val="0"/>
              </a:spcBef>
              <a:buFontTx/>
              <a:buNone/>
            </a:pPr>
            <a:r>
              <a:rPr lang="en-GB" altLang="en-US" sz="1800" dirty="0">
                <a:latin typeface="Century Schoolbook" panose="02040604050505020304" pitchFamily="18" charset="0"/>
              </a:rPr>
              <a:t>		Depart from school at </a:t>
            </a:r>
            <a:r>
              <a:rPr lang="en-GB" altLang="en-US" sz="1800" b="1" dirty="0">
                <a:latin typeface="Century Schoolbook" panose="02040604050505020304" pitchFamily="18" charset="0"/>
              </a:rPr>
              <a:t>9.00 am.</a:t>
            </a:r>
            <a:r>
              <a:rPr lang="en-GB" altLang="en-US" sz="1800" dirty="0">
                <a:latin typeface="Century Schoolbook" panose="02040604050505020304" pitchFamily="18" charset="0"/>
              </a:rPr>
              <a:t> Arrive at 				approximately </a:t>
            </a:r>
            <a:r>
              <a:rPr lang="en-GB" altLang="en-US" sz="1800" b="1" dirty="0">
                <a:latin typeface="Century Schoolbook" panose="02040604050505020304" pitchFamily="18" charset="0"/>
              </a:rPr>
              <a:t>10.00 am.</a:t>
            </a:r>
          </a:p>
          <a:p>
            <a:pPr eaLnBrk="1" hangingPunct="1">
              <a:spcBef>
                <a:spcPct val="0"/>
              </a:spcBef>
              <a:buFontTx/>
              <a:buNone/>
            </a:pPr>
            <a:endParaRPr lang="en-GB" altLang="en-US" sz="1800" b="1" dirty="0">
              <a:latin typeface="Century Schoolbook" panose="02040604050505020304" pitchFamily="18" charset="0"/>
            </a:endParaRPr>
          </a:p>
          <a:p>
            <a:pPr eaLnBrk="1" hangingPunct="1">
              <a:spcBef>
                <a:spcPct val="0"/>
              </a:spcBef>
              <a:buFontTx/>
              <a:buNone/>
            </a:pPr>
            <a:r>
              <a:rPr lang="en-GB" altLang="en-US" sz="1800" b="1" dirty="0">
                <a:latin typeface="Century Schoolbook" panose="02040604050505020304" pitchFamily="18" charset="0"/>
              </a:rPr>
              <a:t>		</a:t>
            </a:r>
            <a:endParaRPr lang="en-GB" altLang="en-US" sz="1800" dirty="0">
              <a:latin typeface="Century Schoolbook" panose="02040604050505020304" pitchFamily="18" charset="0"/>
            </a:endParaRPr>
          </a:p>
          <a:p>
            <a:pPr eaLnBrk="1" hangingPunct="1">
              <a:spcBef>
                <a:spcPct val="0"/>
              </a:spcBef>
              <a:buFontTx/>
              <a:buNone/>
            </a:pPr>
            <a:r>
              <a:rPr lang="en-GB" altLang="en-US" sz="1800" b="1" dirty="0">
                <a:latin typeface="Century Schoolbook" panose="02040604050505020304" pitchFamily="18" charset="0"/>
              </a:rPr>
              <a:t>				</a:t>
            </a:r>
            <a:endParaRPr lang="en-GB" altLang="en-US" sz="1800" dirty="0">
              <a:latin typeface="Century Schoolbook" panose="02040604050505020304" pitchFamily="18" charset="0"/>
            </a:endParaRPr>
          </a:p>
          <a:p>
            <a:pPr eaLnBrk="1" hangingPunct="1">
              <a:spcBef>
                <a:spcPct val="0"/>
              </a:spcBef>
              <a:buFontTx/>
              <a:buNone/>
            </a:pPr>
            <a:r>
              <a:rPr lang="en-GB" altLang="en-US" sz="1800" b="1" dirty="0">
                <a:latin typeface="Century Schoolbook" panose="02040604050505020304" pitchFamily="18" charset="0"/>
              </a:rPr>
              <a:t>Tuesday:          </a:t>
            </a:r>
            <a:r>
              <a:rPr lang="en-GB" altLang="en-US" sz="1800" dirty="0">
                <a:latin typeface="Century Schoolbook" panose="02040604050505020304" pitchFamily="18" charset="0"/>
              </a:rPr>
              <a:t>Depart at approximately </a:t>
            </a:r>
            <a:r>
              <a:rPr lang="en-GB" altLang="en-US" sz="1800" b="1" dirty="0">
                <a:latin typeface="Century Schoolbook" panose="02040604050505020304" pitchFamily="18" charset="0"/>
              </a:rPr>
              <a:t>2pm.</a:t>
            </a:r>
            <a:r>
              <a:rPr lang="en-GB" altLang="en-US" sz="1800" dirty="0">
                <a:latin typeface="Century Schoolbook" panose="02040604050505020304" pitchFamily="18" charset="0"/>
              </a:rPr>
              <a:t> </a:t>
            </a:r>
          </a:p>
          <a:p>
            <a:pPr eaLnBrk="1" hangingPunct="1">
              <a:spcBef>
                <a:spcPct val="0"/>
              </a:spcBef>
              <a:buFontTx/>
              <a:buNone/>
            </a:pPr>
            <a:endParaRPr lang="en-GB" altLang="en-US" sz="1800" dirty="0">
              <a:latin typeface="Century Schoolbook" panose="02040604050505020304" pitchFamily="18" charset="0"/>
            </a:endParaRPr>
          </a:p>
          <a:p>
            <a:pPr eaLnBrk="1" hangingPunct="1">
              <a:spcBef>
                <a:spcPct val="0"/>
              </a:spcBef>
              <a:buFontTx/>
              <a:buNone/>
            </a:pPr>
            <a:r>
              <a:rPr lang="en-GB" altLang="en-US" sz="1800" dirty="0">
                <a:latin typeface="Century Schoolbook" panose="02040604050505020304" pitchFamily="18" charset="0"/>
              </a:rPr>
              <a:t>		Arrive back school at approximately </a:t>
            </a:r>
            <a:r>
              <a:rPr lang="en-GB" altLang="en-US" sz="1800" b="1" dirty="0">
                <a:latin typeface="Century Schoolbook" panose="02040604050505020304" pitchFamily="18" charset="0"/>
              </a:rPr>
              <a:t>3.15 pm.</a:t>
            </a:r>
          </a:p>
          <a:p>
            <a:pPr eaLnBrk="1" hangingPunct="1">
              <a:spcBef>
                <a:spcPct val="0"/>
              </a:spcBef>
              <a:buFontTx/>
              <a:buNone/>
            </a:pPr>
            <a:r>
              <a:rPr lang="en-GB" altLang="en-US" sz="1800" b="1" dirty="0">
                <a:latin typeface="Century Schoolbook" panose="02040604050505020304" pitchFamily="18" charset="0"/>
              </a:rPr>
              <a:t>		</a:t>
            </a:r>
            <a:r>
              <a:rPr lang="en-GB" altLang="en-US" sz="1800" dirty="0">
                <a:latin typeface="Century Schoolbook" panose="02040604050505020304" pitchFamily="18" charset="0"/>
              </a:rPr>
              <a:t>(Children to be collected at normal</a:t>
            </a:r>
            <a:r>
              <a:rPr lang="en-GB" altLang="en-US" sz="1800" b="1" dirty="0">
                <a:latin typeface="Century Schoolbook" panose="02040604050505020304" pitchFamily="18" charset="0"/>
              </a:rPr>
              <a:t> </a:t>
            </a:r>
            <a:r>
              <a:rPr lang="en-GB" altLang="en-US" sz="1800" dirty="0">
                <a:latin typeface="Century Schoolbook" panose="02040604050505020304" pitchFamily="18" charset="0"/>
              </a:rPr>
              <a:t>school finishing time)</a:t>
            </a:r>
          </a:p>
          <a:p>
            <a:pPr eaLnBrk="1" hangingPunct="1">
              <a:spcBef>
                <a:spcPct val="0"/>
              </a:spcBef>
              <a:buFontTx/>
              <a:buNone/>
            </a:pPr>
            <a:endParaRPr lang="en-US" altLang="en-US" sz="1200" dirty="0">
              <a:latin typeface="Verdana" panose="020B0604030504040204" pitchFamily="34" charset="0"/>
            </a:endParaRPr>
          </a:p>
        </p:txBody>
      </p:sp>
    </p:spTree>
    <p:extLst>
      <p:ext uri="{BB962C8B-B14F-4D97-AF65-F5344CB8AC3E}">
        <p14:creationId xmlns:p14="http://schemas.microsoft.com/office/powerpoint/2010/main" val="3500282303"/>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CF5DF30C-25BC-F144-978F-10C6131E4DBD}"/>
              </a:ext>
            </a:extLst>
          </p:cNvPr>
          <p:cNvSpPr>
            <a:spLocks noGrp="1" noChangeArrowheads="1"/>
          </p:cNvSpPr>
          <p:nvPr>
            <p:ph type="title"/>
          </p:nvPr>
        </p:nvSpPr>
        <p:spPr>
          <a:xfrm>
            <a:off x="900113" y="476250"/>
            <a:ext cx="7313612" cy="754063"/>
          </a:xfrm>
        </p:spPr>
        <p:txBody>
          <a:bodyPr rtlCol="0">
            <a:noAutofit/>
          </a:bodyPr>
          <a:lstStyle/>
          <a:p>
            <a:pPr eaLnBrk="1" fontAlgn="auto" hangingPunct="1">
              <a:spcAft>
                <a:spcPts val="0"/>
              </a:spcAft>
              <a:defRPr/>
            </a:pPr>
            <a:r>
              <a:rPr lang="en-GB" dirty="0">
                <a:latin typeface="Century Schoolbook" panose="02040604050505020304" pitchFamily="18" charset="0"/>
              </a:rPr>
              <a:t>Useful Information</a:t>
            </a:r>
          </a:p>
        </p:txBody>
      </p:sp>
      <p:sp>
        <p:nvSpPr>
          <p:cNvPr id="57347" name="Rectangle 3">
            <a:extLst>
              <a:ext uri="{FF2B5EF4-FFF2-40B4-BE49-F238E27FC236}">
                <a16:creationId xmlns:a16="http://schemas.microsoft.com/office/drawing/2014/main" id="{82E052AB-EA2C-ED4E-9166-04664D88C8CF}"/>
              </a:ext>
            </a:extLst>
          </p:cNvPr>
          <p:cNvSpPr>
            <a:spLocks noGrp="1" noChangeArrowheads="1"/>
          </p:cNvSpPr>
          <p:nvPr>
            <p:ph sz="half" idx="1"/>
          </p:nvPr>
        </p:nvSpPr>
        <p:spPr>
          <a:xfrm>
            <a:off x="1370013" y="1827213"/>
            <a:ext cx="3594100" cy="4114800"/>
          </a:xfrm>
        </p:spPr>
        <p:txBody>
          <a:bodyPr rtlCol="0">
            <a:normAutofit/>
          </a:bodyPr>
          <a:lstStyle/>
          <a:p>
            <a:pPr eaLnBrk="1" fontAlgn="auto" hangingPunct="1">
              <a:spcAft>
                <a:spcPts val="0"/>
              </a:spcAft>
              <a:buFont typeface="Wingdings" pitchFamily="2" charset="2"/>
              <a:buNone/>
              <a:defRPr/>
            </a:pPr>
            <a:endParaRPr lang="en-GB" sz="2500">
              <a:ea typeface="+mn-ea"/>
              <a:cs typeface="+mn-cs"/>
            </a:endParaRPr>
          </a:p>
          <a:p>
            <a:pPr eaLnBrk="1" fontAlgn="auto" hangingPunct="1">
              <a:spcAft>
                <a:spcPts val="0"/>
              </a:spcAft>
              <a:buFont typeface="Wingdings 2" charset="2"/>
              <a:buChar char=""/>
              <a:defRPr/>
            </a:pPr>
            <a:endParaRPr lang="en-GB" sz="2500">
              <a:ea typeface="+mn-ea"/>
              <a:cs typeface="+mn-cs"/>
            </a:endParaRPr>
          </a:p>
        </p:txBody>
      </p:sp>
      <p:sp>
        <p:nvSpPr>
          <p:cNvPr id="57349" name="Rectangle 5"/>
          <p:cNvSpPr>
            <a:spLocks noGrp="1"/>
          </p:cNvSpPr>
          <p:nvPr>
            <p:ph sz="half" idx="2"/>
          </p:nvPr>
        </p:nvSpPr>
        <p:spPr>
          <a:xfrm>
            <a:off x="467544" y="1230313"/>
            <a:ext cx="8281416" cy="4824413"/>
          </a:xfrm>
        </p:spPr>
        <p:txBody>
          <a:bodyPr/>
          <a:lstStyle/>
          <a:p>
            <a:pPr eaLnBrk="1" hangingPunct="1">
              <a:lnSpc>
                <a:spcPct val="70000"/>
              </a:lnSpc>
              <a:buFont typeface="Wingdings" panose="05000000000000000000" pitchFamily="2" charset="2"/>
              <a:buNone/>
            </a:pPr>
            <a:endParaRPr lang="en-GB" altLang="en-US" sz="2000" dirty="0">
              <a:latin typeface="Century Schoolbook" panose="02040604050505020304" pitchFamily="18" charset="0"/>
            </a:endParaRPr>
          </a:p>
          <a:p>
            <a:pPr eaLnBrk="1" hangingPunct="1">
              <a:lnSpc>
                <a:spcPct val="70000"/>
              </a:lnSpc>
            </a:pPr>
            <a:r>
              <a:rPr lang="en-GB" altLang="en-US" sz="2000" dirty="0">
                <a:latin typeface="Century Schoolbook" panose="02040604050505020304" pitchFamily="18" charset="0"/>
              </a:rPr>
              <a:t>No mobile phones, watches or electronic games.</a:t>
            </a:r>
          </a:p>
          <a:p>
            <a:pPr eaLnBrk="1" hangingPunct="1">
              <a:lnSpc>
                <a:spcPct val="70000"/>
              </a:lnSpc>
            </a:pPr>
            <a:endParaRPr lang="en-GB" altLang="en-US" sz="2000" dirty="0">
              <a:latin typeface="Century Schoolbook" panose="02040604050505020304" pitchFamily="18" charset="0"/>
            </a:endParaRPr>
          </a:p>
          <a:p>
            <a:pPr eaLnBrk="1" hangingPunct="1">
              <a:lnSpc>
                <a:spcPct val="70000"/>
              </a:lnSpc>
            </a:pPr>
            <a:r>
              <a:rPr lang="en-GB" altLang="en-US" sz="2000" dirty="0">
                <a:latin typeface="Century Schoolbook" panose="02040604050505020304" pitchFamily="18" charset="0"/>
              </a:rPr>
              <a:t>No sweets or snacks, there will be a plentiful supply and food is NOT allowed in the dormitories.</a:t>
            </a:r>
          </a:p>
          <a:p>
            <a:pPr eaLnBrk="1" hangingPunct="1">
              <a:lnSpc>
                <a:spcPct val="70000"/>
              </a:lnSpc>
            </a:pPr>
            <a:endParaRPr lang="en-GB" altLang="en-US" sz="2000" dirty="0">
              <a:latin typeface="Century Schoolbook" panose="02040604050505020304" pitchFamily="18" charset="0"/>
            </a:endParaRPr>
          </a:p>
          <a:p>
            <a:pPr eaLnBrk="1" hangingPunct="1">
              <a:lnSpc>
                <a:spcPct val="70000"/>
              </a:lnSpc>
            </a:pPr>
            <a:r>
              <a:rPr lang="en-GB" altLang="en-US" sz="2000" dirty="0">
                <a:latin typeface="Century Schoolbook" panose="02040604050505020304" pitchFamily="18" charset="0"/>
              </a:rPr>
              <a:t>Please label ALL clothing and belongings.</a:t>
            </a:r>
          </a:p>
          <a:p>
            <a:pPr eaLnBrk="1" hangingPunct="1">
              <a:lnSpc>
                <a:spcPct val="70000"/>
              </a:lnSpc>
            </a:pPr>
            <a:endParaRPr lang="en-GB" altLang="en-US" sz="2000" dirty="0">
              <a:latin typeface="Century Schoolbook" panose="02040604050505020304" pitchFamily="18" charset="0"/>
            </a:endParaRPr>
          </a:p>
          <a:p>
            <a:pPr eaLnBrk="1" hangingPunct="1">
              <a:lnSpc>
                <a:spcPct val="70000"/>
              </a:lnSpc>
            </a:pPr>
            <a:r>
              <a:rPr lang="en-GB" altLang="en-US" sz="2000" b="1" u="sng" dirty="0">
                <a:latin typeface="Century Schoolbook" panose="02040604050505020304" pitchFamily="18" charset="0"/>
              </a:rPr>
              <a:t>Please note that we recommend old, comfortable and warm clothing as the children will be working outside exploring and building shelters. Please come to school in these clothes ready for the activities when we arrive. </a:t>
            </a:r>
          </a:p>
          <a:p>
            <a:pPr marL="0" indent="0" eaLnBrk="1" hangingPunct="1">
              <a:lnSpc>
                <a:spcPct val="70000"/>
              </a:lnSpc>
              <a:buNone/>
            </a:pPr>
            <a:endParaRPr lang="en-GB" altLang="en-US" sz="2000" dirty="0">
              <a:latin typeface="Century Schoolbook" panose="02040604050505020304" pitchFamily="18" charset="0"/>
            </a:endParaRPr>
          </a:p>
          <a:p>
            <a:pPr eaLnBrk="1" hangingPunct="1">
              <a:lnSpc>
                <a:spcPct val="70000"/>
              </a:lnSpc>
            </a:pPr>
            <a:r>
              <a:rPr lang="en-GB" altLang="en-US" sz="2000" dirty="0">
                <a:latin typeface="Century Schoolbook" panose="02040604050505020304" pitchFamily="18" charset="0"/>
              </a:rPr>
              <a:t>When packing, a suitcase or large sports bag is fine. Please try to pack with your child so they know what they have brought!</a:t>
            </a:r>
          </a:p>
          <a:p>
            <a:pPr eaLnBrk="1" hangingPunct="1">
              <a:lnSpc>
                <a:spcPct val="70000"/>
              </a:lnSpc>
            </a:pPr>
            <a:endParaRPr lang="en-GB" altLang="en-US" sz="2000" dirty="0">
              <a:latin typeface="Century Schoolbook" panose="02040604050505020304" pitchFamily="18" charset="0"/>
            </a:endParaRPr>
          </a:p>
          <a:p>
            <a:pPr eaLnBrk="1" hangingPunct="1">
              <a:lnSpc>
                <a:spcPct val="70000"/>
              </a:lnSpc>
            </a:pPr>
            <a:r>
              <a:rPr lang="en-GB" altLang="en-US" sz="2000" b="1" u="sng" dirty="0">
                <a:latin typeface="Century Schoolbook" panose="02040604050505020304" pitchFamily="18" charset="0"/>
              </a:rPr>
              <a:t>Children are expected to attempt to pack their own sleeping bags and suitcases (help will be on hand if needed). </a:t>
            </a:r>
          </a:p>
        </p:txBody>
      </p:sp>
    </p:spTree>
    <p:extLst>
      <p:ext uri="{BB962C8B-B14F-4D97-AF65-F5344CB8AC3E}">
        <p14:creationId xmlns:p14="http://schemas.microsoft.com/office/powerpoint/2010/main" val="3592296414"/>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7349">
                                            <p:txEl>
                                              <p:pRg st="1" end="1"/>
                                            </p:txEl>
                                          </p:spTgt>
                                        </p:tgtEl>
                                        <p:attrNameLst>
                                          <p:attrName>style.visibility</p:attrName>
                                        </p:attrNameLst>
                                      </p:cBhvr>
                                      <p:to>
                                        <p:strVal val="visible"/>
                                      </p:to>
                                    </p:set>
                                    <p:anim to="" calcmode="lin" valueType="num">
                                      <p:cBhvr>
                                        <p:cTn id="7" dur="1" fill="hold"/>
                                        <p:tgtEl>
                                          <p:spTgt spid="57349">
                                            <p:txEl>
                                              <p:pRg st="1" end="1"/>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nodeType="clickEffect">
                                  <p:stCondLst>
                                    <p:cond delay="0"/>
                                  </p:stCondLst>
                                  <p:childTnLst>
                                    <p:set>
                                      <p:cBhvr>
                                        <p:cTn id="11" dur="1" fill="hold">
                                          <p:stCondLst>
                                            <p:cond delay="0"/>
                                          </p:stCondLst>
                                        </p:cTn>
                                        <p:tgtEl>
                                          <p:spTgt spid="57349">
                                            <p:txEl>
                                              <p:pRg st="3" end="3"/>
                                            </p:txEl>
                                          </p:spTgt>
                                        </p:tgtEl>
                                        <p:attrNameLst>
                                          <p:attrName>style.visibility</p:attrName>
                                        </p:attrNameLst>
                                      </p:cBhvr>
                                      <p:to>
                                        <p:strVal val="visible"/>
                                      </p:to>
                                    </p:set>
                                    <p:anim to="" calcmode="lin" valueType="num">
                                      <p:cBhvr>
                                        <p:cTn id="12" dur="1" fill="hold"/>
                                        <p:tgtEl>
                                          <p:spTgt spid="57349">
                                            <p:txEl>
                                              <p:pRg st="3" end="3"/>
                                            </p:txEl>
                                          </p:spTgt>
                                        </p:tgtEl>
                                        <p:attrNameLst>
                                          <p:attrName/>
                                        </p:attrNameLst>
                                      </p:cBhvr>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4" presetClass="entr" presetSubtype="0" fill="hold" nodeType="clickEffect">
                                  <p:stCondLst>
                                    <p:cond delay="0"/>
                                  </p:stCondLst>
                                  <p:childTnLst>
                                    <p:set>
                                      <p:cBhvr>
                                        <p:cTn id="16" dur="1" fill="hold">
                                          <p:stCondLst>
                                            <p:cond delay="0"/>
                                          </p:stCondLst>
                                        </p:cTn>
                                        <p:tgtEl>
                                          <p:spTgt spid="57349">
                                            <p:txEl>
                                              <p:pRg st="5" end="5"/>
                                            </p:txEl>
                                          </p:spTgt>
                                        </p:tgtEl>
                                        <p:attrNameLst>
                                          <p:attrName>style.visibility</p:attrName>
                                        </p:attrNameLst>
                                      </p:cBhvr>
                                      <p:to>
                                        <p:strVal val="visible"/>
                                      </p:to>
                                    </p:set>
                                    <p:anim to="" calcmode="lin" valueType="num">
                                      <p:cBhvr>
                                        <p:cTn id="17" dur="1" fill="hold"/>
                                        <p:tgtEl>
                                          <p:spTgt spid="57349">
                                            <p:txEl>
                                              <p:pRg st="5" end="5"/>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7349">
                                            <p:txEl>
                                              <p:pRg st="7" end="7"/>
                                            </p:txEl>
                                          </p:spTgt>
                                        </p:tgtEl>
                                        <p:attrNameLst>
                                          <p:attrName>style.visibility</p:attrName>
                                        </p:attrNameLst>
                                      </p:cBhvr>
                                      <p:to>
                                        <p:strVal val="visible"/>
                                      </p:to>
                                    </p:set>
                                    <p:anim to="" calcmode="lin" valueType="num">
                                      <p:cBhvr>
                                        <p:cTn id="22" dur="1" fill="hold"/>
                                        <p:tgtEl>
                                          <p:spTgt spid="57349">
                                            <p:txEl>
                                              <p:pRg st="7" end="7"/>
                                            </p:txEl>
                                          </p:spTgt>
                                        </p:tgtEl>
                                        <p:attrNameLst>
                                          <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4" presetClass="entr" presetSubtype="0" fill="hold" nodeType="clickEffect">
                                  <p:stCondLst>
                                    <p:cond delay="0"/>
                                  </p:stCondLst>
                                  <p:childTnLst>
                                    <p:set>
                                      <p:cBhvr>
                                        <p:cTn id="26" dur="1" fill="hold">
                                          <p:stCondLst>
                                            <p:cond delay="0"/>
                                          </p:stCondLst>
                                        </p:cTn>
                                        <p:tgtEl>
                                          <p:spTgt spid="57349">
                                            <p:txEl>
                                              <p:pRg st="9" end="9"/>
                                            </p:txEl>
                                          </p:spTgt>
                                        </p:tgtEl>
                                        <p:attrNameLst>
                                          <p:attrName>style.visibility</p:attrName>
                                        </p:attrNameLst>
                                      </p:cBhvr>
                                      <p:to>
                                        <p:strVal val="visible"/>
                                      </p:to>
                                    </p:set>
                                    <p:anim to="" calcmode="lin" valueType="num">
                                      <p:cBhvr>
                                        <p:cTn id="27" dur="1" fill="hold"/>
                                        <p:tgtEl>
                                          <p:spTgt spid="57349">
                                            <p:txEl>
                                              <p:pRg st="9" end="9"/>
                                            </p:txEl>
                                          </p:spTgt>
                                        </p:tgtEl>
                                        <p:attrNameLst>
                                          <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4" presetClass="entr" presetSubtype="0" fill="hold" nodeType="clickEffect">
                                  <p:stCondLst>
                                    <p:cond delay="0"/>
                                  </p:stCondLst>
                                  <p:childTnLst>
                                    <p:set>
                                      <p:cBhvr>
                                        <p:cTn id="31" dur="1" fill="hold">
                                          <p:stCondLst>
                                            <p:cond delay="0"/>
                                          </p:stCondLst>
                                        </p:cTn>
                                        <p:tgtEl>
                                          <p:spTgt spid="57349">
                                            <p:txEl>
                                              <p:pRg st="11" end="11"/>
                                            </p:txEl>
                                          </p:spTgt>
                                        </p:tgtEl>
                                        <p:attrNameLst>
                                          <p:attrName>style.visibility</p:attrName>
                                        </p:attrNameLst>
                                      </p:cBhvr>
                                      <p:to>
                                        <p:strVal val="visible"/>
                                      </p:to>
                                    </p:set>
                                    <p:anim to="" calcmode="lin" valueType="num">
                                      <p:cBhvr>
                                        <p:cTn id="32" dur="1" fill="hold"/>
                                        <p:tgtEl>
                                          <p:spTgt spid="57349">
                                            <p:txEl>
                                              <p:pRg st="11" end="1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descr="C:\Users\adhaynes\Pictures\Bmnr Cbns and grnds\DSCN798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9275"/>
            <a:ext cx="914400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2"/>
          <p:cNvSpPr txBox="1">
            <a:spLocks noChangeArrowheads="1"/>
          </p:cNvSpPr>
          <p:nvPr/>
        </p:nvSpPr>
        <p:spPr bwMode="auto">
          <a:xfrm>
            <a:off x="-180975" y="620713"/>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a:solidFill>
                  <a:schemeClr val="bg1"/>
                </a:solidFill>
                <a:effectLst>
                  <a:outerShdw blurRad="38100" dist="38100" dir="2700000" algn="tl">
                    <a:srgbClr val="000000"/>
                  </a:outerShdw>
                </a:effectLst>
                <a:latin typeface="Maiandra GD" pitchFamily="34" charset="0"/>
              </a:rPr>
              <a:t>Security  </a:t>
            </a:r>
          </a:p>
        </p:txBody>
      </p:sp>
      <p:sp>
        <p:nvSpPr>
          <p:cNvPr id="48131" name="Text Box 3"/>
          <p:cNvSpPr txBox="1">
            <a:spLocks noChangeArrowheads="1"/>
          </p:cNvSpPr>
          <p:nvPr/>
        </p:nvSpPr>
        <p:spPr bwMode="auto">
          <a:xfrm>
            <a:off x="1690688" y="2360613"/>
            <a:ext cx="5545137" cy="3725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defRPr/>
            </a:pPr>
            <a:r>
              <a:rPr lang="en-GB" sz="2800" b="1" dirty="0">
                <a:solidFill>
                  <a:schemeClr val="bg1"/>
                </a:solidFill>
                <a:effectLst>
                  <a:outerShdw blurRad="38100" dist="38100" dir="2700000" algn="tl">
                    <a:srgbClr val="C0C0C0"/>
                  </a:outerShdw>
                </a:effectLst>
                <a:latin typeface="Maiandra GD" pitchFamily="34" charset="0"/>
              </a:rPr>
              <a:t>Cabin doors: internal alarms</a:t>
            </a:r>
          </a:p>
          <a:p>
            <a:pPr>
              <a:spcBef>
                <a:spcPct val="50000"/>
              </a:spcBef>
              <a:buFontTx/>
              <a:buChar char="•"/>
              <a:defRPr/>
            </a:pPr>
            <a:r>
              <a:rPr lang="en-GB" sz="2800" b="1" dirty="0">
                <a:solidFill>
                  <a:schemeClr val="bg1"/>
                </a:solidFill>
                <a:effectLst>
                  <a:outerShdw blurRad="38100" dist="38100" dir="2700000" algn="tl">
                    <a:srgbClr val="C0C0C0"/>
                  </a:outerShdw>
                </a:effectLst>
                <a:latin typeface="Maiandra GD" pitchFamily="34" charset="0"/>
              </a:rPr>
              <a:t>Fire doors</a:t>
            </a:r>
          </a:p>
          <a:p>
            <a:pPr>
              <a:spcBef>
                <a:spcPct val="50000"/>
              </a:spcBef>
              <a:buFontTx/>
              <a:buChar char="•"/>
              <a:defRPr/>
            </a:pPr>
            <a:r>
              <a:rPr lang="en-GB" sz="2800" b="1" dirty="0">
                <a:solidFill>
                  <a:schemeClr val="bg1"/>
                </a:solidFill>
                <a:effectLst>
                  <a:outerShdw blurRad="38100" dist="38100" dir="2700000" algn="tl">
                    <a:srgbClr val="C0C0C0"/>
                  </a:outerShdw>
                </a:effectLst>
                <a:latin typeface="Maiandra GD" pitchFamily="34" charset="0"/>
              </a:rPr>
              <a:t>Windows</a:t>
            </a:r>
          </a:p>
          <a:p>
            <a:pPr>
              <a:spcBef>
                <a:spcPct val="50000"/>
              </a:spcBef>
              <a:buFontTx/>
              <a:buChar char="•"/>
              <a:defRPr/>
            </a:pPr>
            <a:r>
              <a:rPr lang="en-GB" sz="2800" b="1" dirty="0">
                <a:solidFill>
                  <a:schemeClr val="bg1"/>
                </a:solidFill>
                <a:effectLst>
                  <a:outerShdw blurRad="38100" dist="38100" dir="2700000" algn="tl">
                    <a:srgbClr val="C0C0C0"/>
                  </a:outerShdw>
                </a:effectLst>
                <a:latin typeface="Maiandra GD" pitchFamily="34" charset="0"/>
              </a:rPr>
              <a:t>Private Site: Boundary fenced</a:t>
            </a:r>
          </a:p>
          <a:p>
            <a:pPr>
              <a:spcBef>
                <a:spcPct val="50000"/>
              </a:spcBef>
              <a:buFontTx/>
              <a:buChar char="•"/>
              <a:defRPr/>
            </a:pPr>
            <a:r>
              <a:rPr lang="en-GB" sz="2800" b="1" dirty="0">
                <a:solidFill>
                  <a:schemeClr val="bg1"/>
                </a:solidFill>
                <a:effectLst>
                  <a:outerShdw blurRad="38100" dist="38100" dir="2700000" algn="tl">
                    <a:srgbClr val="C0C0C0"/>
                  </a:outerShdw>
                </a:effectLst>
                <a:latin typeface="Maiandra GD" pitchFamily="34" charset="0"/>
              </a:rPr>
              <a:t>Locked gate </a:t>
            </a:r>
          </a:p>
          <a:p>
            <a:pPr algn="ctr">
              <a:spcBef>
                <a:spcPct val="50000"/>
              </a:spcBef>
              <a:defRPr/>
            </a:pPr>
            <a:endParaRPr lang="en-GB" sz="2800" b="1" dirty="0">
              <a:solidFill>
                <a:schemeClr val="bg1"/>
              </a:solidFill>
              <a:effectLst>
                <a:outerShdw blurRad="38100" dist="38100" dir="2700000" algn="tl">
                  <a:srgbClr val="C0C0C0"/>
                </a:outerShdw>
              </a:effectLst>
              <a:latin typeface="Maiandra GD" pitchFamily="34" charset="0"/>
            </a:endParaRPr>
          </a:p>
        </p:txBody>
      </p:sp>
      <p:pic>
        <p:nvPicPr>
          <p:cNvPr id="35845" name="Picture 9" descr="j028345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981075"/>
            <a:ext cx="16002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11" descr="ExitDoor00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488" y="2565400"/>
            <a:ext cx="21463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13" descr="locked+gat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565400"/>
            <a:ext cx="1763713"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48130"/>
                                        </p:tgtEl>
                                        <p:attrNameLst>
                                          <p:attrName>style.visibility</p:attrName>
                                        </p:attrNameLst>
                                      </p:cBhvr>
                                      <p:to>
                                        <p:strVal val="visible"/>
                                      </p:to>
                                    </p:set>
                                    <p:anim calcmode="lin" valueType="num">
                                      <p:cBhvr>
                                        <p:cTn id="7" dur="1000" decel="50000" fill="hold">
                                          <p:stCondLst>
                                            <p:cond delay="0"/>
                                          </p:stCondLst>
                                        </p:cTn>
                                        <p:tgtEl>
                                          <p:spTgt spid="48130"/>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48130"/>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48130"/>
                                        </p:tgtEl>
                                        <p:attrNameLst>
                                          <p:attrName>ppt_w</p:attrName>
                                        </p:attrNameLst>
                                      </p:cBhvr>
                                      <p:tavLst>
                                        <p:tav tm="0">
                                          <p:val>
                                            <p:strVal val="#ppt_w*.05"/>
                                          </p:val>
                                        </p:tav>
                                        <p:tav tm="100000">
                                          <p:val>
                                            <p:strVal val="#ppt_w"/>
                                          </p:val>
                                        </p:tav>
                                      </p:tavLst>
                                    </p:anim>
                                    <p:anim calcmode="lin" valueType="num">
                                      <p:cBhvr>
                                        <p:cTn id="10" dur="2000" fill="hold"/>
                                        <p:tgtEl>
                                          <p:spTgt spid="48130"/>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48130"/>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48130"/>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48130"/>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48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descr="C:\Users\adhaynes\Pictures\Bmnr Cbns and grnds\DSCN798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9275"/>
            <a:ext cx="914400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2"/>
          <p:cNvSpPr txBox="1">
            <a:spLocks noChangeArrowheads="1"/>
          </p:cNvSpPr>
          <p:nvPr/>
        </p:nvSpPr>
        <p:spPr bwMode="auto">
          <a:xfrm>
            <a:off x="-180975" y="620713"/>
            <a:ext cx="6496050" cy="7810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sz="4400" b="1">
                <a:solidFill>
                  <a:schemeClr val="bg1"/>
                </a:solidFill>
                <a:effectLst>
                  <a:outerShdw blurRad="38100" dist="38100" dir="2700000" algn="tl">
                    <a:srgbClr val="000000"/>
                  </a:outerShdw>
                </a:effectLst>
                <a:latin typeface="Maiandra GD" pitchFamily="34" charset="0"/>
              </a:rPr>
              <a:t>Security  </a:t>
            </a:r>
          </a:p>
        </p:txBody>
      </p:sp>
      <p:sp>
        <p:nvSpPr>
          <p:cNvPr id="48131" name="Text Box 3"/>
          <p:cNvSpPr txBox="1">
            <a:spLocks noChangeArrowheads="1"/>
          </p:cNvSpPr>
          <p:nvPr/>
        </p:nvSpPr>
        <p:spPr bwMode="auto">
          <a:xfrm>
            <a:off x="495424" y="1538448"/>
            <a:ext cx="8153152"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defRPr/>
            </a:pPr>
            <a:r>
              <a:rPr lang="en-US" b="1" dirty="0">
                <a:solidFill>
                  <a:schemeClr val="bg1"/>
                </a:solidFill>
                <a:effectLst>
                  <a:outerShdw blurRad="38100" dist="38100" dir="2700000" algn="tl">
                    <a:srgbClr val="C0C0C0"/>
                  </a:outerShdw>
                </a:effectLst>
                <a:latin typeface="Maiandra GD" pitchFamily="34" charset="0"/>
              </a:rPr>
              <a:t>Apple air tags or equivalent should not be attached to pupils/their belongings going on school trips or residential trips. This is a safeguarding decision.</a:t>
            </a:r>
          </a:p>
          <a:p>
            <a:pPr>
              <a:spcBef>
                <a:spcPct val="50000"/>
              </a:spcBef>
              <a:defRPr/>
            </a:pPr>
            <a:r>
              <a:rPr lang="en-US" b="1" dirty="0">
                <a:solidFill>
                  <a:schemeClr val="bg1"/>
                </a:solidFill>
                <a:effectLst>
                  <a:outerShdw blurRad="38100" dist="38100" dir="2700000" algn="tl">
                    <a:srgbClr val="C0C0C0"/>
                  </a:outerShdw>
                </a:effectLst>
                <a:latin typeface="Maiandra GD" pitchFamily="34" charset="0"/>
              </a:rPr>
              <a:t>Tracking devices undoubtedly offer a layer of security for parents, especially in crowded spaces such as festivals or theme parks. However, school trips and residentials are fully risk assessed and always supervised by an appropriate number of experienced staff. Staff value your trust and support with offering your children these out of school experiences, with staff helping to create safe environments for your children to explore their space with some independence.</a:t>
            </a:r>
            <a:endParaRPr lang="en-GB" b="1" dirty="0">
              <a:solidFill>
                <a:schemeClr val="bg1"/>
              </a:solidFill>
              <a:effectLst>
                <a:outerShdw blurRad="38100" dist="38100" dir="2700000" algn="tl">
                  <a:srgbClr val="C0C0C0"/>
                </a:outerShdw>
              </a:effectLst>
              <a:latin typeface="Maiandra GD" pitchFamily="34" charset="0"/>
            </a:endParaRPr>
          </a:p>
        </p:txBody>
      </p:sp>
      <p:pic>
        <p:nvPicPr>
          <p:cNvPr id="35845" name="Picture 9" descr="j0283458"/>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981075"/>
            <a:ext cx="160020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0064493"/>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48130"/>
                                        </p:tgtEl>
                                        <p:attrNameLst>
                                          <p:attrName>style.visibility</p:attrName>
                                        </p:attrNameLst>
                                      </p:cBhvr>
                                      <p:to>
                                        <p:strVal val="visible"/>
                                      </p:to>
                                    </p:set>
                                    <p:anim calcmode="lin" valueType="num">
                                      <p:cBhvr>
                                        <p:cTn id="7" dur="1000" decel="50000" fill="hold">
                                          <p:stCondLst>
                                            <p:cond delay="0"/>
                                          </p:stCondLst>
                                        </p:cTn>
                                        <p:tgtEl>
                                          <p:spTgt spid="48130"/>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48130"/>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48130"/>
                                        </p:tgtEl>
                                        <p:attrNameLst>
                                          <p:attrName>ppt_w</p:attrName>
                                        </p:attrNameLst>
                                      </p:cBhvr>
                                      <p:tavLst>
                                        <p:tav tm="0">
                                          <p:val>
                                            <p:strVal val="#ppt_w*.05"/>
                                          </p:val>
                                        </p:tav>
                                        <p:tav tm="100000">
                                          <p:val>
                                            <p:strVal val="#ppt_w"/>
                                          </p:val>
                                        </p:tav>
                                      </p:tavLst>
                                    </p:anim>
                                    <p:anim calcmode="lin" valueType="num">
                                      <p:cBhvr>
                                        <p:cTn id="10" dur="2000" fill="hold"/>
                                        <p:tgtEl>
                                          <p:spTgt spid="48130"/>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48130"/>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48130"/>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48130"/>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48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1F57B1-6405-F1B9-28B1-705AF494CB5E}"/>
              </a:ext>
            </a:extLst>
          </p:cNvPr>
          <p:cNvSpPr txBox="1"/>
          <p:nvPr/>
        </p:nvSpPr>
        <p:spPr>
          <a:xfrm>
            <a:off x="1763688" y="1628800"/>
            <a:ext cx="6408712" cy="1569660"/>
          </a:xfrm>
          <a:prstGeom prst="rect">
            <a:avLst/>
          </a:prstGeom>
          <a:noFill/>
        </p:spPr>
        <p:txBody>
          <a:bodyPr wrap="square" rtlCol="0">
            <a:spAutoFit/>
          </a:bodyPr>
          <a:lstStyle/>
          <a:p>
            <a:r>
              <a:rPr lang="en-GB" dirty="0"/>
              <a:t>Please pack with your child</a:t>
            </a:r>
          </a:p>
          <a:p>
            <a:r>
              <a:rPr lang="en-GB" dirty="0"/>
              <a:t>Practise packing sleeping bag </a:t>
            </a:r>
            <a:r>
              <a:rPr lang="en-GB"/>
              <a:t>and suitcases</a:t>
            </a:r>
            <a:endParaRPr lang="en-GB" dirty="0"/>
          </a:p>
          <a:p>
            <a:r>
              <a:rPr lang="en-GB" dirty="0"/>
              <a:t>Tooth fairy envelopes will be available </a:t>
            </a:r>
          </a:p>
          <a:p>
            <a:r>
              <a:rPr lang="en-GB" dirty="0"/>
              <a:t>Pack layers</a:t>
            </a:r>
          </a:p>
        </p:txBody>
      </p:sp>
    </p:spTree>
    <p:extLst>
      <p:ext uri="{BB962C8B-B14F-4D97-AF65-F5344CB8AC3E}">
        <p14:creationId xmlns:p14="http://schemas.microsoft.com/office/powerpoint/2010/main" val="2440944334"/>
      </p:ext>
    </p:extLst>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ctur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341438"/>
            <a:ext cx="7920038"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3"/>
          <p:cNvSpPr txBox="1">
            <a:spLocks noChangeArrowheads="1"/>
          </p:cNvSpPr>
          <p:nvPr/>
        </p:nvSpPr>
        <p:spPr bwMode="auto">
          <a:xfrm>
            <a:off x="547688" y="557213"/>
            <a:ext cx="8424862" cy="476250"/>
          </a:xfrm>
          <a:prstGeom prst="rect">
            <a:avLst/>
          </a:prstGeom>
          <a:solidFill>
            <a:schemeClr val="accent1"/>
          </a:solidFill>
          <a:ln w="1905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en-GB" b="1" dirty="0">
                <a:solidFill>
                  <a:schemeClr val="bg1"/>
                </a:solidFill>
                <a:effectLst>
                  <a:outerShdw blurRad="38100" dist="38100" dir="2700000" algn="tl">
                    <a:srgbClr val="000000"/>
                  </a:outerShdw>
                </a:effectLst>
                <a:latin typeface="Century Gothic" pitchFamily="34" charset="0"/>
              </a:rPr>
              <a:t>Beaumanor Outdoor Learning Centre</a:t>
            </a:r>
          </a:p>
        </p:txBody>
      </p:sp>
    </p:spTree>
    <p:extLst>
      <p:ext uri="{BB962C8B-B14F-4D97-AF65-F5344CB8AC3E}">
        <p14:creationId xmlns:p14="http://schemas.microsoft.com/office/powerpoint/2010/main" val="3033466615"/>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afterEffect">
                                  <p:stCondLst>
                                    <p:cond delay="1000"/>
                                  </p:stCondLst>
                                  <p:iterate type="lt">
                                    <p:tmPct val="0"/>
                                  </p:iterate>
                                  <p:childTnLst>
                                    <p:set>
                                      <p:cBhvr>
                                        <p:cTn id="6" dur="1" fill="hold">
                                          <p:stCondLst>
                                            <p:cond delay="0"/>
                                          </p:stCondLst>
                                        </p:cTn>
                                        <p:tgtEl>
                                          <p:spTgt spid="7"/>
                                        </p:tgtEl>
                                        <p:attrNameLst>
                                          <p:attrName>style.visibility</p:attrName>
                                        </p:attrNameLst>
                                      </p:cBhvr>
                                      <p:to>
                                        <p:strVal val="visible"/>
                                      </p:to>
                                    </p:set>
                                    <p:anim calcmode="lin" valueType="num">
                                      <p:cBhvr>
                                        <p:cTn id="7" dur="10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7"/>
                                        </p:tgtEl>
                                        <p:attrNameLst>
                                          <p:attrName>ppt_w</p:attrName>
                                        </p:attrNameLst>
                                      </p:cBhvr>
                                      <p:tavLst>
                                        <p:tav tm="0">
                                          <p:val>
                                            <p:strVal val="#ppt_w*.05"/>
                                          </p:val>
                                        </p:tav>
                                        <p:tav tm="100000">
                                          <p:val>
                                            <p:strVal val="#ppt_w"/>
                                          </p:val>
                                        </p:tav>
                                      </p:tavLst>
                                    </p:anim>
                                    <p:anim calcmode="lin" valueType="num">
                                      <p:cBhvr>
                                        <p:cTn id="10" dur="2000" fill="hold"/>
                                        <p:tgtEl>
                                          <p:spTgt spid="7"/>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7"/>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1_blank">
  <a:themeElements>
    <a:clrScheme name="1_blank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blan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blank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blank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blank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blank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blan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blan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blan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a6b92fe-9740-4e3b-a142-9824533ef7ed" xsi:nil="true"/>
    <lcf76f155ced4ddcb4097134ff3c332f xmlns="73d6aa96-6144-4555-bf65-c2e2fcb0391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50ABDBCAFD53241B9E6EF230CC651EA" ma:contentTypeVersion="18" ma:contentTypeDescription="Create a new document." ma:contentTypeScope="" ma:versionID="61ec4c8ff47146b0a6c16b6eeed17435">
  <xsd:schema xmlns:xsd="http://www.w3.org/2001/XMLSchema" xmlns:xs="http://www.w3.org/2001/XMLSchema" xmlns:p="http://schemas.microsoft.com/office/2006/metadata/properties" xmlns:ns2="73d6aa96-6144-4555-bf65-c2e2fcb03911" xmlns:ns3="ea6b92fe-9740-4e3b-a142-9824533ef7ed" targetNamespace="http://schemas.microsoft.com/office/2006/metadata/properties" ma:root="true" ma:fieldsID="6082db3e541fbc96304cb00f6b6af6f3" ns2:_="" ns3:_="">
    <xsd:import namespace="73d6aa96-6144-4555-bf65-c2e2fcb03911"/>
    <xsd:import namespace="ea6b92fe-9740-4e3b-a142-9824533ef7e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LengthInSecond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d6aa96-6144-4555-bf65-c2e2fcb039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ff5eb110-e981-4ee1-b92f-e30d2ff554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a6b92fe-9740-4e3b-a142-9824533ef7ed"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67272682-dfd8-4f98-9df3-76f430091021}" ma:internalName="TaxCatchAll" ma:showField="CatchAllData" ma:web="ea6b92fe-9740-4e3b-a142-9824533ef7ed">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6B7F7B-D2E1-4665-B337-F26EF0D9EDC1}">
  <ds:schemaRefs>
    <ds:schemaRef ds:uri="http://schemas.microsoft.com/office/2006/metadata/properties"/>
    <ds:schemaRef ds:uri="http://schemas.microsoft.com/office/infopath/2007/PartnerControls"/>
    <ds:schemaRef ds:uri="ea6b92fe-9740-4e3b-a142-9824533ef7ed"/>
    <ds:schemaRef ds:uri="73d6aa96-6144-4555-bf65-c2e2fcb03911"/>
  </ds:schemaRefs>
</ds:datastoreItem>
</file>

<file path=customXml/itemProps2.xml><?xml version="1.0" encoding="utf-8"?>
<ds:datastoreItem xmlns:ds="http://schemas.openxmlformats.org/officeDocument/2006/customXml" ds:itemID="{DDAB1532-8B3A-4C29-AF12-773B1EB940B9}">
  <ds:schemaRefs>
    <ds:schemaRef ds:uri="http://schemas.microsoft.com/sharepoint/v3/contenttype/forms"/>
  </ds:schemaRefs>
</ds:datastoreItem>
</file>

<file path=customXml/itemProps3.xml><?xml version="1.0" encoding="utf-8"?>
<ds:datastoreItem xmlns:ds="http://schemas.openxmlformats.org/officeDocument/2006/customXml" ds:itemID="{936A6538-AC8D-439D-8313-22EA1E1BFC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d6aa96-6144-4555-bf65-c2e2fcb03911"/>
    <ds:schemaRef ds:uri="ea6b92fe-9740-4e3b-a142-9824533ef7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24236</TotalTime>
  <Words>1368</Words>
  <Application>Microsoft Office PowerPoint</Application>
  <PresentationFormat>On-screen Show (4:3)</PresentationFormat>
  <Paragraphs>180</Paragraphs>
  <Slides>17</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Century Gothic</vt:lpstr>
      <vt:lpstr>Century Schoolbook</vt:lpstr>
      <vt:lpstr>Comic Sans MS</vt:lpstr>
      <vt:lpstr>LCCLogo</vt:lpstr>
      <vt:lpstr>Maiandra GD</vt:lpstr>
      <vt:lpstr>Times New Roman</vt:lpstr>
      <vt:lpstr>Verdana</vt:lpstr>
      <vt:lpstr>Wingdings</vt:lpstr>
      <vt:lpstr>Wingdings 2</vt:lpstr>
      <vt:lpstr>1_blank</vt:lpstr>
      <vt:lpstr>PowerPoint Presentation</vt:lpstr>
      <vt:lpstr>PowerPoint Presentation</vt:lpstr>
      <vt:lpstr>Staff Members</vt:lpstr>
      <vt:lpstr>PowerPoint Presentation</vt:lpstr>
      <vt:lpstr>Residential kit When packing with your child, please include enough clothing for 2 days of outdoor activity plus a comfortable evening outfit. </vt:lpstr>
      <vt:lpstr>PowerPoint Presentation</vt:lpstr>
      <vt:lpstr>PowerPoint Presentation</vt:lpstr>
      <vt:lpstr>PowerPoint Presentation</vt:lpstr>
      <vt:lpstr>PowerPoint Presentation</vt:lpstr>
      <vt:lpstr>PowerPoint Presentation</vt:lpstr>
      <vt:lpstr>PowerPoint Presentation</vt:lpstr>
      <vt:lpstr>Itinerary</vt:lpstr>
      <vt:lpstr>Useful Information</vt:lpstr>
      <vt:lpstr>PowerPoint Presentation</vt:lpstr>
      <vt:lpstr>PowerPoint Presentation</vt:lpstr>
      <vt:lpstr>PowerPoint Presentation</vt:lpstr>
      <vt:lpstr>PowerPoint Presentation</vt:lpstr>
    </vt:vector>
  </TitlesOfParts>
  <Company>Leicestershire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LCC51186</dc:creator>
  <cp:lastModifiedBy>Mrs S Morrell</cp:lastModifiedBy>
  <cp:revision>141</cp:revision>
  <cp:lastPrinted>2020-01-21T14:41:36Z</cp:lastPrinted>
  <dcterms:created xsi:type="dcterms:W3CDTF">2006-06-19T15:55:53Z</dcterms:created>
  <dcterms:modified xsi:type="dcterms:W3CDTF">2026-03-10T16:49:28Z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0x010100250ABDBCAFD53241B9E6EF230CC651EA</vt:lpwstr>
  </property>
</Properties>
</file>