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handoutMasterIdLst>
    <p:handoutMasterId r:id="rId11"/>
  </p:handoutMasterIdLst>
  <p:sldIdLst>
    <p:sldId id="272" r:id="rId2"/>
    <p:sldId id="273" r:id="rId3"/>
    <p:sldId id="282" r:id="rId4"/>
    <p:sldId id="259" r:id="rId5"/>
    <p:sldId id="261" r:id="rId6"/>
    <p:sldId id="262" r:id="rId7"/>
    <p:sldId id="263" r:id="rId8"/>
    <p:sldId id="281" r:id="rId9"/>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C64C5E-BAB4-9EFC-C3CC-F757AE2EBD07}" v="14" dt="2025-09-18T07:07:35.081"/>
    <p1510:client id="{1BA307FC-0351-0240-6971-56FD325DF555}" v="3" dt="2025-09-17T16:43:10.935"/>
    <p1510:client id="{360A0A82-40A1-E725-5EA1-3B805ED5EB31}" v="49" dt="2025-09-17T16:46:12.519"/>
    <p1510:client id="{6423DA5C-A76C-1538-25E6-977F72470F6A}" v="21" dt="2025-09-17T16:49:22.490"/>
    <p1510:client id="{7813FDF8-2B5E-113F-A968-D9E7A7071F05}" v="32" dt="2025-09-17T16:45:03.944"/>
    <p1510:client id="{927F1538-C99E-72EF-3E31-25952EA64618}" v="33" dt="2025-09-17T11:13:14.995"/>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guide orient="horz" pos="528"/>
        <p:guide pos="3864"/>
        <p:guide orient="horz" pos="1272"/>
        <p:guide orient="horz" pos="2312"/>
        <p:guide orient="horz" pos="1944"/>
        <p:guide orient="horz" pos="2328"/>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8/10/relationships/authors" Target="author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03/09/2026</a:t>
            </a:fld>
            <a:endParaRPr lang="en-GB"/>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03/09/2026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2915729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4</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811271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7</a:t>
            </a:fld>
            <a:endParaRPr lang="en-GB"/>
          </a:p>
        </p:txBody>
      </p:sp>
    </p:spTree>
    <p:extLst>
      <p:ext uri="{BB962C8B-B14F-4D97-AF65-F5344CB8AC3E}">
        <p14:creationId xmlns:p14="http://schemas.microsoft.com/office/powerpoint/2010/main" val="2180573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8</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a:alphaModFix/>
            <a:extLst>
              <a:ext uri="{96DAC541-7B7A-43D3-8B79-37D633B846F1}">
                <asvg:svgBlip xmlns:asvg="http://schemas.microsoft.com/office/drawing/2016/SVG/main" r:embed="rId2"/>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rtl="0"/>
              <a:t>‹#›</a:t>
            </a:fld>
            <a:endParaRPr lang="en-GB"/>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office@st-peters.notts.sch.uk" TargetMode="External"/><Relationship Id="rId2" Type="http://schemas.openxmlformats.org/officeDocument/2006/relationships/hyperlink" Target="mailto:parentcorrespondence@st-peters.notts.sch.uk" TargetMode="Externa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1052052" y="2636531"/>
            <a:ext cx="9144000" cy="2387600"/>
          </a:xfrm>
        </p:spPr>
        <p:txBody>
          <a:bodyPr rtlCol="0"/>
          <a:lstStyle>
            <a:defPPr>
              <a:defRPr lang="en-GB"/>
            </a:defPPr>
          </a:lstStyle>
          <a:p>
            <a:pPr rtl="0"/>
            <a:r>
              <a:rPr lang="en-GB" dirty="0"/>
              <a:t>Welcome to Key Stage 1</a:t>
            </a:r>
            <a:br>
              <a:rPr lang="en-GB" dirty="0"/>
            </a:br>
            <a:r>
              <a:rPr lang="en-GB" dirty="0"/>
              <a:t>Year 1 </a:t>
            </a:r>
            <a:br>
              <a:rPr lang="en-GB" dirty="0"/>
            </a:br>
            <a:r>
              <a:rPr lang="en-GB" dirty="0"/>
              <a:t>Oak class</a:t>
            </a:r>
            <a:br>
              <a:rPr lang="en-GB" dirty="0"/>
            </a:br>
            <a:r>
              <a:rPr lang="en-GB" dirty="0"/>
              <a:t>Mrs Morrell </a:t>
            </a:r>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118C4B5-E692-6077-FF84-732EE5ABB559}"/>
              </a:ext>
            </a:extLst>
          </p:cNvPr>
          <p:cNvSpPr>
            <a:spLocks noGrp="1"/>
          </p:cNvSpPr>
          <p:nvPr>
            <p:ph idx="1"/>
          </p:nvPr>
        </p:nvSpPr>
        <p:spPr>
          <a:xfrm>
            <a:off x="7104993" y="546538"/>
            <a:ext cx="4818783" cy="5392146"/>
          </a:xfrm>
        </p:spPr>
        <p:txBody>
          <a:bodyPr>
            <a:normAutofit fontScale="92500" lnSpcReduction="20000"/>
          </a:bodyPr>
          <a:lstStyle/>
          <a:p>
            <a:pPr algn="l"/>
            <a:r>
              <a:rPr lang="en-GB" u="sng" dirty="0"/>
              <a:t>MORNING AND END OF THE DAY</a:t>
            </a:r>
          </a:p>
          <a:p>
            <a:pPr algn="l"/>
            <a:r>
              <a:rPr lang="en-GB" u="sng" dirty="0"/>
              <a:t> ROUTINE: </a:t>
            </a:r>
          </a:p>
          <a:p>
            <a:pPr algn="l"/>
            <a:endParaRPr lang="en-GB" u="sng" dirty="0"/>
          </a:p>
          <a:p>
            <a:pPr algn="l"/>
            <a:endParaRPr lang="en-GB" u="sng" dirty="0"/>
          </a:p>
          <a:p>
            <a:pPr algn="l"/>
            <a:r>
              <a:rPr lang="en-GB" dirty="0"/>
              <a:t>Line in playground</a:t>
            </a:r>
          </a:p>
          <a:p>
            <a:pPr algn="l"/>
            <a:r>
              <a:rPr lang="en-GB" dirty="0"/>
              <a:t>Collected from the same place</a:t>
            </a:r>
          </a:p>
          <a:p>
            <a:pPr algn="l"/>
            <a:r>
              <a:rPr lang="en-GB" dirty="0"/>
              <a:t> at the end of the day.</a:t>
            </a:r>
          </a:p>
          <a:p>
            <a:pPr algn="l"/>
            <a:endParaRPr lang="en-GB" u="sng" dirty="0"/>
          </a:p>
          <a:p>
            <a:pPr marL="342900" indent="-342900" algn="l">
              <a:buFont typeface="Arial" panose="020B0604020202020204" pitchFamily="34" charset="0"/>
              <a:buChar char="•"/>
            </a:pPr>
            <a:r>
              <a:rPr lang="en-GB" dirty="0"/>
              <a:t>Please can all children line up and walk into school independently. </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r>
              <a:rPr lang="en-GB" dirty="0"/>
              <a:t>If your child is going home with someone different, please inform the class teacher or the office so we are made aware. </a:t>
            </a:r>
          </a:p>
          <a:p>
            <a:endParaRPr lang="en-GB" dirty="0"/>
          </a:p>
          <a:p>
            <a:endParaRPr lang="en-GB" dirty="0"/>
          </a:p>
        </p:txBody>
      </p:sp>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3CAB582-145B-0519-8DED-43C8D239C324}"/>
              </a:ext>
            </a:extLst>
          </p:cNvPr>
          <p:cNvSpPr>
            <a:spLocks noGrp="1"/>
          </p:cNvSpPr>
          <p:nvPr>
            <p:ph type="sldNum" sz="quarter" idx="12"/>
          </p:nvPr>
        </p:nvSpPr>
        <p:spPr/>
        <p:txBody>
          <a:bodyPr/>
          <a:lstStyle/>
          <a:p>
            <a:pPr rtl="0"/>
            <a:fld id="{58FB4751-880F-D840-AAA9-3A15815CC996}" type="slidenum">
              <a:rPr lang="en-GB" smtClean="0"/>
              <a:t>3</a:t>
            </a:fld>
            <a:endParaRPr lang="en-GB"/>
          </a:p>
        </p:txBody>
      </p:sp>
      <p:sp>
        <p:nvSpPr>
          <p:cNvPr id="5" name="Title 4">
            <a:extLst>
              <a:ext uri="{FF2B5EF4-FFF2-40B4-BE49-F238E27FC236}">
                <a16:creationId xmlns:a16="http://schemas.microsoft.com/office/drawing/2014/main" id="{ADDBB126-2487-A9E5-3C00-84833BB04A8D}"/>
              </a:ext>
            </a:extLst>
          </p:cNvPr>
          <p:cNvSpPr>
            <a:spLocks noGrp="1"/>
          </p:cNvSpPr>
          <p:nvPr>
            <p:ph type="title"/>
          </p:nvPr>
        </p:nvSpPr>
        <p:spPr>
          <a:xfrm>
            <a:off x="1205335" y="1553497"/>
            <a:ext cx="9144000" cy="5667918"/>
          </a:xfrm>
        </p:spPr>
        <p:txBody>
          <a:bodyPr/>
          <a:lstStyle/>
          <a:p>
            <a:pPr algn="ctr"/>
            <a:br>
              <a:rPr lang="en-GB" sz="1200" b="1" dirty="0">
                <a:latin typeface="+mn-lt"/>
              </a:rPr>
            </a:br>
            <a:br>
              <a:rPr lang="en-GB" sz="1200" b="1" dirty="0">
                <a:latin typeface="+mn-lt"/>
              </a:rPr>
            </a:br>
            <a:br>
              <a:rPr lang="en-GB" sz="1200" b="1" dirty="0">
                <a:latin typeface="+mn-lt"/>
              </a:rPr>
            </a:br>
            <a:br>
              <a:rPr lang="en-GB" sz="1200" b="1" dirty="0">
                <a:latin typeface="+mn-lt"/>
              </a:rPr>
            </a:br>
            <a:r>
              <a:rPr lang="en-GB" sz="1200" b="1" dirty="0">
                <a:latin typeface="+mn-lt"/>
              </a:rPr>
              <a:t>I would like to begin by offering you a very warm welcome to Oak Class.</a:t>
            </a:r>
            <a:br>
              <a:rPr lang="en-GB" sz="1200" b="1" dirty="0">
                <a:latin typeface="+mn-lt"/>
              </a:rPr>
            </a:br>
            <a:br>
              <a:rPr lang="en-GB" sz="1200" b="1" dirty="0">
                <a:latin typeface="+mn-lt"/>
              </a:rPr>
            </a:br>
            <a:r>
              <a:rPr lang="en-GB" sz="1200" b="1" dirty="0">
                <a:latin typeface="+mn-lt"/>
              </a:rPr>
              <a:t>The school year is shaping up to be an exciting and busy one, and I am delighted to be continuing the learning journey with all of the children and their families.</a:t>
            </a:r>
            <a:br>
              <a:rPr lang="en-GB" sz="1200" b="1" dirty="0">
                <a:latin typeface="+mn-lt"/>
              </a:rPr>
            </a:br>
            <a:br>
              <a:rPr lang="en-GB" sz="1200" b="1" dirty="0">
                <a:latin typeface="+mn-lt"/>
              </a:rPr>
            </a:br>
            <a:r>
              <a:rPr lang="en-GB" sz="1200" b="1" dirty="0">
                <a:latin typeface="+mn-lt"/>
              </a:rPr>
              <a:t>This year marks an exciting new chapter in your child's learning. In Year 1, we will continue to build on the strong foundations established in the Early Years Foundation Stage (EYFS), supporting each child as they transition into more structured learning while still embracing the creativity, curiosity and joy that are at the heart of early education.</a:t>
            </a:r>
            <a:br>
              <a:rPr lang="en-GB" sz="1200" b="1" dirty="0">
                <a:latin typeface="+mn-lt"/>
              </a:rPr>
            </a:br>
            <a:r>
              <a:rPr lang="en-GB" sz="1200" b="1" dirty="0">
                <a:latin typeface="+mn-lt"/>
              </a:rPr>
              <a:t>Our aim is to help every child 'Become the Best They Can Be.' We will encourage independence not only in learning, but also in how children care for themselves, interact with others and take responsibility for their actions. Throughout the year, your child will develop key skills in reading, writing and mathematics, while also growing in confidence, resilience and a lifelong love of learning.</a:t>
            </a:r>
            <a:br>
              <a:rPr lang="en-GB" sz="1200" b="1" dirty="0">
                <a:latin typeface="+mn-lt"/>
              </a:rPr>
            </a:br>
            <a:r>
              <a:rPr lang="en-GB" sz="1200" b="1" dirty="0">
                <a:latin typeface="+mn-lt"/>
              </a:rPr>
              <a:t>We will continue to encourage our children to take care of themselves, each other, their work and the world around them. These values will be woven through everything we do, from our daily classroom routines to our wider curriculum, helping every child become a responsible, thoughtful and caring member of our school community.</a:t>
            </a:r>
            <a:br>
              <a:rPr lang="en-GB" sz="1200" b="1" dirty="0">
                <a:latin typeface="+mn-lt"/>
              </a:rPr>
            </a:br>
            <a:br>
              <a:rPr lang="en-GB" sz="1200" b="1" dirty="0">
                <a:latin typeface="+mn-lt"/>
              </a:rPr>
            </a:br>
            <a:r>
              <a:rPr lang="en-GB" sz="1200" b="1" dirty="0">
                <a:latin typeface="+mn-lt"/>
              </a:rPr>
              <a:t>A key focus this year is nurturing one of life's greatest skills: curiosity. We want every child to develop a genuine love of learning that will stay with them long after they leave Year 1. By the end of Key Stage 1, we hope every child will be:</a:t>
            </a:r>
            <a:br>
              <a:rPr lang="en-GB" sz="1200" b="1" dirty="0">
                <a:latin typeface="+mn-lt"/>
              </a:rPr>
            </a:br>
            <a:r>
              <a:rPr lang="en-GB" sz="1200" b="1" dirty="0">
                <a:latin typeface="+mn-lt"/>
              </a:rPr>
              <a:t>A confident and fluent reader.</a:t>
            </a:r>
            <a:br>
              <a:rPr lang="en-GB" sz="1200" b="1" dirty="0">
                <a:latin typeface="+mn-lt"/>
              </a:rPr>
            </a:br>
            <a:r>
              <a:rPr lang="en-GB" sz="1200" b="1" dirty="0">
                <a:latin typeface="+mn-lt"/>
              </a:rPr>
              <a:t>A child who has developed a lifelong love of reading.</a:t>
            </a:r>
            <a:br>
              <a:rPr lang="en-GB" sz="1200" b="1" dirty="0">
                <a:latin typeface="+mn-lt"/>
              </a:rPr>
            </a:br>
            <a:r>
              <a:rPr lang="en-GB" sz="1200" b="1" dirty="0">
                <a:latin typeface="+mn-lt"/>
              </a:rPr>
              <a:t>A master of number.</a:t>
            </a:r>
            <a:br>
              <a:rPr lang="en-GB" sz="1200" b="1" dirty="0">
                <a:latin typeface="+mn-lt"/>
              </a:rPr>
            </a:br>
            <a:r>
              <a:rPr lang="en-GB" sz="1200" b="1" dirty="0">
                <a:latin typeface="+mn-lt"/>
              </a:rPr>
              <a:t>An enthusiastic and motivated learner who embodies the 'Take Care' attitude we nurture here at St Peter’s.</a:t>
            </a:r>
            <a:br>
              <a:rPr lang="en-GB" sz="1200" b="1" dirty="0">
                <a:latin typeface="+mn-lt"/>
              </a:rPr>
            </a:br>
            <a:br>
              <a:rPr lang="en-GB" sz="1200" b="1" dirty="0">
                <a:latin typeface="+mn-lt"/>
              </a:rPr>
            </a:br>
            <a:r>
              <a:rPr lang="en-GB" sz="1200" b="1" dirty="0">
                <a:latin typeface="+mn-lt"/>
              </a:rPr>
              <a:t>We also hope to help each child begin to discover who they want to become by providing a wide range of opportunities that inspire imagination, resilience and ambition.</a:t>
            </a:r>
            <a:br>
              <a:rPr lang="en-GB" sz="1200" b="1" dirty="0">
                <a:latin typeface="+mn-lt"/>
              </a:rPr>
            </a:br>
            <a:br>
              <a:rPr lang="en-GB" sz="1200" b="1" dirty="0">
                <a:latin typeface="+mn-lt"/>
              </a:rPr>
            </a:br>
            <a:r>
              <a:rPr lang="en-GB" sz="1200" b="1" dirty="0">
                <a:latin typeface="+mn-lt"/>
              </a:rPr>
              <a:t>Please continue to check the school website regularly for newsletters and additional information throughout the year.</a:t>
            </a:r>
            <a:br>
              <a:rPr lang="en-GB" sz="1200" b="1" dirty="0">
                <a:latin typeface="+mn-lt"/>
              </a:rPr>
            </a:br>
            <a:r>
              <a:rPr lang="en-GB" sz="1200" b="1" dirty="0">
                <a:latin typeface="+mn-lt"/>
              </a:rPr>
              <a:t>As always, if you have any questions, please feel free to come and speak to me on the playground after school. For day-to-day messages, please email </a:t>
            </a:r>
            <a:r>
              <a:rPr lang="en-GB" sz="1200" b="1" dirty="0">
                <a:latin typeface="+mn-lt"/>
                <a:hlinkClick r:id="rId2"/>
              </a:rPr>
              <a:t>parentcorrespondence@st-peters.notts.sch.uk</a:t>
            </a:r>
            <a:r>
              <a:rPr lang="en-GB" sz="1200" b="1" dirty="0">
                <a:latin typeface="+mn-lt"/>
              </a:rPr>
              <a:t>. If your message is urgent, please contact </a:t>
            </a:r>
            <a:r>
              <a:rPr lang="en-GB" sz="1200" b="1" dirty="0">
                <a:latin typeface="+mn-lt"/>
                <a:hlinkClick r:id="rId3"/>
              </a:rPr>
              <a:t>office@st-peters.notts.sch.uk</a:t>
            </a:r>
            <a:r>
              <a:rPr lang="en-GB" sz="1200" b="1" dirty="0">
                <a:latin typeface="+mn-lt"/>
              </a:rPr>
              <a:t>.</a:t>
            </a:r>
            <a:br>
              <a:rPr lang="en-GB" sz="1200" b="1" dirty="0">
                <a:latin typeface="+mn-lt"/>
              </a:rPr>
            </a:br>
            <a:br>
              <a:rPr lang="en-GB" sz="1200" b="1" dirty="0">
                <a:latin typeface="+mn-lt"/>
              </a:rPr>
            </a:br>
            <a:r>
              <a:rPr lang="en-GB" sz="1200" b="1" dirty="0">
                <a:latin typeface="+mn-lt"/>
              </a:rPr>
              <a:t>I am very much looking forward to a wonderful year of learning, growth and success together.</a:t>
            </a:r>
            <a:br>
              <a:rPr lang="en-GB" sz="1200" b="1" dirty="0">
                <a:latin typeface="+mn-lt"/>
              </a:rPr>
            </a:br>
            <a:r>
              <a:rPr lang="en-GB" sz="1200" b="1" dirty="0">
                <a:latin typeface="+mn-lt"/>
              </a:rPr>
              <a:t>Mrs Morrell</a:t>
            </a:r>
            <a:br>
              <a:rPr lang="en-GB" sz="1200" b="1" dirty="0">
                <a:latin typeface="+mn-lt"/>
              </a:rPr>
            </a:br>
            <a:br>
              <a:rPr lang="en-GB" sz="1200" b="1" dirty="0">
                <a:latin typeface="+mn-lt"/>
              </a:rPr>
            </a:br>
            <a:r>
              <a:rPr lang="en-GB" dirty="0"/>
              <a:t> </a:t>
            </a:r>
            <a:br>
              <a:rPr lang="en-GB" dirty="0"/>
            </a:br>
            <a:endParaRPr lang="en-GB" dirty="0"/>
          </a:p>
        </p:txBody>
      </p:sp>
    </p:spTree>
    <p:extLst>
      <p:ext uri="{BB962C8B-B14F-4D97-AF65-F5344CB8AC3E}">
        <p14:creationId xmlns:p14="http://schemas.microsoft.com/office/powerpoint/2010/main" val="1223174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p:txBody>
          <a:bodyPr rtlCol="0"/>
          <a:lstStyle>
            <a:defPPr>
              <a:defRPr lang="en-GB"/>
            </a:defPPr>
          </a:lstStyle>
          <a:p>
            <a:pPr rtl="0"/>
            <a:r>
              <a:rPr lang="en-GB"/>
              <a:t>Topics </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576071" y="1393635"/>
            <a:ext cx="4572000" cy="4070729"/>
          </a:xfrm>
        </p:spPr>
        <p:txBody>
          <a:bodyPr vert="horz" lIns="91440" tIns="45720" rIns="91440" bIns="45720" rtlCol="0" anchor="t">
            <a:normAutofit lnSpcReduction="10000"/>
          </a:bodyPr>
          <a:lstStyle>
            <a:defPPr>
              <a:defRPr lang="en-GB"/>
            </a:defPPr>
          </a:lstStyle>
          <a:p>
            <a:pPr marL="285750" indent="-285750">
              <a:buFont typeface="Arial" panose="020B0604020202020204" pitchFamily="34" charset="0"/>
              <a:buChar char="•"/>
            </a:pPr>
            <a:r>
              <a:rPr lang="en-GB" dirty="0"/>
              <a:t>What was Childhood in the 1950s like? </a:t>
            </a:r>
          </a:p>
          <a:p>
            <a:pPr marL="285750" indent="-285750">
              <a:buFont typeface="Arial" panose="020B0604020202020204" pitchFamily="34" charset="0"/>
              <a:buChar char="•"/>
            </a:pPr>
            <a:r>
              <a:rPr lang="en-GB" dirty="0"/>
              <a:t>The great fire of London</a:t>
            </a:r>
          </a:p>
          <a:p>
            <a:pPr marL="285750" indent="-285750">
              <a:buFont typeface="Arial" panose="020B0604020202020204" pitchFamily="34" charset="0"/>
              <a:buChar char="•"/>
            </a:pPr>
            <a:r>
              <a:rPr lang="en-GB" dirty="0"/>
              <a:t>Life in the UK</a:t>
            </a:r>
          </a:p>
          <a:p>
            <a:pPr marL="285750" indent="-285750">
              <a:buFont typeface="Arial" panose="020B0604020202020204" pitchFamily="34" charset="0"/>
              <a:buChar char="•"/>
            </a:pPr>
            <a:r>
              <a:rPr lang="en-GB" dirty="0"/>
              <a:t>School life in Victorian times and today.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Phonics: We use the Little Wandle phonics programme to build on the children's phonic knowledge and skills developed in Reception. </a:t>
            </a:r>
          </a:p>
          <a:p>
            <a:pPr marL="285750" indent="-285750">
              <a:buFont typeface="Arial" panose="020B0604020202020204" pitchFamily="34" charset="0"/>
              <a:buChar char="•"/>
            </a:pPr>
            <a:endParaRPr lang="en-GB" dirty="0"/>
          </a:p>
          <a:p>
            <a:pPr marL="285750" indent="-285750" rtl="0">
              <a:buFont typeface="Arial" panose="020B0604020202020204" pitchFamily="34" charset="0"/>
              <a:buChar char="•"/>
            </a:pPr>
            <a:r>
              <a:rPr lang="en-GB" dirty="0"/>
              <a:t>English -we use ‘Talk for Writing’ which encourages learning a text well, adapting the text and using skills to write their own version. </a:t>
            </a:r>
          </a:p>
          <a:p>
            <a:pPr marL="285750" indent="-285750" rtl="0">
              <a:buFont typeface="Arial" panose="020B0604020202020204" pitchFamily="34" charset="0"/>
              <a:buChar char="•"/>
            </a:pPr>
            <a:endParaRPr lang="en-GB" dirty="0"/>
          </a:p>
          <a:p>
            <a:pPr marL="285750" indent="-285750" rtl="0">
              <a:buFont typeface="Arial" panose="020B0604020202020204" pitchFamily="34" charset="0"/>
              <a:buChar char="•"/>
            </a:pPr>
            <a:r>
              <a:rPr lang="en-GB" dirty="0"/>
              <a:t>Maths – we use White Rose Maths to cover all national curriculum expectations. </a:t>
            </a:r>
          </a:p>
          <a:p>
            <a:pPr rtl="0"/>
            <a:endParaRPr lang="en-GB" dirty="0"/>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4</a:t>
            </a:fld>
            <a:endParaRPr lang="en-GB"/>
          </a:p>
        </p:txBody>
      </p:sp>
    </p:spTree>
    <p:extLst>
      <p:ext uri="{BB962C8B-B14F-4D97-AF65-F5344CB8AC3E}">
        <p14:creationId xmlns:p14="http://schemas.microsoft.com/office/powerpoint/2010/main" val="3435077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p:txBody>
          <a:bodyPr rtlCol="0"/>
          <a:lstStyle>
            <a:defPPr>
              <a:defRPr lang="en-GB"/>
            </a:defPPr>
          </a:lstStyle>
          <a:p>
            <a:pPr rtl="0"/>
            <a:r>
              <a:rPr lang="en-GB" sz="4800">
                <a:latin typeface="Sagona Book" panose="020F0502020204030204" pitchFamily="34" charset="0"/>
                <a:cs typeface="Sagona Book" panose="020F0502020204030204" pitchFamily="34" charset="0"/>
              </a:rPr>
              <a:t>Behaviour and Expectations</a:t>
            </a:r>
            <a:endParaRPr lang="en-GB"/>
          </a:p>
        </p:txBody>
      </p:sp>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5</a:t>
            </a:fld>
            <a:endParaRPr lang="en-GB"/>
          </a:p>
        </p:txBody>
      </p:sp>
      <p:sp>
        <p:nvSpPr>
          <p:cNvPr id="3" name="Content Placeholder 2">
            <a:extLst>
              <a:ext uri="{FF2B5EF4-FFF2-40B4-BE49-F238E27FC236}">
                <a16:creationId xmlns:a16="http://schemas.microsoft.com/office/drawing/2014/main" id="{397389FF-DE3E-8304-5E2B-3EFA15844FD1}"/>
              </a:ext>
            </a:extLst>
          </p:cNvPr>
          <p:cNvSpPr>
            <a:spLocks noGrp="1"/>
          </p:cNvSpPr>
          <p:nvPr>
            <p:ph idx="1"/>
          </p:nvPr>
        </p:nvSpPr>
        <p:spPr>
          <a:xfrm>
            <a:off x="576071" y="1901952"/>
            <a:ext cx="10779283" cy="3877056"/>
          </a:xfrm>
        </p:spPr>
        <p:txBody>
          <a:bodyPr vert="horz" lIns="91440" tIns="45720" rIns="91440" bIns="45720" rtlCol="0" anchor="t">
            <a:normAutofit/>
          </a:bodyPr>
          <a:lstStyle/>
          <a:p>
            <a:r>
              <a:rPr lang="en-GB" dirty="0"/>
              <a:t>We follow a Take Care Ethos. </a:t>
            </a:r>
          </a:p>
          <a:p>
            <a:endParaRPr lang="en-GB" dirty="0"/>
          </a:p>
          <a:p>
            <a:r>
              <a:rPr lang="en-GB" dirty="0"/>
              <a:t>Take care of ourselves</a:t>
            </a:r>
          </a:p>
          <a:p>
            <a:r>
              <a:rPr lang="en-GB" dirty="0"/>
              <a:t>Take care of each other</a:t>
            </a:r>
          </a:p>
          <a:p>
            <a:r>
              <a:rPr lang="en-GB" dirty="0"/>
              <a:t>Take care of the world</a:t>
            </a:r>
          </a:p>
          <a:p>
            <a:r>
              <a:rPr lang="en-GB" dirty="0"/>
              <a:t>Take care in their work. </a:t>
            </a:r>
          </a:p>
        </p:txBody>
      </p:sp>
    </p:spTree>
    <p:extLst>
      <p:ext uri="{BB962C8B-B14F-4D97-AF65-F5344CB8AC3E}">
        <p14:creationId xmlns:p14="http://schemas.microsoft.com/office/powerpoint/2010/main" val="169908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4F0540EB-6A4B-28A8-564F-BC45DFDE0883}"/>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6</a:t>
            </a:fld>
            <a:endParaRPr lang="en-GB"/>
          </a:p>
        </p:txBody>
      </p:sp>
      <p:sp>
        <p:nvSpPr>
          <p:cNvPr id="10" name="Content Placeholder 9">
            <a:extLst>
              <a:ext uri="{FF2B5EF4-FFF2-40B4-BE49-F238E27FC236}">
                <a16:creationId xmlns:a16="http://schemas.microsoft.com/office/drawing/2014/main" id="{40B2C3EC-AC31-CD0E-5E40-9E365EA8DD57}"/>
              </a:ext>
            </a:extLst>
          </p:cNvPr>
          <p:cNvSpPr>
            <a:spLocks noGrp="1"/>
          </p:cNvSpPr>
          <p:nvPr>
            <p:ph idx="1"/>
          </p:nvPr>
        </p:nvSpPr>
        <p:spPr>
          <a:xfrm>
            <a:off x="576072" y="373225"/>
            <a:ext cx="9363456" cy="5405784"/>
          </a:xfrm>
        </p:spPr>
        <p:txBody>
          <a:bodyPr>
            <a:normAutofit/>
          </a:bodyPr>
          <a:lstStyle/>
          <a:p>
            <a:pPr marL="0" indent="0" fontAlgn="t">
              <a:buNone/>
            </a:pPr>
            <a:r>
              <a:rPr lang="en-GB" b="1" u="sng" dirty="0"/>
              <a:t>Useful Information </a:t>
            </a:r>
          </a:p>
          <a:p>
            <a:pPr lvl="0" fontAlgn="t"/>
            <a:r>
              <a:rPr lang="en-GB" dirty="0"/>
              <a:t>A class newsletter will </a:t>
            </a:r>
            <a:r>
              <a:rPr lang="en-GB"/>
              <a:t>be weekly </a:t>
            </a:r>
            <a:r>
              <a:rPr lang="en-GB" dirty="0"/>
              <a:t>to each classes’ page on the school website which will let you know what we have been up. </a:t>
            </a:r>
          </a:p>
          <a:p>
            <a:pPr lvl="0" fontAlgn="t"/>
            <a:r>
              <a:rPr lang="en-GB" dirty="0"/>
              <a:t>Reading will take place every day ensuring that each child’s reading is heard regularly. Reading books will be changed weekly. </a:t>
            </a:r>
          </a:p>
          <a:p>
            <a:pPr lvl="0" fontAlgn="t"/>
            <a:r>
              <a:rPr lang="en-GB" dirty="0"/>
              <a:t>Phonics and spelling take place every day ensuring reading, writing and spelling skills are being taught, practised and applied. </a:t>
            </a:r>
          </a:p>
        </p:txBody>
      </p:sp>
    </p:spTree>
    <p:extLst>
      <p:ext uri="{BB962C8B-B14F-4D97-AF65-F5344CB8AC3E}">
        <p14:creationId xmlns:p14="http://schemas.microsoft.com/office/powerpoint/2010/main" val="2752853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a:xfrm>
            <a:off x="2146041" y="177283"/>
            <a:ext cx="8602824" cy="6083558"/>
          </a:xfrm>
        </p:spPr>
        <p:txBody>
          <a:bodyPr rtlCol="0">
            <a:normAutofit fontScale="92500" lnSpcReduction="10000"/>
          </a:bodyPr>
          <a:lstStyle>
            <a:defPPr>
              <a:defRPr lang="en-GB"/>
            </a:defPPr>
          </a:lstStyle>
          <a:p>
            <a:pPr fontAlgn="t"/>
            <a:r>
              <a:rPr lang="en-GB" sz="2800" b="1" u="sng" dirty="0"/>
              <a:t>How you can help:</a:t>
            </a:r>
          </a:p>
          <a:p>
            <a:pPr fontAlgn="t"/>
            <a:endParaRPr lang="en-GB" sz="2800" b="1" u="sng" dirty="0"/>
          </a:p>
          <a:p>
            <a:pPr lvl="0" fontAlgn="t"/>
            <a:r>
              <a:rPr lang="en-GB" sz="2800" dirty="0"/>
              <a:t>Please name </a:t>
            </a:r>
            <a:r>
              <a:rPr lang="en-GB" sz="2800" b="1" u="sng" dirty="0"/>
              <a:t>all</a:t>
            </a:r>
            <a:r>
              <a:rPr lang="en-GB" sz="2800" dirty="0"/>
              <a:t> clothing and equipment. </a:t>
            </a:r>
          </a:p>
          <a:p>
            <a:pPr lvl="0" fontAlgn="t"/>
            <a:endParaRPr lang="en-GB" sz="2800" dirty="0"/>
          </a:p>
          <a:p>
            <a:pPr lvl="0" fontAlgn="t"/>
            <a:r>
              <a:rPr lang="en-GB" sz="2800" dirty="0"/>
              <a:t>Read with your child at least 3 times a week and ask them questions about the text. Please record all reading in the calendar pages of their diary. This recording is seen as evidence that they have read and will be rewarded with bookmarks</a:t>
            </a:r>
          </a:p>
          <a:p>
            <a:pPr lvl="0" fontAlgn="t"/>
            <a:endParaRPr lang="en-GB" sz="2800" dirty="0"/>
          </a:p>
          <a:p>
            <a:pPr lvl="0" fontAlgn="t"/>
            <a:r>
              <a:rPr lang="en-GB" sz="2800" dirty="0"/>
              <a:t>Please ensure PE kits are always kept in school. </a:t>
            </a:r>
          </a:p>
          <a:p>
            <a:pPr lvl="0" fontAlgn="t"/>
            <a:endParaRPr lang="en-GB" sz="2800" dirty="0"/>
          </a:p>
          <a:p>
            <a:pPr lvl="0" fontAlgn="t"/>
            <a:r>
              <a:rPr lang="en-GB" sz="2800" dirty="0"/>
              <a:t>This year children </a:t>
            </a:r>
            <a:r>
              <a:rPr lang="en-GB" sz="2800" b="1" dirty="0"/>
              <a:t>do not</a:t>
            </a:r>
            <a:r>
              <a:rPr lang="en-GB" sz="2800" dirty="0"/>
              <a:t> need a pencil case. A water bottle is optional as we have individual cups in the classroom</a:t>
            </a:r>
          </a:p>
          <a:p>
            <a:pPr lvl="0" fontAlgn="t"/>
            <a:endParaRPr lang="en-GB" sz="2800" dirty="0"/>
          </a:p>
          <a:p>
            <a:pPr lvl="0" fontAlgn="t"/>
            <a:r>
              <a:rPr lang="en-GB" sz="2800" dirty="0"/>
              <a:t>Homework tasks will be set, when appropriate, on the newsletter. Most important priority is to listen to your child read. </a:t>
            </a: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7</a:t>
            </a:fld>
            <a:endParaRPr lang="en-GB"/>
          </a:p>
        </p:txBody>
      </p:sp>
    </p:spTree>
    <p:extLst>
      <p:ext uri="{BB962C8B-B14F-4D97-AF65-F5344CB8AC3E}">
        <p14:creationId xmlns:p14="http://schemas.microsoft.com/office/powerpoint/2010/main" val="1096717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p:txBody>
          <a:bodyPr rtlCol="0"/>
          <a:lstStyle>
            <a:defPPr>
              <a:defRPr lang="en-GB"/>
            </a:defPPr>
          </a:lstStyle>
          <a:p>
            <a:pPr rtl="0"/>
            <a:r>
              <a:rPr lang="en-GB"/>
              <a:t>Thank you </a:t>
            </a:r>
          </a:p>
        </p:txBody>
      </p:sp>
    </p:spTree>
    <p:extLst>
      <p:ext uri="{BB962C8B-B14F-4D97-AF65-F5344CB8AC3E}">
        <p14:creationId xmlns:p14="http://schemas.microsoft.com/office/powerpoint/2010/main" val="2577936335"/>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{BB8D919F-29C7-4FBF-B599-DB2B40196A18}tf11964407_win32</Template>
  <TotalTime>30</TotalTime>
  <Words>888</Words>
  <Application>Microsoft Office PowerPoint</Application>
  <PresentationFormat>Widescreen</PresentationFormat>
  <Paragraphs>59</Paragraphs>
  <Slides>8</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Courier New</vt:lpstr>
      <vt:lpstr>Gill Sans Nova</vt:lpstr>
      <vt:lpstr>Gill Sans Nova Light</vt:lpstr>
      <vt:lpstr>Sagona Book</vt:lpstr>
      <vt:lpstr>Office Theme</vt:lpstr>
      <vt:lpstr>Welcome to Key Stage 1 Year 1  Oak class Mrs Morrell </vt:lpstr>
      <vt:lpstr>PowerPoint Presentation</vt:lpstr>
      <vt:lpstr>    I would like to begin by offering you a very warm welcome to Oak Class.  The school year is shaping up to be an exciting and busy one, and I am delighted to be continuing the learning journey with all of the children and their families.  This year marks an exciting new chapter in your child's learning. In Year 1, we will continue to build on the strong foundations established in the Early Years Foundation Stage (EYFS), supporting each child as they transition into more structured learning while still embracing the creativity, curiosity and joy that are at the heart of early education. Our aim is to help every child 'Become the Best They Can Be.' We will encourage independence not only in learning, but also in how children care for themselves, interact with others and take responsibility for their actions. Throughout the year, your child will develop key skills in reading, writing and mathematics, while also growing in confidence, resilience and a lifelong love of learning. We will continue to encourage our children to take care of themselves, each other, their work and the world around them. These values will be woven through everything we do, from our daily classroom routines to our wider curriculum, helping every child become a responsible, thoughtful and caring member of our school community.  A key focus this year is nurturing one of life's greatest skills: curiosity. We want every child to develop a genuine love of learning that will stay with them long after they leave Year 1. By the end of Key Stage 1, we hope every child will be: A confident and fluent reader. A child who has developed a lifelong love of reading. A master of number. An enthusiastic and motivated learner who embodies the 'Take Care' attitude we nurture here at St Peter’s.  We also hope to help each child begin to discover who they want to become by providing a wide range of opportunities that inspire imagination, resilience and ambition.  Please continue to check the school website regularly for newsletters and additional information throughout the year. As always, if you have any questions, please feel free to come and speak to me on the playground after school. For day-to-day messages, please email parentcorrespondence@st-peters.notts.sch.uk. If your message is urgent, please contact office@st-peters.notts.sch.uk.  I am very much looking forward to a wonderful year of learning, growth and success together. Mrs Morrell    </vt:lpstr>
      <vt:lpstr>Topics </vt:lpstr>
      <vt:lpstr>Behaviour and Expectations</vt:lpstr>
      <vt:lpstr>PowerPoint Presentation</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L Lewis</dc:creator>
  <cp:lastModifiedBy>Mrs S Morrell</cp:lastModifiedBy>
  <cp:revision>9</cp:revision>
  <dcterms:created xsi:type="dcterms:W3CDTF">2025-09-17T08:32:16Z</dcterms:created>
  <dcterms:modified xsi:type="dcterms:W3CDTF">2026-09-03T06:51:00Z</dcterms:modified>
</cp:coreProperties>
</file>