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5" r:id="rId5"/>
    <p:sldId id="262" r:id="rId6"/>
    <p:sldId id="279" r:id="rId7"/>
    <p:sldId id="264" r:id="rId8"/>
    <p:sldId id="271" r:id="rId9"/>
    <p:sldId id="270" r:id="rId10"/>
    <p:sldId id="263" r:id="rId11"/>
    <p:sldId id="265" r:id="rId12"/>
    <p:sldId id="272" r:id="rId13"/>
    <p:sldId id="273" r:id="rId14"/>
    <p:sldId id="274" r:id="rId15"/>
    <p:sldId id="276" r:id="rId16"/>
    <p:sldId id="277" r:id="rId17"/>
    <p:sldId id="278" r:id="rId18"/>
    <p:sldId id="266" r:id="rId19"/>
    <p:sldId id="267" r:id="rId20"/>
    <p:sldId id="268" r:id="rId21"/>
    <p:sldId id="280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68D2"/>
    <a:srgbClr val="843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9" d="100"/>
          <a:sy n="69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66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21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20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910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8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50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83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80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04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328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29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68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6E423-7D1D-43C5-8BB7-7E8AA6A00C33}" type="datetimeFigureOut">
              <a:rPr lang="en-GB" smtClean="0"/>
              <a:t>07/02/2018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1A985-FE41-450C-A2B8-07DE76EEC0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Key Stage 2 SATs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8064896" cy="1752600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+mj-lt"/>
              </a:rPr>
              <a:t>Monday 14</a:t>
            </a:r>
            <a:r>
              <a:rPr lang="en-GB" sz="4400" baseline="30000" dirty="0" smtClean="0">
                <a:solidFill>
                  <a:schemeClr val="bg1"/>
                </a:solidFill>
                <a:latin typeface="+mj-lt"/>
              </a:rPr>
              <a:t>th</a:t>
            </a:r>
            <a:r>
              <a:rPr lang="en-GB" sz="4400" dirty="0" smtClean="0">
                <a:solidFill>
                  <a:schemeClr val="bg1"/>
                </a:solidFill>
                <a:latin typeface="+mj-lt"/>
              </a:rPr>
              <a:t> May to Thursday 17</a:t>
            </a:r>
            <a:r>
              <a:rPr lang="en-GB" sz="4400" baseline="30000" dirty="0" smtClean="0">
                <a:solidFill>
                  <a:schemeClr val="bg1"/>
                </a:solidFill>
                <a:latin typeface="+mj-lt"/>
              </a:rPr>
              <a:t>th</a:t>
            </a:r>
            <a:r>
              <a:rPr lang="en-GB" sz="4400" dirty="0" smtClean="0">
                <a:solidFill>
                  <a:schemeClr val="bg1"/>
                </a:solidFill>
                <a:latin typeface="+mj-lt"/>
              </a:rPr>
              <a:t> May 2018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4775"/>
            <a:ext cx="1656184" cy="13967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200794"/>
            <a:ext cx="1652159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1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Reading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The Reading Test consists of a single test paper with three unrelated reading texts.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Children are given 60 minutes in total, which includes reading the texts and answering the questions.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A total of 50 marks are available.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Questions are designed to assess the </a:t>
            </a:r>
            <a:r>
              <a:rPr lang="en-GB" sz="2400" b="1" i="1" dirty="0">
                <a:solidFill>
                  <a:schemeClr val="bg1"/>
                </a:solidFill>
                <a:latin typeface="+mj-lt"/>
              </a:rPr>
              <a:t>comprehension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and </a:t>
            </a:r>
            <a:r>
              <a:rPr lang="en-GB" sz="2400" b="1" i="1" dirty="0">
                <a:solidFill>
                  <a:schemeClr val="bg1"/>
                </a:solidFill>
                <a:latin typeface="+mj-lt"/>
              </a:rPr>
              <a:t>understanding of a child’s reading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Some questions are multiple choice or selected response, others require short answers and some require an extended response or explanation.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96" y="112814"/>
            <a:ext cx="1652159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1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Mathematics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52546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200" dirty="0" smtClean="0">
                <a:solidFill>
                  <a:schemeClr val="bg1"/>
                </a:solidFill>
                <a:latin typeface="+mj-lt"/>
              </a:rPr>
              <a:t>Children 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will sit three tests: Paper 1, Paper 2 and Paper 3.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+mj-lt"/>
              </a:rPr>
              <a:t>Paper 1 is for ‘Arithmetic’ lasting for 30 minutes, covering calculation methods for all operations, including use of fractions, percentages and decimals.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+mj-lt"/>
              </a:rPr>
              <a:t>Questions gradually increase in difficulty. 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+mj-lt"/>
              </a:rPr>
              <a:t>Papers 2 and 3 cover ‘Problem Solving and Reasoning’, each lasting for 40 minutes.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+mj-lt"/>
              </a:rPr>
              <a:t>Pupils will still require calculation skills but will need to answer questions in context and decide what is required to find a solution.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+mj-lt"/>
              </a:rPr>
              <a:t>No calculator is allowed in all tests.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8085"/>
            <a:ext cx="1652159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03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07988" y="427038"/>
            <a:ext cx="3568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 dirty="0">
                <a:solidFill>
                  <a:schemeClr val="bg1"/>
                </a:solidFill>
                <a:latin typeface="BPreplay" pitchFamily="50" charset="0"/>
              </a:rPr>
              <a:t>Sample Questions</a:t>
            </a:r>
          </a:p>
        </p:txBody>
      </p:sp>
      <p:pic>
        <p:nvPicPr>
          <p:cNvPr id="15364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32588"/>
            <a:ext cx="582612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93663">
              <a:defRPr/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Maths Paper 1: Arithmetic</a:t>
            </a:r>
          </a:p>
        </p:txBody>
      </p:sp>
      <p:pic>
        <p:nvPicPr>
          <p:cNvPr id="15367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88" y="2046288"/>
            <a:ext cx="5178425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31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07988" y="427038"/>
            <a:ext cx="3568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 dirty="0">
                <a:solidFill>
                  <a:schemeClr val="bg1"/>
                </a:solidFill>
                <a:latin typeface="BPreplay" pitchFamily="50" charset="0"/>
              </a:rPr>
              <a:t>Sample Questions</a:t>
            </a:r>
          </a:p>
        </p:txBody>
      </p:sp>
      <p:pic>
        <p:nvPicPr>
          <p:cNvPr id="16388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32588"/>
            <a:ext cx="582612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93663">
              <a:defRPr/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Maths Paper 2 / Paper 3 : Reasoning</a:t>
            </a:r>
          </a:p>
        </p:txBody>
      </p:sp>
      <p:pic>
        <p:nvPicPr>
          <p:cNvPr id="16390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1976438"/>
            <a:ext cx="7708900" cy="418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125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07988" y="427038"/>
            <a:ext cx="3568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 dirty="0">
                <a:solidFill>
                  <a:schemeClr val="bg1"/>
                </a:solidFill>
                <a:latin typeface="BPreplay" pitchFamily="50" charset="0"/>
              </a:rPr>
              <a:t>Sample Questions</a:t>
            </a:r>
          </a:p>
        </p:txBody>
      </p:sp>
      <p:pic>
        <p:nvPicPr>
          <p:cNvPr id="17412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32588"/>
            <a:ext cx="582612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93663">
              <a:defRPr/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Maths Paper 2 / Paper 3 : Reasoning</a:t>
            </a:r>
          </a:p>
        </p:txBody>
      </p:sp>
      <p:pic>
        <p:nvPicPr>
          <p:cNvPr id="1741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3" y="1868488"/>
            <a:ext cx="7013575" cy="463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6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Writing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Pupils’ writing is assessed internally and a sample of pupils’ writing can be moderated by an external moderator from the Local </a:t>
            </a:r>
            <a:r>
              <a:rPr lang="en-GB" dirty="0" smtClean="0">
                <a:solidFill>
                  <a:schemeClr val="bg1"/>
                </a:solidFill>
              </a:rPr>
              <a:t>Authority.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A selection of your child’s writing from </a:t>
            </a:r>
            <a:r>
              <a:rPr lang="en-GB" i="1" u="sng" dirty="0" smtClean="0">
                <a:solidFill>
                  <a:schemeClr val="bg1"/>
                </a:solidFill>
              </a:rPr>
              <a:t>across the year</a:t>
            </a:r>
            <a:r>
              <a:rPr lang="en-GB" dirty="0" smtClean="0">
                <a:solidFill>
                  <a:schemeClr val="bg1"/>
                </a:solidFill>
              </a:rPr>
              <a:t> will be used to assess whether your child has achieved </a:t>
            </a:r>
            <a:r>
              <a:rPr lang="en-GB" i="1" dirty="0" smtClean="0">
                <a:solidFill>
                  <a:schemeClr val="bg1"/>
                </a:solidFill>
              </a:rPr>
              <a:t>working towards the standard, at the expected standard or greater depth of the standard</a:t>
            </a:r>
            <a:r>
              <a:rPr lang="en-GB" i="1" dirty="0" smtClean="0">
                <a:solidFill>
                  <a:schemeClr val="bg1"/>
                </a:solidFill>
              </a:rPr>
              <a:t>.</a:t>
            </a:r>
          </a:p>
          <a:p>
            <a:endParaRPr lang="en-GB" i="1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In order to assess the pupils’ writing, an assessment framework is used. All pupils must show evidence of each statement within </a:t>
            </a:r>
            <a:r>
              <a:rPr lang="en-GB" dirty="0" smtClean="0">
                <a:solidFill>
                  <a:schemeClr val="bg1"/>
                </a:solidFill>
              </a:rPr>
              <a:t>the standard in order to be awarded that standard. 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99725"/>
            <a:ext cx="1652159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69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310" t="52953" r="28416" b="9641"/>
          <a:stretch/>
        </p:blipFill>
        <p:spPr>
          <a:xfrm>
            <a:off x="1475656" y="73802"/>
            <a:ext cx="5760641" cy="2736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7310" t="33266" r="28416" b="12594"/>
          <a:stretch/>
        </p:blipFill>
        <p:spPr>
          <a:xfrm>
            <a:off x="1475656" y="2897560"/>
            <a:ext cx="5760641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2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24744"/>
            <a:ext cx="7776864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1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How </a:t>
            </a:r>
            <a:r>
              <a:rPr lang="en-GB" b="1" u="sng" dirty="0" smtClean="0">
                <a:solidFill>
                  <a:schemeClr val="bg1"/>
                </a:solidFill>
              </a:rPr>
              <a:t>You</a:t>
            </a:r>
            <a:r>
              <a:rPr lang="en-GB" dirty="0" smtClean="0">
                <a:solidFill>
                  <a:schemeClr val="bg1"/>
                </a:solidFill>
              </a:rPr>
              <a:t> Can Help Your Child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900" dirty="0">
                <a:solidFill>
                  <a:schemeClr val="bg1"/>
                </a:solidFill>
                <a:latin typeface="+mj-lt"/>
              </a:rPr>
              <a:t>First and foremost, support and reassure your child to do their best. Praise and encourage!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9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900" dirty="0">
                <a:solidFill>
                  <a:schemeClr val="bg1"/>
                </a:solidFill>
                <a:latin typeface="+mj-lt"/>
              </a:rPr>
              <a:t>Ensure your child has the best possible attendance at school.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9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900" dirty="0">
                <a:solidFill>
                  <a:schemeClr val="bg1"/>
                </a:solidFill>
                <a:latin typeface="+mj-lt"/>
              </a:rPr>
              <a:t>Support your child with any homework tasks (routine, time frames).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9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900" dirty="0">
                <a:solidFill>
                  <a:schemeClr val="bg1"/>
                </a:solidFill>
                <a:latin typeface="+mj-lt"/>
              </a:rPr>
              <a:t>Support your child with arithmetic practise (e.g. times tables, written methods of addition, subtraction, multiplication, division).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9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900" dirty="0">
                <a:solidFill>
                  <a:schemeClr val="bg1"/>
                </a:solidFill>
                <a:latin typeface="+mj-lt"/>
              </a:rPr>
              <a:t>Support your child with learning and practising spellings from the </a:t>
            </a:r>
            <a:r>
              <a:rPr lang="en-GB" sz="2900" dirty="0" smtClean="0">
                <a:solidFill>
                  <a:schemeClr val="bg1"/>
                </a:solidFill>
                <a:latin typeface="+mj-lt"/>
              </a:rPr>
              <a:t>New National Curriculum </a:t>
            </a:r>
            <a:r>
              <a:rPr lang="en-GB" sz="2900" dirty="0">
                <a:solidFill>
                  <a:schemeClr val="bg1"/>
                </a:solidFill>
                <a:latin typeface="+mj-lt"/>
              </a:rPr>
              <a:t>spelling lists (Years 3/4 and Years 5/6 lists). 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9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900" dirty="0">
                <a:solidFill>
                  <a:schemeClr val="bg1"/>
                </a:solidFill>
                <a:latin typeface="+mj-lt"/>
              </a:rPr>
              <a:t>Talk to your child about what they have learnt at school and what book(s) they are reading. Listen to your child read. 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9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900" dirty="0">
                <a:solidFill>
                  <a:schemeClr val="bg1"/>
                </a:solidFill>
                <a:latin typeface="+mj-lt"/>
              </a:rPr>
              <a:t>Encourage your child to work to speed. Try timed recall of timetables. Set </a:t>
            </a:r>
            <a:r>
              <a:rPr lang="en-GB" sz="2900" dirty="0" smtClean="0">
                <a:solidFill>
                  <a:schemeClr val="bg1"/>
                </a:solidFill>
                <a:latin typeface="+mj-lt"/>
              </a:rPr>
              <a:t>mini </a:t>
            </a:r>
            <a:r>
              <a:rPr lang="en-GB" sz="2900" dirty="0">
                <a:solidFill>
                  <a:schemeClr val="bg1"/>
                </a:solidFill>
                <a:latin typeface="+mj-lt"/>
              </a:rPr>
              <a:t>challenges e.g. – ‘can you find the word on the page that means ‘dangerous?’ you have 1 minute - go!’ ‘What is 10% of 150? You have 10 seconds - go!’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9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900" dirty="0">
                <a:solidFill>
                  <a:schemeClr val="bg1"/>
                </a:solidFill>
                <a:latin typeface="+mj-lt"/>
              </a:rPr>
              <a:t>Make sure your child has plenty of sleep and breakfast every morning!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38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How </a:t>
            </a:r>
            <a:r>
              <a:rPr lang="en-GB" b="1" u="sng" dirty="0" smtClean="0">
                <a:solidFill>
                  <a:schemeClr val="bg1"/>
                </a:solidFill>
              </a:rPr>
              <a:t>We</a:t>
            </a:r>
            <a:r>
              <a:rPr lang="en-GB" dirty="0" smtClean="0">
                <a:solidFill>
                  <a:schemeClr val="bg1"/>
                </a:solidFill>
              </a:rPr>
              <a:t> Help Your Child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8600" lvl="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B9BD5"/>
              </a:buClr>
              <a:buFont typeface="Arial" charset="0"/>
              <a:buChar char="•"/>
              <a:defRPr/>
            </a:pPr>
            <a:r>
              <a:rPr lang="en-GB" sz="2800" dirty="0">
                <a:solidFill>
                  <a:schemeClr val="bg1"/>
                </a:solidFill>
                <a:latin typeface="+mj-lt"/>
              </a:rPr>
              <a:t>Target reading, maths, writing &amp; SPAG groups.</a:t>
            </a:r>
          </a:p>
          <a:p>
            <a:pPr marL="228600" lvl="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B9BD5"/>
              </a:buClr>
              <a:buFont typeface="Arial" charset="0"/>
              <a:buChar char="•"/>
              <a:defRPr/>
            </a:pPr>
            <a:r>
              <a:rPr lang="en-GB" sz="2800" dirty="0">
                <a:solidFill>
                  <a:schemeClr val="bg1"/>
                </a:solidFill>
                <a:latin typeface="+mj-lt"/>
              </a:rPr>
              <a:t>Maths &amp; English booster </a:t>
            </a: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sessions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in curriculum </a:t>
            </a: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time (Fridays -  4 rotating groups led by Mr Tomlinson, Miss McHugh, Miss Brownley and Mrs Maddison).</a:t>
            </a:r>
            <a:endParaRPr lang="en-GB" sz="2800" dirty="0">
              <a:solidFill>
                <a:schemeClr val="bg1"/>
              </a:solidFill>
              <a:latin typeface="+mj-lt"/>
            </a:endParaRPr>
          </a:p>
          <a:p>
            <a:pPr marL="228600" lvl="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B9BD5"/>
              </a:buClr>
              <a:buFont typeface="Arial" charset="0"/>
              <a:buChar char="•"/>
              <a:defRPr/>
            </a:pPr>
            <a:r>
              <a:rPr lang="en-GB" sz="2800" dirty="0">
                <a:solidFill>
                  <a:schemeClr val="bg1"/>
                </a:solidFill>
                <a:latin typeface="+mj-lt"/>
              </a:rPr>
              <a:t>Regular arithmetic practice.</a:t>
            </a:r>
          </a:p>
          <a:p>
            <a:pPr marL="228600" lvl="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B9BD5"/>
              </a:buClr>
              <a:buFont typeface="Arial" charset="0"/>
              <a:buChar char="•"/>
              <a:defRPr/>
            </a:pP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Practise 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papers (support with approach to test papers) and </a:t>
            </a: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feedback (whole class and groups).</a:t>
            </a:r>
            <a:endParaRPr lang="en-GB" sz="2800" dirty="0">
              <a:solidFill>
                <a:schemeClr val="bg1"/>
              </a:solidFill>
              <a:latin typeface="+mj-lt"/>
            </a:endParaRPr>
          </a:p>
          <a:p>
            <a:pPr marL="228600" lvl="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B9BD5"/>
              </a:buClr>
              <a:buFont typeface="Arial" charset="0"/>
              <a:buChar char="•"/>
              <a:defRPr/>
            </a:pP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Booster 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sessions out of curriculum time. </a:t>
            </a:r>
            <a:endParaRPr lang="en-GB" sz="2800" dirty="0" smtClean="0">
              <a:solidFill>
                <a:schemeClr val="bg1"/>
              </a:solidFill>
              <a:latin typeface="+mj-lt"/>
            </a:endParaRPr>
          </a:p>
          <a:p>
            <a:pPr marL="228600" lvl="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B9BD5"/>
              </a:buClr>
              <a:buFont typeface="Arial" charset="0"/>
              <a:buChar char="•"/>
              <a:defRPr/>
            </a:pP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Targeted intervention groups.</a:t>
            </a:r>
            <a:endParaRPr lang="en-GB" sz="2800" dirty="0">
              <a:solidFill>
                <a:schemeClr val="bg1"/>
              </a:solidFill>
              <a:latin typeface="+mj-lt"/>
            </a:endParaRPr>
          </a:p>
          <a:p>
            <a:pPr marL="228600" lvl="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5B9BD5"/>
              </a:buClr>
              <a:buFont typeface="Arial" charset="0"/>
              <a:buChar char="•"/>
              <a:defRPr/>
            </a:pPr>
            <a:r>
              <a:rPr lang="en-GB" sz="2800" dirty="0">
                <a:solidFill>
                  <a:schemeClr val="bg1"/>
                </a:solidFill>
                <a:latin typeface="+mj-lt"/>
              </a:rPr>
              <a:t>Structured SATs homework, </a:t>
            </a: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8 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weeks starting </a:t>
            </a: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after 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half term (</a:t>
            </a:r>
            <a:r>
              <a:rPr lang="en-GB" sz="2800" b="1" dirty="0">
                <a:solidFill>
                  <a:schemeClr val="bg1"/>
                </a:solidFill>
                <a:latin typeface="+mj-lt"/>
              </a:rPr>
              <a:t>deadline: Fridays</a:t>
            </a: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). Marked with child/feedback given.</a:t>
            </a:r>
            <a:endParaRPr lang="en-GB" sz="2800" dirty="0">
              <a:solidFill>
                <a:schemeClr val="bg1"/>
              </a:solidFill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01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Assessment and Reporting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2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Test scores 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will be reported as ‘scaled scores’.</a:t>
            </a:r>
          </a:p>
          <a:p>
            <a:pPr marL="182562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sz="2800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new curriculum is more rigorous and sets high expectations</a:t>
            </a:r>
            <a:r>
              <a:rPr lang="en-GB" sz="2000" dirty="0">
                <a:solidFill>
                  <a:schemeClr val="bg1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In </a:t>
            </a:r>
            <a:r>
              <a:rPr lang="en-US" sz="2800" dirty="0">
                <a:solidFill>
                  <a:schemeClr val="bg1"/>
                </a:solidFill>
              </a:rPr>
              <a:t>July 2018, each pupil will receive: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-  A </a:t>
            </a:r>
            <a:r>
              <a:rPr lang="en-US" sz="2800" dirty="0">
                <a:solidFill>
                  <a:schemeClr val="bg1"/>
                </a:solidFill>
              </a:rPr>
              <a:t>raw score (number of raw marks awarded</a:t>
            </a:r>
            <a:r>
              <a:rPr lang="en-US" sz="2800" dirty="0" smtClean="0">
                <a:solidFill>
                  <a:schemeClr val="bg1"/>
                </a:solidFill>
              </a:rPr>
              <a:t>).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A </a:t>
            </a:r>
            <a:r>
              <a:rPr lang="en-US" sz="2800" dirty="0">
                <a:solidFill>
                  <a:schemeClr val="bg1"/>
                </a:solidFill>
              </a:rPr>
              <a:t>scaled score in each tested </a:t>
            </a:r>
            <a:r>
              <a:rPr lang="en-US" sz="2800" dirty="0" smtClean="0">
                <a:solidFill>
                  <a:schemeClr val="bg1"/>
                </a:solidFill>
              </a:rPr>
              <a:t>subject.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Confirmation </a:t>
            </a:r>
            <a:r>
              <a:rPr lang="en-US" sz="2800" dirty="0">
                <a:solidFill>
                  <a:schemeClr val="bg1"/>
                </a:solidFill>
              </a:rPr>
              <a:t>of whether or not they attained the national standard.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336" y="5563791"/>
            <a:ext cx="1331029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96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How Your Child Can Help </a:t>
            </a:r>
            <a:r>
              <a:rPr lang="en-GB" b="1" u="sng" dirty="0" smtClean="0">
                <a:solidFill>
                  <a:schemeClr val="bg1"/>
                </a:solidFill>
              </a:rPr>
              <a:t>Themselves</a:t>
            </a:r>
            <a:endParaRPr lang="en-GB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Manage time effectively (</a:t>
            </a:r>
            <a:r>
              <a:rPr lang="en-GB" sz="2400" i="1" dirty="0">
                <a:solidFill>
                  <a:schemeClr val="bg1"/>
                </a:solidFill>
                <a:latin typeface="+mj-lt"/>
              </a:rPr>
              <a:t>routine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Remember deadlines for homework</a:t>
            </a:r>
          </a:p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‘Little and often’ ‘take responsibility for their learning’ </a:t>
            </a:r>
          </a:p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Get plenty of sleep</a:t>
            </a:r>
          </a:p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Use revision aids (stick them up on walls, colour code, learn with your child and let them test you…)</a:t>
            </a:r>
          </a:p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None/>
              <a:defRPr/>
            </a:pPr>
            <a:r>
              <a:rPr lang="en-GB" sz="2400" i="1" dirty="0">
                <a:solidFill>
                  <a:schemeClr val="bg1"/>
                </a:solidFill>
                <a:latin typeface="+mj-lt"/>
              </a:rPr>
              <a:t>Top Tips for Tests:</a:t>
            </a:r>
          </a:p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Read questions </a:t>
            </a: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carefully</a:t>
            </a: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Try not to leave an answer blank</a:t>
            </a:r>
          </a:p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Manage your time effectively</a:t>
            </a:r>
          </a:p>
          <a:p>
            <a:pPr marL="274320" lvl="0" indent="-274320">
              <a:spcBef>
                <a:spcPts val="600"/>
              </a:spcBef>
              <a:buClr>
                <a:srgbClr val="A5B592"/>
              </a:buClr>
              <a:buSzPct val="85000"/>
              <a:buFont typeface="Wingdings 2"/>
              <a:buChar char=""/>
              <a:defRPr/>
            </a:pP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‘Be 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at your </a:t>
            </a: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Best’</a:t>
            </a: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388139"/>
            <a:ext cx="1646237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94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`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Oval Callout 4"/>
          <p:cNvSpPr/>
          <p:nvPr/>
        </p:nvSpPr>
        <p:spPr>
          <a:xfrm>
            <a:off x="1043608" y="620688"/>
            <a:ext cx="7056784" cy="511256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smtClean="0">
                <a:latin typeface="+mj-lt"/>
              </a:rPr>
              <a:t>Homework…</a:t>
            </a:r>
            <a:endParaRPr lang="en-GB" sz="5400" dirty="0">
              <a:latin typeface="+mj-lt"/>
            </a:endParaRPr>
          </a:p>
          <a:p>
            <a:pPr algn="ctr"/>
            <a:endParaRPr lang="en-GB" sz="5400" dirty="0" smtClean="0">
              <a:latin typeface="+mj-lt"/>
            </a:endParaRPr>
          </a:p>
          <a:p>
            <a:pPr algn="ctr"/>
            <a:endParaRPr lang="en-GB" sz="28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28" y="159765"/>
            <a:ext cx="1652159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4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`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Oval Callout 4"/>
          <p:cNvSpPr/>
          <p:nvPr/>
        </p:nvSpPr>
        <p:spPr>
          <a:xfrm>
            <a:off x="1043608" y="620688"/>
            <a:ext cx="7056784" cy="511256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 dirty="0" smtClean="0">
              <a:latin typeface="+mj-lt"/>
            </a:endParaRPr>
          </a:p>
          <a:p>
            <a:pPr algn="ctr"/>
            <a:r>
              <a:rPr lang="en-GB" sz="5400" dirty="0" smtClean="0">
                <a:latin typeface="+mj-lt"/>
              </a:rPr>
              <a:t>Any Questions?</a:t>
            </a:r>
            <a:endParaRPr lang="en-GB" sz="5400" dirty="0">
              <a:latin typeface="+mj-lt"/>
            </a:endParaRPr>
          </a:p>
          <a:p>
            <a:pPr algn="ctr"/>
            <a:endParaRPr lang="en-GB" sz="5400" dirty="0" smtClean="0">
              <a:latin typeface="+mj-lt"/>
            </a:endParaRPr>
          </a:p>
          <a:p>
            <a:pPr algn="ctr"/>
            <a:endParaRPr lang="en-GB" sz="28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28" y="159765"/>
            <a:ext cx="1652159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Scaled Scores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 marL="182562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sz="20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100 - 109 represents the </a:t>
            </a: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‘expected national 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standard’.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Each pupil’s raw test score will therefore be converted into a score on the scale, either at, above or below 100.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The scale will have a lower end point </a:t>
            </a: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of 80 and 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an upper end point </a:t>
            </a: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of 120.</a:t>
            </a: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A child who achieves the </a:t>
            </a: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‘expected national 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standard’ (a score of </a:t>
            </a: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100 -109) 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will be judged to have demonstrated sufficient knowledge in the areas assessed by the tests</a:t>
            </a: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A child who achieves 110 – 120 is considered to have met greater depth of the national standard.</a:t>
            </a: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8085"/>
            <a:ext cx="1652159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2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en-GB" sz="4000" u="sng" dirty="0" smtClean="0"/>
              <a:t>New </a:t>
            </a:r>
            <a:r>
              <a:rPr lang="en-GB" sz="4000" b="1" u="sng" dirty="0" smtClean="0"/>
              <a:t>scaled score </a:t>
            </a:r>
            <a:r>
              <a:rPr lang="en-GB" sz="4000" u="sng" dirty="0" smtClean="0"/>
              <a:t>system, between 80 to 120</a:t>
            </a:r>
            <a:endParaRPr lang="en-GB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    </a:t>
            </a:r>
            <a:endParaRPr lang="en-GB" sz="2400" dirty="0" smtClean="0">
              <a:solidFill>
                <a:srgbClr val="FF0000"/>
              </a:solidFill>
            </a:endParaRPr>
          </a:p>
          <a:p>
            <a:endParaRPr lang="en-GB" sz="2400" dirty="0" smtClean="0">
              <a:solidFill>
                <a:srgbClr val="FF0000"/>
              </a:solidFill>
            </a:endParaRPr>
          </a:p>
          <a:p>
            <a:endParaRPr lang="en-GB" sz="2400" dirty="0" smtClean="0">
              <a:solidFill>
                <a:srgbClr val="FF0000"/>
              </a:solidFill>
            </a:endParaRPr>
          </a:p>
          <a:p>
            <a:endParaRPr lang="en-GB" sz="24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046789"/>
              </p:ext>
            </p:extLst>
          </p:nvPr>
        </p:nvGraphicFramePr>
        <p:xfrm>
          <a:off x="376924" y="1052736"/>
          <a:ext cx="8280920" cy="5328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7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0974">
                <a:tc>
                  <a:txBody>
                    <a:bodyPr/>
                    <a:lstStyle/>
                    <a:p>
                      <a:r>
                        <a:rPr lang="en-GB" sz="2800" b="1" dirty="0" smtClean="0">
                          <a:solidFill>
                            <a:srgbClr val="7030A0"/>
                          </a:solidFill>
                        </a:rPr>
                        <a:t>Greater Depth of Expected Standard</a:t>
                      </a:r>
                      <a:endParaRPr lang="en-GB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110 to 120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0974">
                <a:tc>
                  <a:txBody>
                    <a:bodyPr/>
                    <a:lstStyle/>
                    <a:p>
                      <a:r>
                        <a:rPr lang="en-GB" sz="2800" b="1" dirty="0" smtClean="0">
                          <a:solidFill>
                            <a:srgbClr val="00B050"/>
                          </a:solidFill>
                        </a:rPr>
                        <a:t>At Expected Standard</a:t>
                      </a:r>
                      <a:endParaRPr lang="en-GB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100 to 109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0974">
                <a:tc>
                  <a:txBody>
                    <a:bodyPr/>
                    <a:lstStyle/>
                    <a:p>
                      <a:r>
                        <a:rPr lang="en-GB" sz="2800" b="1" dirty="0" smtClean="0">
                          <a:solidFill>
                            <a:srgbClr val="FFC000"/>
                          </a:solidFill>
                        </a:rPr>
                        <a:t>Below Expected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90 to 99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669">
                <a:tc>
                  <a:txBody>
                    <a:bodyPr/>
                    <a:lstStyle/>
                    <a:p>
                      <a:r>
                        <a:rPr lang="en-GB" sz="2800" b="1" dirty="0" smtClean="0">
                          <a:solidFill>
                            <a:srgbClr val="FF0000"/>
                          </a:solidFill>
                        </a:rPr>
                        <a:t>Significantly below Expected Standard</a:t>
                      </a:r>
                      <a:endParaRPr lang="en-GB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80 to 89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62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The Tests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615" y="1599539"/>
            <a:ext cx="8229600" cy="4525963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400" dirty="0">
                <a:solidFill>
                  <a:schemeClr val="bg1"/>
                </a:solidFill>
                <a:latin typeface="+mj-lt"/>
              </a:rPr>
              <a:t>Statutory tests will be administered in the following subjects: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GB" altLang="en-US" sz="2400" dirty="0" smtClean="0">
                <a:solidFill>
                  <a:schemeClr val="bg1"/>
                </a:solidFill>
                <a:latin typeface="+mj-lt"/>
              </a:rPr>
              <a:t>Spelling </a:t>
            </a:r>
            <a:r>
              <a:rPr lang="en-GB" altLang="en-US" sz="2400" dirty="0">
                <a:solidFill>
                  <a:schemeClr val="bg1"/>
                </a:solidFill>
                <a:latin typeface="+mj-lt"/>
              </a:rPr>
              <a:t>(approximately 15 minutes)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GB" altLang="en-US" sz="2400" dirty="0">
                <a:solidFill>
                  <a:schemeClr val="bg1"/>
                </a:solidFill>
                <a:latin typeface="+mj-lt"/>
              </a:rPr>
              <a:t>Punctuation, Vocabulary and Grammar (45 minutes</a:t>
            </a:r>
            <a:r>
              <a:rPr lang="en-GB" altLang="en-US" sz="2400" dirty="0" smtClean="0">
                <a:solidFill>
                  <a:schemeClr val="bg1"/>
                </a:solidFill>
                <a:latin typeface="+mj-lt"/>
              </a:rPr>
              <a:t>) (SPAG)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GB" altLang="en-US" sz="2400" dirty="0" smtClean="0">
                <a:solidFill>
                  <a:schemeClr val="bg1"/>
                </a:solidFill>
                <a:latin typeface="+mj-lt"/>
              </a:rPr>
              <a:t>Reading (60 minutes)</a:t>
            </a:r>
            <a:endParaRPr lang="en-GB" altLang="en-US" sz="2400" dirty="0">
              <a:solidFill>
                <a:schemeClr val="bg1"/>
              </a:solidFill>
              <a:latin typeface="+mj-l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GB" altLang="en-US" sz="2400" dirty="0">
                <a:solidFill>
                  <a:schemeClr val="bg1"/>
                </a:solidFill>
                <a:latin typeface="+mj-lt"/>
              </a:rPr>
              <a:t>Mathematics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400" dirty="0">
                <a:solidFill>
                  <a:schemeClr val="bg1"/>
                </a:solidFill>
                <a:latin typeface="+mj-lt"/>
              </a:rPr>
              <a:t>- Paper 1: Arithmetic (30 minutes)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400" dirty="0">
                <a:solidFill>
                  <a:schemeClr val="bg1"/>
                </a:solidFill>
                <a:latin typeface="+mj-lt"/>
              </a:rPr>
              <a:t>- Paper 2: Reasoning (40 minutes)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400" dirty="0">
                <a:solidFill>
                  <a:schemeClr val="bg1"/>
                </a:solidFill>
                <a:latin typeface="+mj-lt"/>
              </a:rPr>
              <a:t>- Paper 3: Reasoning (40 minutes)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>
              <a:solidFill>
                <a:schemeClr val="bg1"/>
              </a:solidFill>
              <a:latin typeface="+mj-l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400" dirty="0">
                <a:solidFill>
                  <a:schemeClr val="bg1"/>
                </a:solidFill>
                <a:latin typeface="+mj-lt"/>
              </a:rPr>
              <a:t>All tests are externally marked </a:t>
            </a:r>
            <a:r>
              <a:rPr lang="en-GB" altLang="en-US" sz="2400" b="1" i="1" dirty="0" smtClean="0">
                <a:solidFill>
                  <a:schemeClr val="bg1"/>
                </a:solidFill>
                <a:latin typeface="+mj-lt"/>
              </a:rPr>
              <a:t>(scanned into </a:t>
            </a:r>
            <a:r>
              <a:rPr lang="en-GB" altLang="en-US" sz="2400" b="1" i="1" dirty="0">
                <a:solidFill>
                  <a:schemeClr val="bg1"/>
                </a:solidFill>
                <a:latin typeface="+mj-lt"/>
              </a:rPr>
              <a:t>a computer).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>
              <a:solidFill>
                <a:schemeClr val="bg1"/>
              </a:solidFill>
              <a:latin typeface="+mj-lt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400" dirty="0">
                <a:solidFill>
                  <a:schemeClr val="bg1"/>
                </a:solidFill>
                <a:latin typeface="+mj-lt"/>
              </a:rPr>
              <a:t>Writing will be ‘Teacher Assessed’ internally, as in recent years</a:t>
            </a:r>
            <a:r>
              <a:rPr lang="en-GB" altLang="en-US" sz="2400" dirty="0">
                <a:solidFill>
                  <a:srgbClr val="181717"/>
                </a:solidFill>
                <a:latin typeface="+mj-lt"/>
              </a:rPr>
              <a:t>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03434"/>
            <a:ext cx="1652159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8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SATs Week Timetable 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488304"/>
              </p:ext>
            </p:extLst>
          </p:nvPr>
        </p:nvGraphicFramePr>
        <p:xfrm>
          <a:off x="457200" y="1600200"/>
          <a:ext cx="8229600" cy="4859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67788360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61923911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024664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546337194"/>
                    </a:ext>
                  </a:extLst>
                </a:gridCol>
              </a:tblGrid>
              <a:tr h="74418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Monday 14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Tuesday 15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baseline="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Wednesday 16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Thursday 17</a:t>
                      </a:r>
                      <a:r>
                        <a:rPr lang="en-GB" sz="2400" baseline="30000" dirty="0" smtClean="0"/>
                        <a:t>th</a:t>
                      </a:r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23848"/>
                  </a:ext>
                </a:extLst>
              </a:tr>
              <a:tr h="4036944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Punctuation</a:t>
                      </a:r>
                      <a:r>
                        <a:rPr lang="en-GB" sz="2400" baseline="0" dirty="0" smtClean="0"/>
                        <a:t>, Grammar and Vocabulary Paper (45mins)</a:t>
                      </a:r>
                    </a:p>
                    <a:p>
                      <a:endParaRPr lang="en-GB" sz="2400" baseline="0" dirty="0" smtClean="0"/>
                    </a:p>
                    <a:p>
                      <a:r>
                        <a:rPr lang="en-GB" sz="2400" baseline="0" dirty="0" smtClean="0"/>
                        <a:t>Spelling Paper (15 </a:t>
                      </a:r>
                      <a:r>
                        <a:rPr lang="en-GB" sz="2400" baseline="0" dirty="0" err="1" smtClean="0"/>
                        <a:t>mins</a:t>
                      </a:r>
                      <a:r>
                        <a:rPr lang="en-GB" sz="2400" baseline="0" dirty="0" smtClean="0"/>
                        <a:t> approx.)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Reading</a:t>
                      </a:r>
                      <a:r>
                        <a:rPr lang="en-GB" sz="2400" baseline="0" dirty="0" smtClean="0"/>
                        <a:t> Paper (60 </a:t>
                      </a:r>
                      <a:r>
                        <a:rPr lang="en-GB" sz="2400" baseline="0" dirty="0" err="1" smtClean="0"/>
                        <a:t>mins</a:t>
                      </a:r>
                      <a:r>
                        <a:rPr lang="en-GB" sz="2400" baseline="0" dirty="0" smtClean="0"/>
                        <a:t>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Maths Paper 1 (Arithmetic</a:t>
                      </a:r>
                      <a:r>
                        <a:rPr lang="en-GB" sz="2400" baseline="0" dirty="0" smtClean="0"/>
                        <a:t> 30 </a:t>
                      </a:r>
                      <a:r>
                        <a:rPr lang="en-GB" sz="2400" baseline="0" dirty="0" err="1" smtClean="0"/>
                        <a:t>mins</a:t>
                      </a:r>
                      <a:r>
                        <a:rPr lang="en-GB" sz="2400" baseline="0" dirty="0" smtClean="0"/>
                        <a:t>)</a:t>
                      </a:r>
                    </a:p>
                    <a:p>
                      <a:endParaRPr lang="en-GB" sz="2400" baseline="0" dirty="0" smtClean="0"/>
                    </a:p>
                    <a:p>
                      <a:r>
                        <a:rPr lang="en-GB" sz="2400" baseline="0" dirty="0" smtClean="0"/>
                        <a:t>Maths Paper 2 (Reasoning 40 </a:t>
                      </a:r>
                      <a:r>
                        <a:rPr lang="en-GB" sz="2400" baseline="0" dirty="0" err="1" smtClean="0"/>
                        <a:t>mins</a:t>
                      </a:r>
                      <a:r>
                        <a:rPr lang="en-GB" sz="2400" baseline="0" dirty="0" smtClean="0"/>
                        <a:t>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Maths</a:t>
                      </a:r>
                      <a:r>
                        <a:rPr lang="en-GB" sz="2400" baseline="0" dirty="0" smtClean="0"/>
                        <a:t> Paper 3 (Reasoning 40 </a:t>
                      </a:r>
                      <a:r>
                        <a:rPr lang="en-GB" sz="2400" baseline="0" dirty="0" err="1" smtClean="0"/>
                        <a:t>mins</a:t>
                      </a:r>
                      <a:r>
                        <a:rPr lang="en-GB" sz="2400" baseline="0" dirty="0" smtClean="0"/>
                        <a:t>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58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0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6801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Spelling, Punctuation and Grammar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A Spelling test is administered containing 20 words, lasting approximately 15 minutes.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A separate test is given on Punctuation, Vocabulary and Grammar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This test lasts for 45 minutes and requires short answer questions, including some multiple choice.</a:t>
            </a: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lvl="0" indent="-1603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Marks for these two tests are added together to give a total for Spelling, Punctuation and Grammar.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12302"/>
            <a:ext cx="1224136" cy="103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47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93663">
              <a:defRPr/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Grammar, Punctuation and Spelling Paper 1</a:t>
            </a:r>
          </a:p>
        </p:txBody>
      </p:sp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pic>
        <p:nvPicPr>
          <p:cNvPr id="12292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15125"/>
            <a:ext cx="582612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407988" y="401638"/>
            <a:ext cx="399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BPreplay" pitchFamily="50" charset="0"/>
              </a:rPr>
              <a:t>Sample Questions</a:t>
            </a:r>
          </a:p>
        </p:txBody>
      </p:sp>
      <p:pic>
        <p:nvPicPr>
          <p:cNvPr id="12294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8" y="2141538"/>
            <a:ext cx="76422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66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1177925"/>
            <a:ext cx="8429625" cy="532923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/>
          <a:lstStyle/>
          <a:p>
            <a:pPr marL="93663">
              <a:defRPr/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  <a:latin typeface="BPreplay" panose="02000503000000020004" pitchFamily="50" charset="0"/>
              </a:rPr>
              <a:t>Grammar, Punctuation and Spelling Paper 1</a:t>
            </a:r>
          </a:p>
        </p:txBody>
      </p:sp>
      <p:sp>
        <p:nvSpPr>
          <p:cNvPr id="9" name="Rectangle 8"/>
          <p:cNvSpPr/>
          <p:nvPr/>
        </p:nvSpPr>
        <p:spPr>
          <a:xfrm>
            <a:off x="366713" y="354013"/>
            <a:ext cx="8420100" cy="71596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pic>
        <p:nvPicPr>
          <p:cNvPr id="13316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6715125"/>
            <a:ext cx="582612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407988" y="401638"/>
            <a:ext cx="399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BPreplay" pitchFamily="50" charset="0"/>
              </a:rPr>
              <a:t>Sample Questions</a:t>
            </a:r>
          </a:p>
        </p:txBody>
      </p:sp>
      <p:pic>
        <p:nvPicPr>
          <p:cNvPr id="13319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2473325"/>
            <a:ext cx="7648575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93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1120</Words>
  <Application>Microsoft Office PowerPoint</Application>
  <PresentationFormat>On-screen Show (4:3)</PresentationFormat>
  <Paragraphs>145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BPreplay</vt:lpstr>
      <vt:lpstr>Calibri</vt:lpstr>
      <vt:lpstr>Courier New</vt:lpstr>
      <vt:lpstr>Wingdings 2</vt:lpstr>
      <vt:lpstr>Office Theme</vt:lpstr>
      <vt:lpstr>Key Stage 2 SATs</vt:lpstr>
      <vt:lpstr>Assessment and Reporting</vt:lpstr>
      <vt:lpstr>Scaled Scores</vt:lpstr>
      <vt:lpstr>New scaled score system, between 80 to 120</vt:lpstr>
      <vt:lpstr>The Tests</vt:lpstr>
      <vt:lpstr>SATs Week Timetable </vt:lpstr>
      <vt:lpstr>Spelling, Punctuation and Grammar</vt:lpstr>
      <vt:lpstr>PowerPoint Presentation</vt:lpstr>
      <vt:lpstr>PowerPoint Presentation</vt:lpstr>
      <vt:lpstr>Reading</vt:lpstr>
      <vt:lpstr>Mathematics</vt:lpstr>
      <vt:lpstr>PowerPoint Presentation</vt:lpstr>
      <vt:lpstr>PowerPoint Presentation</vt:lpstr>
      <vt:lpstr>PowerPoint Presentation</vt:lpstr>
      <vt:lpstr>Writing</vt:lpstr>
      <vt:lpstr>PowerPoint Presentation</vt:lpstr>
      <vt:lpstr>PowerPoint Presentation</vt:lpstr>
      <vt:lpstr>How You Can Help Your Child</vt:lpstr>
      <vt:lpstr>How We Help Your Child </vt:lpstr>
      <vt:lpstr>How Your Child Can Help Themselves</vt:lpstr>
      <vt:lpstr>`</vt:lpstr>
      <vt:lpstr>`</vt:lpstr>
    </vt:vector>
  </TitlesOfParts>
  <Company>Authorised Users Only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Stage 2 SATs</dc:title>
  <dc:creator>Fiona McHugh</dc:creator>
  <cp:lastModifiedBy>Fiona McHugh</cp:lastModifiedBy>
  <cp:revision>30</cp:revision>
  <dcterms:created xsi:type="dcterms:W3CDTF">2016-01-31T12:41:55Z</dcterms:created>
  <dcterms:modified xsi:type="dcterms:W3CDTF">2018-02-07T16:00:34Z</dcterms:modified>
</cp:coreProperties>
</file>