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9" r:id="rId5"/>
    <p:sldId id="266" r:id="rId6"/>
    <p:sldId id="265" r:id="rId7"/>
    <p:sldId id="267" r:id="rId8"/>
    <p:sldId id="275" r:id="rId9"/>
    <p:sldId id="270" r:id="rId10"/>
    <p:sldId id="276" r:id="rId11"/>
    <p:sldId id="277" r:id="rId12"/>
    <p:sldId id="278" r:id="rId13"/>
    <p:sldId id="279" r:id="rId14"/>
    <p:sldId id="280" r:id="rId15"/>
    <p:sldId id="268" r:id="rId16"/>
    <p:sldId id="281" r:id="rId17"/>
    <p:sldId id="282" r:id="rId18"/>
    <p:sldId id="283" r:id="rId19"/>
    <p:sldId id="286" r:id="rId20"/>
    <p:sldId id="285" r:id="rId21"/>
    <p:sldId id="288" r:id="rId22"/>
    <p:sldId id="287" r:id="rId23"/>
    <p:sldId id="261" r:id="rId24"/>
    <p:sldId id="284"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03B"/>
    <a:srgbClr val="F1CF48"/>
    <a:srgbClr val="98D0F1"/>
    <a:srgbClr val="49729A"/>
    <a:srgbClr val="F3D1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1379"/>
  </p:normalViewPr>
  <p:slideViewPr>
    <p:cSldViewPr snapToGrid="0">
      <p:cViewPr varScale="1">
        <p:scale>
          <a:sx n="66" d="100"/>
          <a:sy n="66"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D0AF7-8BEE-714D-B4E3-3223358CC871}"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ED1E5-FBB7-AD48-83AA-F1DC14047195}" type="slidenum">
              <a:rPr lang="en-US" smtClean="0"/>
              <a:t>‹#›</a:t>
            </a:fld>
            <a:endParaRPr lang="en-US"/>
          </a:p>
        </p:txBody>
      </p:sp>
    </p:spTree>
    <p:extLst>
      <p:ext uri="{BB962C8B-B14F-4D97-AF65-F5344CB8AC3E}">
        <p14:creationId xmlns:p14="http://schemas.microsoft.com/office/powerpoint/2010/main" val="353592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DED1E5-FBB7-AD48-83AA-F1DC14047195}" type="slidenum">
              <a:rPr lang="en-US" smtClean="0"/>
              <a:t>1</a:t>
            </a:fld>
            <a:endParaRPr lang="en-US"/>
          </a:p>
        </p:txBody>
      </p:sp>
    </p:spTree>
    <p:extLst>
      <p:ext uri="{BB962C8B-B14F-4D97-AF65-F5344CB8AC3E}">
        <p14:creationId xmlns:p14="http://schemas.microsoft.com/office/powerpoint/2010/main" val="307411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10</a:t>
            </a:fld>
            <a:endParaRPr lang="en-US"/>
          </a:p>
        </p:txBody>
      </p:sp>
    </p:spTree>
    <p:extLst>
      <p:ext uri="{BB962C8B-B14F-4D97-AF65-F5344CB8AC3E}">
        <p14:creationId xmlns:p14="http://schemas.microsoft.com/office/powerpoint/2010/main" val="4123128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11</a:t>
            </a:fld>
            <a:endParaRPr lang="en-US"/>
          </a:p>
        </p:txBody>
      </p:sp>
    </p:spTree>
    <p:extLst>
      <p:ext uri="{BB962C8B-B14F-4D97-AF65-F5344CB8AC3E}">
        <p14:creationId xmlns:p14="http://schemas.microsoft.com/office/powerpoint/2010/main" val="48110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12</a:t>
            </a:fld>
            <a:endParaRPr lang="en-US"/>
          </a:p>
        </p:txBody>
      </p:sp>
    </p:spTree>
    <p:extLst>
      <p:ext uri="{BB962C8B-B14F-4D97-AF65-F5344CB8AC3E}">
        <p14:creationId xmlns:p14="http://schemas.microsoft.com/office/powerpoint/2010/main" val="2101314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13</a:t>
            </a:fld>
            <a:endParaRPr lang="en-US"/>
          </a:p>
        </p:txBody>
      </p:sp>
    </p:spTree>
    <p:extLst>
      <p:ext uri="{BB962C8B-B14F-4D97-AF65-F5344CB8AC3E}">
        <p14:creationId xmlns:p14="http://schemas.microsoft.com/office/powerpoint/2010/main" val="241620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14</a:t>
            </a:fld>
            <a:endParaRPr lang="en-US"/>
          </a:p>
        </p:txBody>
      </p:sp>
    </p:spTree>
    <p:extLst>
      <p:ext uri="{BB962C8B-B14F-4D97-AF65-F5344CB8AC3E}">
        <p14:creationId xmlns:p14="http://schemas.microsoft.com/office/powerpoint/2010/main" val="151683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15</a:t>
            </a:fld>
            <a:endParaRPr lang="en-US"/>
          </a:p>
        </p:txBody>
      </p:sp>
    </p:spTree>
    <p:extLst>
      <p:ext uri="{BB962C8B-B14F-4D97-AF65-F5344CB8AC3E}">
        <p14:creationId xmlns:p14="http://schemas.microsoft.com/office/powerpoint/2010/main" val="272917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16</a:t>
            </a:fld>
            <a:endParaRPr lang="en-US"/>
          </a:p>
        </p:txBody>
      </p:sp>
    </p:spTree>
    <p:extLst>
      <p:ext uri="{BB962C8B-B14F-4D97-AF65-F5344CB8AC3E}">
        <p14:creationId xmlns:p14="http://schemas.microsoft.com/office/powerpoint/2010/main" val="352945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17</a:t>
            </a:fld>
            <a:endParaRPr lang="en-US"/>
          </a:p>
        </p:txBody>
      </p:sp>
    </p:spTree>
    <p:extLst>
      <p:ext uri="{BB962C8B-B14F-4D97-AF65-F5344CB8AC3E}">
        <p14:creationId xmlns:p14="http://schemas.microsoft.com/office/powerpoint/2010/main" val="84527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18</a:t>
            </a:fld>
            <a:endParaRPr lang="en-US"/>
          </a:p>
        </p:txBody>
      </p:sp>
    </p:spTree>
    <p:extLst>
      <p:ext uri="{BB962C8B-B14F-4D97-AF65-F5344CB8AC3E}">
        <p14:creationId xmlns:p14="http://schemas.microsoft.com/office/powerpoint/2010/main" val="70780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19</a:t>
            </a:fld>
            <a:endParaRPr lang="en-US"/>
          </a:p>
        </p:txBody>
      </p:sp>
    </p:spTree>
    <p:extLst>
      <p:ext uri="{BB962C8B-B14F-4D97-AF65-F5344CB8AC3E}">
        <p14:creationId xmlns:p14="http://schemas.microsoft.com/office/powerpoint/2010/main" val="137226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2</a:t>
            </a:fld>
            <a:endParaRPr lang="en-US"/>
          </a:p>
        </p:txBody>
      </p:sp>
    </p:spTree>
    <p:extLst>
      <p:ext uri="{BB962C8B-B14F-4D97-AF65-F5344CB8AC3E}">
        <p14:creationId xmlns:p14="http://schemas.microsoft.com/office/powerpoint/2010/main" val="913323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21</a:t>
            </a:fld>
            <a:endParaRPr lang="en-US"/>
          </a:p>
        </p:txBody>
      </p:sp>
    </p:spTree>
    <p:extLst>
      <p:ext uri="{BB962C8B-B14F-4D97-AF65-F5344CB8AC3E}">
        <p14:creationId xmlns:p14="http://schemas.microsoft.com/office/powerpoint/2010/main" val="4285449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22</a:t>
            </a:fld>
            <a:endParaRPr lang="en-US"/>
          </a:p>
        </p:txBody>
      </p:sp>
    </p:spTree>
    <p:extLst>
      <p:ext uri="{BB962C8B-B14F-4D97-AF65-F5344CB8AC3E}">
        <p14:creationId xmlns:p14="http://schemas.microsoft.com/office/powerpoint/2010/main" val="252149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3</a:t>
            </a:fld>
            <a:endParaRPr lang="en-US"/>
          </a:p>
        </p:txBody>
      </p:sp>
    </p:spTree>
    <p:extLst>
      <p:ext uri="{BB962C8B-B14F-4D97-AF65-F5344CB8AC3E}">
        <p14:creationId xmlns:p14="http://schemas.microsoft.com/office/powerpoint/2010/main" val="21456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4</a:t>
            </a:fld>
            <a:endParaRPr lang="en-US"/>
          </a:p>
        </p:txBody>
      </p:sp>
    </p:spTree>
    <p:extLst>
      <p:ext uri="{BB962C8B-B14F-4D97-AF65-F5344CB8AC3E}">
        <p14:creationId xmlns:p14="http://schemas.microsoft.com/office/powerpoint/2010/main" val="299083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DED1E5-FBB7-AD48-83AA-F1DC14047195}" type="slidenum">
              <a:rPr lang="en-US" smtClean="0"/>
              <a:t>5</a:t>
            </a:fld>
            <a:endParaRPr lang="en-US"/>
          </a:p>
        </p:txBody>
      </p:sp>
    </p:spTree>
    <p:extLst>
      <p:ext uri="{BB962C8B-B14F-4D97-AF65-F5344CB8AC3E}">
        <p14:creationId xmlns:p14="http://schemas.microsoft.com/office/powerpoint/2010/main" val="251435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6</a:t>
            </a:fld>
            <a:endParaRPr lang="en-US"/>
          </a:p>
        </p:txBody>
      </p:sp>
    </p:spTree>
    <p:extLst>
      <p:ext uri="{BB962C8B-B14F-4D97-AF65-F5344CB8AC3E}">
        <p14:creationId xmlns:p14="http://schemas.microsoft.com/office/powerpoint/2010/main" val="249296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7</a:t>
            </a:fld>
            <a:endParaRPr lang="en-US"/>
          </a:p>
        </p:txBody>
      </p:sp>
    </p:spTree>
    <p:extLst>
      <p:ext uri="{BB962C8B-B14F-4D97-AF65-F5344CB8AC3E}">
        <p14:creationId xmlns:p14="http://schemas.microsoft.com/office/powerpoint/2010/main" val="119547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8</a:t>
            </a:fld>
            <a:endParaRPr lang="en-US"/>
          </a:p>
        </p:txBody>
      </p:sp>
    </p:spTree>
    <p:extLst>
      <p:ext uri="{BB962C8B-B14F-4D97-AF65-F5344CB8AC3E}">
        <p14:creationId xmlns:p14="http://schemas.microsoft.com/office/powerpoint/2010/main" val="126720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ED1E5-FBB7-AD48-83AA-F1DC14047195}" type="slidenum">
              <a:rPr lang="en-US" smtClean="0"/>
              <a:t>9</a:t>
            </a:fld>
            <a:endParaRPr lang="en-US"/>
          </a:p>
        </p:txBody>
      </p:sp>
    </p:spTree>
    <p:extLst>
      <p:ext uri="{BB962C8B-B14F-4D97-AF65-F5344CB8AC3E}">
        <p14:creationId xmlns:p14="http://schemas.microsoft.com/office/powerpoint/2010/main" val="406370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7930-8296-174E-A0F0-FD162B70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64B74E-4BEF-BD4E-B454-CB864ED0C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8133EE-2356-B844-BC14-CE1B2B48EF76}"/>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5" name="Footer Placeholder 4">
            <a:extLst>
              <a:ext uri="{FF2B5EF4-FFF2-40B4-BE49-F238E27FC236}">
                <a16:creationId xmlns:a16="http://schemas.microsoft.com/office/drawing/2014/main" id="{1329CB80-F8CE-AB49-AE1B-368001C79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64022-877A-9845-A5D7-56544156E3FF}"/>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81903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4E99-FBD6-224D-B93A-7F89C277D9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748C3B-1511-5B42-83D4-F720C2EA8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64754-9C4A-634A-BBDB-653E9351E95B}"/>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5" name="Footer Placeholder 4">
            <a:extLst>
              <a:ext uri="{FF2B5EF4-FFF2-40B4-BE49-F238E27FC236}">
                <a16:creationId xmlns:a16="http://schemas.microsoft.com/office/drawing/2014/main" id="{E009BA1D-612F-5647-8C75-BF919085C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27088-1414-E249-8AA9-79A41A5AB7D2}"/>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73420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5DFCC-0123-3943-83E5-CFDDAA4CFB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4385B7-F5C9-DC4D-8C9B-86DEF8A2AF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2BE86-FE59-8A4F-9B2C-60BC34DA1E5C}"/>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5" name="Footer Placeholder 4">
            <a:extLst>
              <a:ext uri="{FF2B5EF4-FFF2-40B4-BE49-F238E27FC236}">
                <a16:creationId xmlns:a16="http://schemas.microsoft.com/office/drawing/2014/main" id="{CB2F2568-0FC8-964F-82EC-321CFAB95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4D8AB-2D28-614E-BB21-DC4D6CDDBFFC}"/>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236437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CD28-BD03-B544-88E1-67E1C836A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C1AD41-30C9-5C4A-A883-936BF3D0FD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FC139-EDE7-5A46-BEDD-8588C0403320}"/>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5" name="Footer Placeholder 4">
            <a:extLst>
              <a:ext uri="{FF2B5EF4-FFF2-40B4-BE49-F238E27FC236}">
                <a16:creationId xmlns:a16="http://schemas.microsoft.com/office/drawing/2014/main" id="{5702D478-6FEE-114E-945B-B45279AFB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59751-AE0F-BB42-9BCA-A878D42275AE}"/>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180400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6277-FF9A-3743-9BD3-3E6E65B21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D6BD6F-0C07-6A4B-8620-D718D9C4FE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EBC4D2-7BCB-F341-93A6-C9A464BEC085}"/>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5" name="Footer Placeholder 4">
            <a:extLst>
              <a:ext uri="{FF2B5EF4-FFF2-40B4-BE49-F238E27FC236}">
                <a16:creationId xmlns:a16="http://schemas.microsoft.com/office/drawing/2014/main" id="{6C691755-7485-1D42-8D46-53D555889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DFEA9-5181-C142-B229-019BB83548E9}"/>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111812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1241-86BF-FA45-8365-9AB51F5D2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00D01-AAEB-6B4D-8EA5-6B4A54B4BB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3C5DC4-42EA-874B-AC9C-421301909D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BDF63-B81C-5A43-9AF6-764F1F51FA1A}"/>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6" name="Footer Placeholder 5">
            <a:extLst>
              <a:ext uri="{FF2B5EF4-FFF2-40B4-BE49-F238E27FC236}">
                <a16:creationId xmlns:a16="http://schemas.microsoft.com/office/drawing/2014/main" id="{E86A98EC-C860-A94C-8D6C-CE1877C61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F7DC9-FC1A-AF43-A5E0-8F12077D1757}"/>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23699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8D23-826B-2B4D-8638-B0FCC60745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9BE8AA-DF96-AC48-8621-A2EFE97CB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F79211-FDAD-A84C-AAE4-F948D973E4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A8A171-F9D4-9349-A49A-880E96AED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95871D-3946-984B-AA0D-E2F03DA6C3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DEE115-9FA5-4D49-AEA1-442B7A06B534}"/>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8" name="Footer Placeholder 7">
            <a:extLst>
              <a:ext uri="{FF2B5EF4-FFF2-40B4-BE49-F238E27FC236}">
                <a16:creationId xmlns:a16="http://schemas.microsoft.com/office/drawing/2014/main" id="{A85A565E-E14A-1745-B985-9E2EA98D9E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1D80B-6CAD-1F44-8DB7-7348BE03F1AB}"/>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369468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EC03-D646-6B43-BB02-894E67D82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A1A2E4-6388-7C43-A74C-DD5A60711BE9}"/>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4" name="Footer Placeholder 3">
            <a:extLst>
              <a:ext uri="{FF2B5EF4-FFF2-40B4-BE49-F238E27FC236}">
                <a16:creationId xmlns:a16="http://schemas.microsoft.com/office/drawing/2014/main" id="{40569927-2F45-C94B-A09A-F12953583E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E9A7D-7C09-E048-8E53-56A4A6B11A1A}"/>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174833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67F32-E38A-124E-80A8-1ECACAD860F3}"/>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3" name="Footer Placeholder 2">
            <a:extLst>
              <a:ext uri="{FF2B5EF4-FFF2-40B4-BE49-F238E27FC236}">
                <a16:creationId xmlns:a16="http://schemas.microsoft.com/office/drawing/2014/main" id="{23C241A9-CE23-8549-B8F4-211329A38C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D20A3-9C9B-E04B-AD6A-A6DD899E134F}"/>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260382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26D2-CB17-7044-8A47-EA7A47699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970D73-8EB9-774F-BBA7-B2425C0E2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5A307E-B025-864E-BE9A-0D1EB0435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B7ABF0-9333-E843-97E8-07C3B513440A}"/>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6" name="Footer Placeholder 5">
            <a:extLst>
              <a:ext uri="{FF2B5EF4-FFF2-40B4-BE49-F238E27FC236}">
                <a16:creationId xmlns:a16="http://schemas.microsoft.com/office/drawing/2014/main" id="{1B62D73E-6E2D-5B4E-A24A-74D6E2F34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5A860-21D6-4246-9072-079F8846B5EE}"/>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388135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6569-A12F-0E42-9B9F-CFD04961D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D9A31-C5B0-3C45-A8DE-6DC40C726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D496D0-6851-4E45-91F8-61461A88D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71B53D-8190-4640-AECE-FAB4D2E18622}"/>
              </a:ext>
            </a:extLst>
          </p:cNvPr>
          <p:cNvSpPr>
            <a:spLocks noGrp="1"/>
          </p:cNvSpPr>
          <p:nvPr>
            <p:ph type="dt" sz="half" idx="10"/>
          </p:nvPr>
        </p:nvSpPr>
        <p:spPr/>
        <p:txBody>
          <a:bodyPr/>
          <a:lstStyle/>
          <a:p>
            <a:fld id="{A06AE9A9-D978-CE41-967A-14D30FFCC8F8}" type="datetimeFigureOut">
              <a:rPr lang="en-US" smtClean="0"/>
              <a:t>7/12/2023</a:t>
            </a:fld>
            <a:endParaRPr lang="en-US"/>
          </a:p>
        </p:txBody>
      </p:sp>
      <p:sp>
        <p:nvSpPr>
          <p:cNvPr id="6" name="Footer Placeholder 5">
            <a:extLst>
              <a:ext uri="{FF2B5EF4-FFF2-40B4-BE49-F238E27FC236}">
                <a16:creationId xmlns:a16="http://schemas.microsoft.com/office/drawing/2014/main" id="{257267F9-3371-DB49-B9C3-EACBE9558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35792-2507-5244-A100-1730ADEECF3E}"/>
              </a:ext>
            </a:extLst>
          </p:cNvPr>
          <p:cNvSpPr>
            <a:spLocks noGrp="1"/>
          </p:cNvSpPr>
          <p:nvPr>
            <p:ph type="sldNum" sz="quarter" idx="12"/>
          </p:nvPr>
        </p:nvSpPr>
        <p:spPr/>
        <p:txBody>
          <a:bodyPr/>
          <a:lstStyle/>
          <a:p>
            <a:fld id="{FD8CB983-CCAF-5B46-B9A1-A201C613CFC3}" type="slidenum">
              <a:rPr lang="en-US" smtClean="0"/>
              <a:t>‹#›</a:t>
            </a:fld>
            <a:endParaRPr lang="en-US"/>
          </a:p>
        </p:txBody>
      </p:sp>
    </p:spTree>
    <p:extLst>
      <p:ext uri="{BB962C8B-B14F-4D97-AF65-F5344CB8AC3E}">
        <p14:creationId xmlns:p14="http://schemas.microsoft.com/office/powerpoint/2010/main" val="93700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BC4CB-0A14-3642-9551-A11B41D76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AA703-BD3B-D24D-852F-941961DA5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CB2E1-DBDD-8344-9CE5-B4AB3DDCB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AE9A9-D978-CE41-967A-14D30FFCC8F8}" type="datetimeFigureOut">
              <a:rPr lang="en-US" smtClean="0"/>
              <a:t>7/12/2023</a:t>
            </a:fld>
            <a:endParaRPr lang="en-US"/>
          </a:p>
        </p:txBody>
      </p:sp>
      <p:sp>
        <p:nvSpPr>
          <p:cNvPr id="5" name="Footer Placeholder 4">
            <a:extLst>
              <a:ext uri="{FF2B5EF4-FFF2-40B4-BE49-F238E27FC236}">
                <a16:creationId xmlns:a16="http://schemas.microsoft.com/office/drawing/2014/main" id="{5816BE65-C69A-5E4A-A016-9A466E8E62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75941-2309-D540-BC36-E99641DAF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CB983-CCAF-5B46-B9A1-A201C613CFC3}" type="slidenum">
              <a:rPr lang="en-US" smtClean="0"/>
              <a:t>‹#›</a:t>
            </a:fld>
            <a:endParaRPr lang="en-US"/>
          </a:p>
        </p:txBody>
      </p:sp>
    </p:spTree>
    <p:extLst>
      <p:ext uri="{BB962C8B-B14F-4D97-AF65-F5344CB8AC3E}">
        <p14:creationId xmlns:p14="http://schemas.microsoft.com/office/powerpoint/2010/main" val="212876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eastbridgfordstpeters.co.uk/"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eastbridgfordstpeters.co.uk/school-mealsmenus/"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2.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8515"/>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pic>
        <p:nvPicPr>
          <p:cNvPr id="8" name="Picture 7">
            <a:extLst>
              <a:ext uri="{FF2B5EF4-FFF2-40B4-BE49-F238E27FC236}">
                <a16:creationId xmlns:a16="http://schemas.microsoft.com/office/drawing/2014/main" id="{D6DEAE21-C342-DD48-AEE5-8CFAB7716CD0}"/>
              </a:ext>
            </a:extLst>
          </p:cNvPr>
          <p:cNvPicPr>
            <a:picLocks noChangeAspect="1"/>
          </p:cNvPicPr>
          <p:nvPr/>
        </p:nvPicPr>
        <p:blipFill>
          <a:blip r:embed="rId5"/>
          <a:stretch>
            <a:fillRect/>
          </a:stretch>
        </p:blipFill>
        <p:spPr>
          <a:xfrm>
            <a:off x="4553527" y="3986818"/>
            <a:ext cx="6527800" cy="2082800"/>
          </a:xfrm>
          <a:prstGeom prst="rect">
            <a:avLst/>
          </a:prstGeom>
        </p:spPr>
      </p:pic>
      <p:sp>
        <p:nvSpPr>
          <p:cNvPr id="19" name="TextBox 18">
            <a:extLst>
              <a:ext uri="{FF2B5EF4-FFF2-40B4-BE49-F238E27FC236}">
                <a16:creationId xmlns:a16="http://schemas.microsoft.com/office/drawing/2014/main" id="{9C6732D1-915D-564F-92AE-F8033E908B9C}"/>
              </a:ext>
            </a:extLst>
          </p:cNvPr>
          <p:cNvSpPr txBox="1"/>
          <p:nvPr/>
        </p:nvSpPr>
        <p:spPr>
          <a:xfrm>
            <a:off x="768309" y="1656262"/>
            <a:ext cx="6051416" cy="1569660"/>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Starting </a:t>
            </a:r>
            <a:r>
              <a:rPr lang="en-US" sz="4800" dirty="0" smtClean="0">
                <a:latin typeface="Arial" panose="020B0604020202020204" pitchFamily="34" charset="0"/>
                <a:cs typeface="Arial" panose="020B0604020202020204" pitchFamily="34" charset="0"/>
              </a:rPr>
              <a:t>Preschool</a:t>
            </a:r>
            <a:endParaRPr lang="en-US" sz="48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Preschool </a:t>
            </a:r>
            <a:r>
              <a:rPr lang="en-US" sz="2400" dirty="0">
                <a:latin typeface="Arial" panose="020B0604020202020204" pitchFamily="34" charset="0"/>
                <a:cs typeface="Arial" panose="020B0604020202020204" pitchFamily="34" charset="0"/>
              </a:rPr>
              <a:t>Intake September </a:t>
            </a:r>
            <a:r>
              <a:rPr lang="en-US" sz="2400" dirty="0" smtClean="0">
                <a:latin typeface="Arial" panose="020B0604020202020204" pitchFamily="34" charset="0"/>
                <a:cs typeface="Arial" panose="020B0604020202020204" pitchFamily="34" charset="0"/>
              </a:rPr>
              <a:t>2023</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32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8515"/>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3" name="TextBox 2"/>
          <p:cNvSpPr txBox="1"/>
          <p:nvPr/>
        </p:nvSpPr>
        <p:spPr>
          <a:xfrm>
            <a:off x="1355994" y="1658761"/>
            <a:ext cx="8367251" cy="4585871"/>
          </a:xfrm>
          <a:prstGeom prst="rect">
            <a:avLst/>
          </a:prstGeom>
          <a:noFill/>
        </p:spPr>
        <p:txBody>
          <a:bodyPr wrap="square" rtlCol="0">
            <a:spAutoFit/>
          </a:bodyPr>
          <a:lstStyle/>
          <a:p>
            <a:pPr algn="ctr"/>
            <a:r>
              <a:rPr lang="en-US" sz="3600" dirty="0" smtClean="0"/>
              <a:t>Funding and Fees</a:t>
            </a:r>
            <a:endParaRPr lang="en-US" sz="3600" dirty="0"/>
          </a:p>
          <a:p>
            <a:pPr marL="571500" indent="-571500" algn="ctr">
              <a:buFont typeface="Arial" panose="020B0604020202020204" pitchFamily="34" charset="0"/>
              <a:buChar char="•"/>
            </a:pPr>
            <a:r>
              <a:rPr lang="en-US" sz="3200" dirty="0" smtClean="0"/>
              <a:t>30 </a:t>
            </a:r>
            <a:r>
              <a:rPr lang="en-US" sz="3200" dirty="0" err="1" smtClean="0"/>
              <a:t>hrs</a:t>
            </a:r>
            <a:endParaRPr lang="en-US" sz="3200" dirty="0" smtClean="0"/>
          </a:p>
          <a:p>
            <a:pPr marL="571500" indent="-571500" algn="ctr">
              <a:buFont typeface="Arial" panose="020B0604020202020204" pitchFamily="34" charset="0"/>
              <a:buChar char="•"/>
            </a:pPr>
            <a:r>
              <a:rPr lang="en-US" sz="3200" dirty="0" smtClean="0"/>
              <a:t>15 </a:t>
            </a:r>
            <a:r>
              <a:rPr lang="en-US" sz="3200" dirty="0" err="1" smtClean="0"/>
              <a:t>hrs</a:t>
            </a:r>
            <a:endParaRPr lang="en-US" sz="3200" dirty="0" smtClean="0"/>
          </a:p>
          <a:p>
            <a:pPr marL="571500" indent="-571500" algn="ctr">
              <a:buFont typeface="Arial" panose="020B0604020202020204" pitchFamily="34" charset="0"/>
              <a:buChar char="•"/>
            </a:pPr>
            <a:r>
              <a:rPr lang="en-US" sz="3200" dirty="0" smtClean="0"/>
              <a:t>Code – keep it valid!</a:t>
            </a:r>
          </a:p>
          <a:p>
            <a:pPr marL="571500" indent="-571500" algn="ctr">
              <a:buFont typeface="Arial" panose="020B0604020202020204" pitchFamily="34" charset="0"/>
              <a:buChar char="•"/>
            </a:pPr>
            <a:r>
              <a:rPr lang="en-US" sz="3200" dirty="0" smtClean="0"/>
              <a:t>Fees</a:t>
            </a:r>
          </a:p>
          <a:p>
            <a:pPr marL="571500" indent="-571500" algn="ctr">
              <a:buFont typeface="Arial" panose="020B0604020202020204" pitchFamily="34" charset="0"/>
              <a:buChar char="•"/>
            </a:pPr>
            <a:r>
              <a:rPr lang="en-US" sz="3200" dirty="0" smtClean="0"/>
              <a:t>Childcare vouchers</a:t>
            </a:r>
          </a:p>
          <a:p>
            <a:pPr marL="571500" indent="-571500" algn="ctr">
              <a:buFont typeface="Arial" panose="020B0604020202020204" pitchFamily="34" charset="0"/>
              <a:buChar char="•"/>
            </a:pPr>
            <a:r>
              <a:rPr lang="en-US" sz="3200" dirty="0" smtClean="0"/>
              <a:t>Invoices – every term</a:t>
            </a:r>
          </a:p>
          <a:p>
            <a:pPr marL="571500" indent="-571500" algn="ctr">
              <a:buFont typeface="Arial" panose="020B0604020202020204" pitchFamily="34" charset="0"/>
              <a:buChar char="•"/>
            </a:pPr>
            <a:r>
              <a:rPr lang="en-US" sz="3200" dirty="0" err="1" smtClean="0"/>
              <a:t>Parentpay</a:t>
            </a:r>
            <a:endParaRPr lang="en-US" sz="3200" dirty="0" smtClean="0"/>
          </a:p>
          <a:p>
            <a:pPr algn="ctr"/>
            <a:endParaRPr lang="en-US" sz="3200" dirty="0" smtClean="0"/>
          </a:p>
        </p:txBody>
      </p:sp>
    </p:spTree>
    <p:extLst>
      <p:ext uri="{BB962C8B-B14F-4D97-AF65-F5344CB8AC3E}">
        <p14:creationId xmlns:p14="http://schemas.microsoft.com/office/powerpoint/2010/main" val="130900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8515"/>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2" name="Rectangle 1"/>
          <p:cNvSpPr/>
          <p:nvPr/>
        </p:nvSpPr>
        <p:spPr>
          <a:xfrm>
            <a:off x="845574" y="2413338"/>
            <a:ext cx="8298426" cy="3046988"/>
          </a:xfrm>
          <a:prstGeom prst="rect">
            <a:avLst/>
          </a:prstGeom>
        </p:spPr>
        <p:txBody>
          <a:bodyPr wrap="square">
            <a:spAutoFit/>
          </a:bodyPr>
          <a:lstStyle/>
          <a:p>
            <a:r>
              <a:rPr lang="en-US" sz="2400" dirty="0"/>
              <a:t>What is the Early Years Foundation Stage? </a:t>
            </a:r>
            <a:endParaRPr lang="en-US" sz="2400" dirty="0" smtClean="0"/>
          </a:p>
          <a:p>
            <a:r>
              <a:rPr lang="en-US" sz="2400" dirty="0" smtClean="0"/>
              <a:t>The </a:t>
            </a:r>
            <a:r>
              <a:rPr lang="en-US" sz="2400" dirty="0"/>
              <a:t>Early Years Foundation Stage (EYFS) is the stage of education for children from birth to the end of the Reception year. </a:t>
            </a:r>
            <a:endParaRPr lang="en-US" sz="2400" dirty="0" smtClean="0"/>
          </a:p>
          <a:p>
            <a:r>
              <a:rPr lang="en-US" sz="2400" dirty="0" smtClean="0"/>
              <a:t>It </a:t>
            </a:r>
            <a:r>
              <a:rPr lang="en-US" sz="2400" dirty="0"/>
              <a:t>is based on the recognition that children learn best through play and active learning</a:t>
            </a:r>
            <a:r>
              <a:rPr lang="en-US" sz="2400" dirty="0" smtClean="0"/>
              <a:t>.</a:t>
            </a:r>
          </a:p>
          <a:p>
            <a:r>
              <a:rPr lang="en-US" sz="2400" dirty="0" smtClean="0"/>
              <a:t> </a:t>
            </a:r>
            <a:r>
              <a:rPr lang="en-US" sz="2400" dirty="0"/>
              <a:t>As we follow one curriculum, your child will be continuing with the same style of learning </a:t>
            </a:r>
            <a:r>
              <a:rPr lang="en-US" sz="2400" dirty="0" smtClean="0"/>
              <a:t>if they have come from a different setting.</a:t>
            </a:r>
            <a:endParaRPr lang="en-GB" sz="2400" dirty="0"/>
          </a:p>
        </p:txBody>
      </p:sp>
    </p:spTree>
    <p:extLst>
      <p:ext uri="{BB962C8B-B14F-4D97-AF65-F5344CB8AC3E}">
        <p14:creationId xmlns:p14="http://schemas.microsoft.com/office/powerpoint/2010/main" val="23046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17" name="Rectangle 16"/>
          <p:cNvSpPr/>
          <p:nvPr/>
        </p:nvSpPr>
        <p:spPr>
          <a:xfrm>
            <a:off x="677997" y="1232321"/>
            <a:ext cx="10677832" cy="5262979"/>
          </a:xfrm>
          <a:prstGeom prst="rect">
            <a:avLst/>
          </a:prstGeom>
        </p:spPr>
        <p:txBody>
          <a:bodyPr wrap="square">
            <a:spAutoFit/>
          </a:bodyPr>
          <a:lstStyle/>
          <a:p>
            <a:r>
              <a:rPr lang="en-US" sz="2800" dirty="0">
                <a:solidFill>
                  <a:srgbClr val="FF0000"/>
                </a:solidFill>
              </a:rPr>
              <a:t>Three prime areas of learning and development </a:t>
            </a:r>
            <a:endParaRPr lang="en-US" sz="2800" dirty="0" smtClean="0">
              <a:solidFill>
                <a:srgbClr val="FF0000"/>
              </a:solidFill>
            </a:endParaRPr>
          </a:p>
          <a:p>
            <a:endParaRPr lang="en-US" sz="2800" dirty="0" smtClean="0"/>
          </a:p>
          <a:p>
            <a:r>
              <a:rPr lang="en-US" sz="2800" dirty="0" smtClean="0"/>
              <a:t>Communication </a:t>
            </a:r>
            <a:r>
              <a:rPr lang="en-US" sz="2800" dirty="0"/>
              <a:t>and Language </a:t>
            </a:r>
            <a:endParaRPr lang="en-US" sz="2800" dirty="0" smtClean="0"/>
          </a:p>
          <a:p>
            <a:r>
              <a:rPr lang="en-US" sz="2800" dirty="0" smtClean="0"/>
              <a:t>Physical </a:t>
            </a:r>
            <a:r>
              <a:rPr lang="en-US" sz="2800" dirty="0"/>
              <a:t>Development </a:t>
            </a:r>
            <a:endParaRPr lang="en-US" sz="2800" dirty="0" smtClean="0"/>
          </a:p>
          <a:p>
            <a:r>
              <a:rPr lang="en-US" sz="2800" dirty="0" smtClean="0"/>
              <a:t>Personal</a:t>
            </a:r>
            <a:r>
              <a:rPr lang="en-US" sz="2800" dirty="0"/>
              <a:t>, Social and Emotional Development </a:t>
            </a:r>
            <a:endParaRPr lang="en-US" sz="2800" dirty="0" smtClean="0"/>
          </a:p>
          <a:p>
            <a:endParaRPr lang="en-US" sz="2800" dirty="0"/>
          </a:p>
          <a:p>
            <a:r>
              <a:rPr lang="en-US" sz="2800" dirty="0" smtClean="0">
                <a:solidFill>
                  <a:srgbClr val="FF0000"/>
                </a:solidFill>
              </a:rPr>
              <a:t>Four </a:t>
            </a:r>
            <a:r>
              <a:rPr lang="en-US" sz="2800" dirty="0">
                <a:solidFill>
                  <a:srgbClr val="FF0000"/>
                </a:solidFill>
              </a:rPr>
              <a:t>specific areas of learning and </a:t>
            </a:r>
            <a:r>
              <a:rPr lang="en-US" sz="2800" dirty="0" smtClean="0">
                <a:solidFill>
                  <a:srgbClr val="FF0000"/>
                </a:solidFill>
              </a:rPr>
              <a:t>development</a:t>
            </a:r>
          </a:p>
          <a:p>
            <a:r>
              <a:rPr lang="en-US" sz="2800" dirty="0" smtClean="0"/>
              <a:t> </a:t>
            </a:r>
          </a:p>
          <a:p>
            <a:r>
              <a:rPr lang="en-US" sz="2800" dirty="0" smtClean="0"/>
              <a:t>Literacy </a:t>
            </a:r>
          </a:p>
          <a:p>
            <a:r>
              <a:rPr lang="en-US" sz="2800" dirty="0" smtClean="0"/>
              <a:t>Mathematics </a:t>
            </a:r>
          </a:p>
          <a:p>
            <a:r>
              <a:rPr lang="en-US" sz="2800" dirty="0" smtClean="0"/>
              <a:t>Understanding </a:t>
            </a:r>
            <a:r>
              <a:rPr lang="en-US" sz="2800" dirty="0"/>
              <a:t>the World </a:t>
            </a:r>
            <a:endParaRPr lang="en-US" sz="2800" dirty="0" smtClean="0"/>
          </a:p>
          <a:p>
            <a:r>
              <a:rPr lang="en-US" sz="2800" dirty="0" smtClean="0"/>
              <a:t>Expressive </a:t>
            </a:r>
            <a:r>
              <a:rPr lang="en-US" sz="2800" dirty="0"/>
              <a:t>Arts and </a:t>
            </a:r>
            <a:r>
              <a:rPr lang="en-US" sz="2800" dirty="0" smtClean="0"/>
              <a:t>Design</a:t>
            </a:r>
            <a:endParaRPr lang="en-GB" sz="2800" dirty="0"/>
          </a:p>
        </p:txBody>
      </p:sp>
    </p:spTree>
    <p:extLst>
      <p:ext uri="{BB962C8B-B14F-4D97-AF65-F5344CB8AC3E}">
        <p14:creationId xmlns:p14="http://schemas.microsoft.com/office/powerpoint/2010/main" val="107384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2" name="Rectangle 1"/>
          <p:cNvSpPr/>
          <p:nvPr/>
        </p:nvSpPr>
        <p:spPr>
          <a:xfrm>
            <a:off x="403121" y="1034126"/>
            <a:ext cx="11012129" cy="5509200"/>
          </a:xfrm>
          <a:prstGeom prst="rect">
            <a:avLst/>
          </a:prstGeom>
        </p:spPr>
        <p:txBody>
          <a:bodyPr wrap="square">
            <a:spAutoFit/>
          </a:bodyPr>
          <a:lstStyle/>
          <a:p>
            <a:r>
              <a:rPr lang="en-US" sz="3200" dirty="0"/>
              <a:t>The prime areas </a:t>
            </a:r>
            <a:endParaRPr lang="en-US" sz="3200" dirty="0" smtClean="0"/>
          </a:p>
          <a:p>
            <a:r>
              <a:rPr lang="en-US" sz="3200" dirty="0" smtClean="0"/>
              <a:t>Theses </a:t>
            </a:r>
            <a:r>
              <a:rPr lang="en-US" sz="3200" dirty="0"/>
              <a:t>are essential in underpinning the learning that happens in the Specific </a:t>
            </a:r>
            <a:r>
              <a:rPr lang="en-US" sz="3200" dirty="0" smtClean="0"/>
              <a:t>areas. </a:t>
            </a:r>
          </a:p>
          <a:p>
            <a:endParaRPr lang="en-US" sz="3200" dirty="0"/>
          </a:p>
          <a:p>
            <a:r>
              <a:rPr lang="en-US" sz="3200" dirty="0" smtClean="0"/>
              <a:t>If </a:t>
            </a:r>
            <a:r>
              <a:rPr lang="en-US" sz="3200" dirty="0"/>
              <a:t>you can’t talk about it, you will be unable to write about it</a:t>
            </a:r>
            <a:r>
              <a:rPr lang="en-US" sz="3200" dirty="0" smtClean="0"/>
              <a:t>.</a:t>
            </a:r>
          </a:p>
          <a:p>
            <a:endParaRPr lang="en-US" sz="3200" dirty="0"/>
          </a:p>
          <a:p>
            <a:r>
              <a:rPr lang="en-US" sz="3200" dirty="0" smtClean="0"/>
              <a:t> </a:t>
            </a:r>
            <a:r>
              <a:rPr lang="en-US" sz="3200" dirty="0"/>
              <a:t>If you can’t control large movements, you will be unable to do fine motor movements with your fingers. </a:t>
            </a:r>
            <a:endParaRPr lang="en-US" sz="3200" dirty="0" smtClean="0"/>
          </a:p>
          <a:p>
            <a:endParaRPr lang="en-US" sz="3200" dirty="0" smtClean="0"/>
          </a:p>
          <a:p>
            <a:r>
              <a:rPr lang="en-US" sz="3200" dirty="0" smtClean="0"/>
              <a:t>If </a:t>
            </a:r>
            <a:r>
              <a:rPr lang="en-US" sz="3200" dirty="0"/>
              <a:t>you are worried/anxious/falling out with friends, you will be unable to learn.</a:t>
            </a:r>
            <a:endParaRPr lang="en-GB" sz="3200" dirty="0"/>
          </a:p>
        </p:txBody>
      </p:sp>
    </p:spTree>
    <p:extLst>
      <p:ext uri="{BB962C8B-B14F-4D97-AF65-F5344CB8AC3E}">
        <p14:creationId xmlns:p14="http://schemas.microsoft.com/office/powerpoint/2010/main" val="88757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2" name="Rectangle 1"/>
          <p:cNvSpPr/>
          <p:nvPr/>
        </p:nvSpPr>
        <p:spPr>
          <a:xfrm>
            <a:off x="464040" y="1077218"/>
            <a:ext cx="10766323" cy="4770537"/>
          </a:xfrm>
          <a:prstGeom prst="rect">
            <a:avLst/>
          </a:prstGeom>
        </p:spPr>
        <p:txBody>
          <a:bodyPr wrap="square">
            <a:spAutoFit/>
          </a:bodyPr>
          <a:lstStyle/>
          <a:p>
            <a:r>
              <a:rPr lang="en-US" sz="2800" dirty="0"/>
              <a:t>The three characteristics of effective </a:t>
            </a:r>
            <a:r>
              <a:rPr lang="en-US" sz="2800" dirty="0" smtClean="0"/>
              <a:t>learning</a:t>
            </a:r>
          </a:p>
          <a:p>
            <a:endParaRPr lang="en-US" sz="2800" dirty="0"/>
          </a:p>
          <a:p>
            <a:r>
              <a:rPr lang="en-US" sz="2800" dirty="0" smtClean="0"/>
              <a:t> </a:t>
            </a:r>
            <a:r>
              <a:rPr lang="en-US" sz="2800" dirty="0"/>
              <a:t>1 Playing and exploring </a:t>
            </a:r>
            <a:endParaRPr lang="en-US" sz="2800" dirty="0" smtClean="0"/>
          </a:p>
          <a:p>
            <a:endParaRPr lang="en-US" sz="2800" dirty="0"/>
          </a:p>
          <a:p>
            <a:r>
              <a:rPr lang="en-US" sz="2800" dirty="0" smtClean="0"/>
              <a:t>2 </a:t>
            </a:r>
            <a:r>
              <a:rPr lang="en-US" sz="2800" dirty="0"/>
              <a:t>Active learning </a:t>
            </a:r>
          </a:p>
          <a:p>
            <a:endParaRPr lang="en-US" sz="2800" dirty="0" smtClean="0"/>
          </a:p>
          <a:p>
            <a:r>
              <a:rPr lang="en-US" sz="2800" dirty="0" smtClean="0"/>
              <a:t>3 </a:t>
            </a:r>
            <a:r>
              <a:rPr lang="en-US" sz="2800" dirty="0"/>
              <a:t>Creating and thinking critically </a:t>
            </a:r>
          </a:p>
          <a:p>
            <a:endParaRPr lang="en-US" sz="2800" dirty="0" smtClean="0"/>
          </a:p>
          <a:p>
            <a:r>
              <a:rPr lang="en-US" sz="2000" dirty="0"/>
              <a:t>These characteristics are important as they look at how your child learns and not just what they learn. This helps us to plan effectively for them when they are learning and playing and help them become lifelong learners</a:t>
            </a:r>
            <a:r>
              <a:rPr lang="en-US" sz="2000" dirty="0" smtClean="0"/>
              <a:t>.</a:t>
            </a:r>
          </a:p>
          <a:p>
            <a:r>
              <a:rPr lang="en-US" sz="2000" dirty="0" smtClean="0"/>
              <a:t> </a:t>
            </a:r>
            <a:r>
              <a:rPr lang="en-US" sz="2000" dirty="0" err="1"/>
              <a:t>e.g</a:t>
            </a:r>
            <a:r>
              <a:rPr lang="en-US" sz="2000" dirty="0"/>
              <a:t> do they challenge themselves, are they resilient, can they persevere, do they get frustrated?</a:t>
            </a:r>
            <a:endParaRPr lang="en-GB" sz="2000" dirty="0"/>
          </a:p>
        </p:txBody>
      </p:sp>
    </p:spTree>
    <p:extLst>
      <p:ext uri="{BB962C8B-B14F-4D97-AF65-F5344CB8AC3E}">
        <p14:creationId xmlns:p14="http://schemas.microsoft.com/office/powerpoint/2010/main" val="15656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73891" y="-1299"/>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8" name="Rectangle 7"/>
          <p:cNvSpPr/>
          <p:nvPr/>
        </p:nvSpPr>
        <p:spPr>
          <a:xfrm>
            <a:off x="570271" y="1027752"/>
            <a:ext cx="11051458" cy="6247864"/>
          </a:xfrm>
          <a:prstGeom prst="rect">
            <a:avLst/>
          </a:prstGeom>
        </p:spPr>
        <p:txBody>
          <a:bodyPr wrap="square">
            <a:spAutoFit/>
          </a:bodyPr>
          <a:lstStyle/>
          <a:p>
            <a:pPr algn="ctr"/>
            <a:r>
              <a:rPr lang="en-US" sz="2800" b="1" dirty="0"/>
              <a:t>A typical </a:t>
            </a:r>
            <a:r>
              <a:rPr lang="en-US" sz="2800" b="1" dirty="0" smtClean="0"/>
              <a:t>day in Preschool</a:t>
            </a:r>
          </a:p>
          <a:p>
            <a:r>
              <a:rPr lang="en-US" sz="2800" dirty="0" smtClean="0"/>
              <a:t>• </a:t>
            </a:r>
            <a:r>
              <a:rPr lang="en-US" sz="2800" dirty="0"/>
              <a:t>Register </a:t>
            </a:r>
            <a:endParaRPr lang="en-US" sz="2800" dirty="0" smtClean="0"/>
          </a:p>
          <a:p>
            <a:r>
              <a:rPr lang="en-US" sz="2800" dirty="0" smtClean="0"/>
              <a:t>• Dough disco, Squiggle while you Wiggle</a:t>
            </a:r>
          </a:p>
          <a:p>
            <a:r>
              <a:rPr lang="en-US" sz="2800" dirty="0" smtClean="0"/>
              <a:t>• “Busy Bee” time (Child-initiated </a:t>
            </a:r>
            <a:r>
              <a:rPr lang="en-US" sz="2800" dirty="0"/>
              <a:t>or Adult-led </a:t>
            </a:r>
            <a:r>
              <a:rPr lang="en-US" sz="2800" dirty="0" smtClean="0"/>
              <a:t>activities) – free play inside/outside </a:t>
            </a:r>
            <a:r>
              <a:rPr lang="en-US" sz="2800" dirty="0" err="1" smtClean="0"/>
              <a:t>e.g</a:t>
            </a:r>
            <a:r>
              <a:rPr lang="en-US" sz="2800" dirty="0" smtClean="0"/>
              <a:t> funky fingers, creative, home corner, construction, sand, water, dough </a:t>
            </a:r>
          </a:p>
          <a:p>
            <a:r>
              <a:rPr lang="en-US" sz="2800" dirty="0" smtClean="0"/>
              <a:t>• Snack </a:t>
            </a:r>
          </a:p>
          <a:p>
            <a:r>
              <a:rPr lang="en-US" sz="2800" dirty="0" smtClean="0"/>
              <a:t>• Outside play</a:t>
            </a:r>
          </a:p>
          <a:p>
            <a:r>
              <a:rPr lang="en-US" sz="2800" dirty="0" smtClean="0"/>
              <a:t>• PE (Thursday)</a:t>
            </a:r>
          </a:p>
          <a:p>
            <a:r>
              <a:rPr lang="en-US" sz="2800" dirty="0" smtClean="0"/>
              <a:t>• Circle time – phonics, </a:t>
            </a:r>
            <a:r>
              <a:rPr lang="en-US" sz="2800" dirty="0" err="1" smtClean="0"/>
              <a:t>maths</a:t>
            </a:r>
            <a:r>
              <a:rPr lang="en-US" sz="2800" dirty="0" smtClean="0"/>
              <a:t>, topic  or T4W (Talk for Writing)</a:t>
            </a:r>
          </a:p>
          <a:p>
            <a:r>
              <a:rPr lang="en-US" sz="2800" dirty="0" smtClean="0"/>
              <a:t>• Song time</a:t>
            </a:r>
          </a:p>
          <a:p>
            <a:r>
              <a:rPr lang="en-US" sz="2800" dirty="0" smtClean="0"/>
              <a:t>• Story </a:t>
            </a:r>
            <a:r>
              <a:rPr lang="en-US" sz="2800" dirty="0"/>
              <a:t>time</a:t>
            </a:r>
          </a:p>
          <a:p>
            <a:endParaRPr lang="en-US" sz="2000" dirty="0" smtClean="0"/>
          </a:p>
          <a:p>
            <a:endParaRPr lang="en-US" sz="2000" dirty="0"/>
          </a:p>
          <a:p>
            <a:endParaRPr lang="en-US" sz="2400" dirty="0"/>
          </a:p>
        </p:txBody>
      </p:sp>
    </p:spTree>
    <p:extLst>
      <p:ext uri="{BB962C8B-B14F-4D97-AF65-F5344CB8AC3E}">
        <p14:creationId xmlns:p14="http://schemas.microsoft.com/office/powerpoint/2010/main" val="125464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9144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2" name="Rectangle 1"/>
          <p:cNvSpPr/>
          <p:nvPr/>
        </p:nvSpPr>
        <p:spPr>
          <a:xfrm>
            <a:off x="677997" y="1529800"/>
            <a:ext cx="10262681" cy="3970318"/>
          </a:xfrm>
          <a:prstGeom prst="rect">
            <a:avLst/>
          </a:prstGeom>
        </p:spPr>
        <p:txBody>
          <a:bodyPr wrap="square">
            <a:spAutoFit/>
          </a:bodyPr>
          <a:lstStyle/>
          <a:p>
            <a:r>
              <a:rPr lang="en-US" sz="2800" b="1" dirty="0"/>
              <a:t>The first few weeks </a:t>
            </a:r>
            <a:endParaRPr lang="en-US" sz="2800" b="1" dirty="0" smtClean="0"/>
          </a:p>
          <a:p>
            <a:endParaRPr lang="en-US" sz="2800" dirty="0"/>
          </a:p>
          <a:p>
            <a:r>
              <a:rPr lang="en-US" sz="2800" dirty="0" smtClean="0"/>
              <a:t>• </a:t>
            </a:r>
            <a:r>
              <a:rPr lang="en-US" sz="2800" dirty="0"/>
              <a:t>Playing and talking </a:t>
            </a:r>
            <a:endParaRPr lang="en-US" sz="2800" dirty="0" smtClean="0"/>
          </a:p>
          <a:p>
            <a:r>
              <a:rPr lang="en-US" sz="2800" dirty="0" smtClean="0"/>
              <a:t>• </a:t>
            </a:r>
            <a:r>
              <a:rPr lang="en-US" sz="2800" dirty="0"/>
              <a:t>Routines of the classroom and school </a:t>
            </a:r>
            <a:endParaRPr lang="en-US" sz="2800" dirty="0" smtClean="0"/>
          </a:p>
          <a:p>
            <a:r>
              <a:rPr lang="en-US" sz="2800" dirty="0" smtClean="0"/>
              <a:t>• Observations</a:t>
            </a:r>
          </a:p>
          <a:p>
            <a:r>
              <a:rPr lang="en-US" sz="2800" dirty="0"/>
              <a:t>• Getting </a:t>
            </a:r>
            <a:r>
              <a:rPr lang="en-US" sz="2800" dirty="0" smtClean="0"/>
              <a:t>to know each other</a:t>
            </a:r>
          </a:p>
          <a:p>
            <a:endParaRPr lang="en-US" sz="2800" dirty="0" smtClean="0"/>
          </a:p>
          <a:p>
            <a:r>
              <a:rPr lang="en-US" sz="2800" dirty="0" smtClean="0"/>
              <a:t>Parent’s </a:t>
            </a:r>
            <a:r>
              <a:rPr lang="en-US" sz="2800" dirty="0"/>
              <a:t>evening </a:t>
            </a:r>
            <a:r>
              <a:rPr lang="en-US" sz="2800" dirty="0" smtClean="0"/>
              <a:t>will </a:t>
            </a:r>
            <a:r>
              <a:rPr lang="en-US" sz="2800" dirty="0"/>
              <a:t>be an opportunity to discuss what we will be learning and your child’s strengths and areas for development.</a:t>
            </a:r>
            <a:endParaRPr lang="en-GB" sz="2800" dirty="0"/>
          </a:p>
        </p:txBody>
      </p:sp>
    </p:spTree>
    <p:extLst>
      <p:ext uri="{BB962C8B-B14F-4D97-AF65-F5344CB8AC3E}">
        <p14:creationId xmlns:p14="http://schemas.microsoft.com/office/powerpoint/2010/main" val="79617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2" name="Rectangle 1"/>
          <p:cNvSpPr/>
          <p:nvPr/>
        </p:nvSpPr>
        <p:spPr>
          <a:xfrm>
            <a:off x="540774" y="1373777"/>
            <a:ext cx="10610932" cy="3970318"/>
          </a:xfrm>
          <a:prstGeom prst="rect">
            <a:avLst/>
          </a:prstGeom>
        </p:spPr>
        <p:txBody>
          <a:bodyPr wrap="square">
            <a:spAutoFit/>
          </a:bodyPr>
          <a:lstStyle/>
          <a:p>
            <a:pPr algn="ctr"/>
            <a:r>
              <a:rPr lang="en-US" sz="2800" b="1" dirty="0"/>
              <a:t>School Readiness </a:t>
            </a:r>
            <a:endParaRPr lang="en-US" sz="2800" b="1" dirty="0" smtClean="0"/>
          </a:p>
          <a:p>
            <a:pPr algn="ctr"/>
            <a:endParaRPr lang="en-US" sz="2800" dirty="0" smtClean="0"/>
          </a:p>
          <a:p>
            <a:pPr algn="ctr"/>
            <a:r>
              <a:rPr lang="en-US" sz="2800" dirty="0" smtClean="0"/>
              <a:t>To </a:t>
            </a:r>
            <a:r>
              <a:rPr lang="en-US" sz="2800" dirty="0"/>
              <a:t>be ready for school means that your child is ready emotionally and physically for the new challenges that going to school will present. If your child can dress themselves, they won’t worry about who to ask for help. If your child is able to ask for help or talk to an adult, they will start to build relationships and trust staff to help them when they find things hard or can’t do something. If your child has the following skills, they will be much more confident in the classroom.</a:t>
            </a:r>
            <a:endParaRPr lang="en-GB" sz="2800" dirty="0"/>
          </a:p>
        </p:txBody>
      </p:sp>
    </p:spTree>
    <p:extLst>
      <p:ext uri="{BB962C8B-B14F-4D97-AF65-F5344CB8AC3E}">
        <p14:creationId xmlns:p14="http://schemas.microsoft.com/office/powerpoint/2010/main" val="19129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2" name="Rectangle 1"/>
          <p:cNvSpPr/>
          <p:nvPr/>
        </p:nvSpPr>
        <p:spPr>
          <a:xfrm>
            <a:off x="247732" y="1297296"/>
            <a:ext cx="10982632" cy="5324535"/>
          </a:xfrm>
          <a:prstGeom prst="rect">
            <a:avLst/>
          </a:prstGeom>
        </p:spPr>
        <p:txBody>
          <a:bodyPr wrap="square">
            <a:spAutoFit/>
          </a:bodyPr>
          <a:lstStyle/>
          <a:p>
            <a:pPr algn="ctr"/>
            <a:r>
              <a:rPr lang="en-US" sz="2000" b="1" dirty="0"/>
              <a:t>General </a:t>
            </a:r>
            <a:r>
              <a:rPr lang="en-US" sz="2000" b="1" dirty="0" smtClean="0"/>
              <a:t>Information</a:t>
            </a:r>
            <a:endParaRPr lang="en-US" sz="2000" dirty="0"/>
          </a:p>
          <a:p>
            <a:pPr algn="ctr"/>
            <a:endParaRPr lang="en-US" sz="2000" dirty="0" smtClean="0"/>
          </a:p>
          <a:p>
            <a:pPr marL="342900" indent="-342900">
              <a:buFont typeface="Arial" panose="020B0604020202020204" pitchFamily="34" charset="0"/>
              <a:buChar char="•"/>
            </a:pPr>
            <a:r>
              <a:rPr lang="en-US" sz="2000" dirty="0" smtClean="0"/>
              <a:t>The main school gates will be opened at 8.30 am and Preschool starts at this time (not when the bell goes for school.)</a:t>
            </a:r>
          </a:p>
          <a:p>
            <a:pPr marL="342900" indent="-342900">
              <a:buFont typeface="Arial" panose="020B0604020202020204" pitchFamily="34" charset="0"/>
              <a:buChar char="•"/>
            </a:pPr>
            <a:r>
              <a:rPr lang="en-US" sz="2000" dirty="0" smtClean="0"/>
              <a:t>Preschool entrance is through the door, next to the netball court. A member of staff will be there waiting and waving.</a:t>
            </a:r>
          </a:p>
          <a:p>
            <a:pPr marL="342900" indent="-342900">
              <a:buFont typeface="Arial" panose="020B0604020202020204" pitchFamily="34" charset="0"/>
              <a:buChar char="•"/>
            </a:pPr>
            <a:r>
              <a:rPr lang="en-US" sz="2000" dirty="0" smtClean="0"/>
              <a:t>We encourage the children to enter the classroom by themselves using our drop off, kiss and go technique!</a:t>
            </a:r>
          </a:p>
          <a:p>
            <a:pPr marL="342900" indent="-342900">
              <a:buFont typeface="Arial" panose="020B0604020202020204" pitchFamily="34" charset="0"/>
              <a:buChar char="•"/>
            </a:pPr>
            <a:r>
              <a:rPr lang="en-US" sz="2000" dirty="0" smtClean="0"/>
              <a:t>Children being collected at 11.30/12.30 will be brought to the main blue gate at the bottom of the playground.</a:t>
            </a:r>
          </a:p>
          <a:p>
            <a:pPr marL="342900" indent="-342900">
              <a:buFont typeface="Arial" panose="020B0604020202020204" pitchFamily="34" charset="0"/>
              <a:buChar char="•"/>
            </a:pPr>
            <a:r>
              <a:rPr lang="en-US" sz="2000" dirty="0" smtClean="0"/>
              <a:t>At the end of the day please collect your child from the same door that you dropped off at. Your child will leave their classroom and come out to you.</a:t>
            </a:r>
          </a:p>
          <a:p>
            <a:pPr marL="342900" indent="-342900">
              <a:buFont typeface="Arial" panose="020B0604020202020204" pitchFamily="34" charset="0"/>
              <a:buChar char="•"/>
            </a:pPr>
            <a:r>
              <a:rPr lang="en-US" sz="2000" dirty="0" smtClean="0"/>
              <a:t>Please let us know if someone different is collecting your child.</a:t>
            </a:r>
          </a:p>
          <a:p>
            <a:pPr marL="342900" indent="-342900">
              <a:buFont typeface="Arial" panose="020B0604020202020204" pitchFamily="34" charset="0"/>
              <a:buChar char="•"/>
            </a:pPr>
            <a:r>
              <a:rPr lang="en-US" sz="2000" dirty="0" smtClean="0"/>
              <a:t>Breakfast /After school club </a:t>
            </a:r>
            <a:r>
              <a:rPr lang="en-US" sz="2000" dirty="0"/>
              <a:t>children </a:t>
            </a:r>
            <a:r>
              <a:rPr lang="en-US" sz="2000" dirty="0" smtClean="0"/>
              <a:t>are collected by staff and taken to preschool/club.</a:t>
            </a:r>
          </a:p>
          <a:p>
            <a:pPr marL="342900" indent="-342900">
              <a:buFont typeface="Arial" panose="020B0604020202020204" pitchFamily="34" charset="0"/>
              <a:buChar char="•"/>
            </a:pPr>
            <a:r>
              <a:rPr lang="en-US" sz="2000" dirty="0" smtClean="0"/>
              <a:t>School </a:t>
            </a:r>
            <a:r>
              <a:rPr lang="en-US" sz="2000" dirty="0"/>
              <a:t>club register is sent to us every day</a:t>
            </a:r>
            <a:r>
              <a:rPr lang="en-US" sz="2000" dirty="0" smtClean="0"/>
              <a:t>.</a:t>
            </a:r>
          </a:p>
          <a:p>
            <a:endParaRPr lang="en-US" sz="2000" dirty="0"/>
          </a:p>
          <a:p>
            <a:endParaRPr lang="en-GB" sz="2000" dirty="0"/>
          </a:p>
        </p:txBody>
      </p:sp>
    </p:spTree>
    <p:extLst>
      <p:ext uri="{BB962C8B-B14F-4D97-AF65-F5344CB8AC3E}">
        <p14:creationId xmlns:p14="http://schemas.microsoft.com/office/powerpoint/2010/main" val="30729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2" name="TextBox 1"/>
          <p:cNvSpPr txBox="1"/>
          <p:nvPr/>
        </p:nvSpPr>
        <p:spPr>
          <a:xfrm>
            <a:off x="1935804" y="1720840"/>
            <a:ext cx="8453336" cy="3477875"/>
          </a:xfrm>
          <a:prstGeom prst="rect">
            <a:avLst/>
          </a:prstGeom>
          <a:noFill/>
        </p:spPr>
        <p:txBody>
          <a:bodyPr wrap="square" rtlCol="0">
            <a:spAutoFit/>
          </a:bodyPr>
          <a:lstStyle/>
          <a:p>
            <a:pPr algn="ctr"/>
            <a:r>
              <a:rPr lang="en-US" sz="3200" b="1" dirty="0" smtClean="0"/>
              <a:t>What your child will need</a:t>
            </a:r>
          </a:p>
          <a:p>
            <a:r>
              <a:rPr lang="en-US" sz="2400" dirty="0" smtClean="0"/>
              <a:t>Uniform/ own clothes (plus spares for those little accidents!)</a:t>
            </a:r>
          </a:p>
          <a:p>
            <a:r>
              <a:rPr lang="en-US" sz="2400" dirty="0" smtClean="0"/>
              <a:t>Waterproof  coat (even when sunny)</a:t>
            </a:r>
          </a:p>
          <a:p>
            <a:r>
              <a:rPr lang="en-US" sz="2400" dirty="0" smtClean="0"/>
              <a:t>Hat and gloves/sun hat</a:t>
            </a:r>
          </a:p>
          <a:p>
            <a:r>
              <a:rPr lang="en-US" sz="2400" dirty="0" smtClean="0"/>
              <a:t>PE kit and PE bag </a:t>
            </a:r>
          </a:p>
          <a:p>
            <a:r>
              <a:rPr lang="en-US" sz="2400" dirty="0" smtClean="0"/>
              <a:t>Sun cream (named and to be left at Preschool)</a:t>
            </a:r>
          </a:p>
          <a:p>
            <a:endParaRPr lang="en-US" dirty="0"/>
          </a:p>
          <a:p>
            <a:endParaRPr lang="en-US" dirty="0" smtClean="0"/>
          </a:p>
          <a:p>
            <a:r>
              <a:rPr lang="en-US" sz="3200" dirty="0" smtClean="0"/>
              <a:t>Please label everything with your child’s name.</a:t>
            </a:r>
            <a:endParaRPr lang="en-GB" sz="3200" dirty="0"/>
          </a:p>
        </p:txBody>
      </p:sp>
    </p:spTree>
    <p:extLst>
      <p:ext uri="{BB962C8B-B14F-4D97-AF65-F5344CB8AC3E}">
        <p14:creationId xmlns:p14="http://schemas.microsoft.com/office/powerpoint/2010/main" val="120047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8515"/>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2" name="Rectangle 1">
            <a:extLst>
              <a:ext uri="{FF2B5EF4-FFF2-40B4-BE49-F238E27FC236}">
                <a16:creationId xmlns:a16="http://schemas.microsoft.com/office/drawing/2014/main" id="{5D0C3951-B78B-1348-9588-008D058118D0}"/>
              </a:ext>
            </a:extLst>
          </p:cNvPr>
          <p:cNvSpPr/>
          <p:nvPr/>
        </p:nvSpPr>
        <p:spPr>
          <a:xfrm>
            <a:off x="303412" y="1410668"/>
            <a:ext cx="8500229" cy="4493538"/>
          </a:xfrm>
          <a:prstGeom prst="rect">
            <a:avLst/>
          </a:prstGeom>
        </p:spPr>
        <p:txBody>
          <a:bodyPr wrap="square">
            <a:spAutoFit/>
          </a:bodyPr>
          <a:lstStyle/>
          <a:p>
            <a:r>
              <a:rPr lang="en-US" b="1" dirty="0"/>
              <a:t>School Contact Details:</a:t>
            </a:r>
          </a:p>
          <a:p>
            <a:endParaRPr lang="en-US" sz="800" dirty="0"/>
          </a:p>
          <a:p>
            <a:r>
              <a:rPr lang="en-US" sz="1600" dirty="0"/>
              <a:t>The school office opening hours are 8.15am to 4pm Monday to Friday, during school term time.</a:t>
            </a:r>
          </a:p>
          <a:p>
            <a:endParaRPr lang="en-US" sz="1000" dirty="0"/>
          </a:p>
          <a:p>
            <a:r>
              <a:rPr lang="en-US" b="1" dirty="0"/>
              <a:t>Address:</a:t>
            </a:r>
          </a:p>
          <a:p>
            <a:r>
              <a:rPr lang="en-US" sz="1600" dirty="0"/>
              <a:t>East Bridgford St. Peter’s C of E Academy</a:t>
            </a:r>
          </a:p>
          <a:p>
            <a:r>
              <a:rPr lang="en-US" sz="1600" dirty="0" err="1"/>
              <a:t>Kneeton</a:t>
            </a:r>
            <a:r>
              <a:rPr lang="en-US" sz="1600" dirty="0"/>
              <a:t> Road</a:t>
            </a:r>
          </a:p>
          <a:p>
            <a:r>
              <a:rPr lang="en-US" sz="1600" dirty="0"/>
              <a:t>East Bridgford</a:t>
            </a:r>
          </a:p>
          <a:p>
            <a:r>
              <a:rPr lang="en-US" sz="1600" dirty="0"/>
              <a:t>Nottinghamshire</a:t>
            </a:r>
          </a:p>
          <a:p>
            <a:r>
              <a:rPr lang="en-US" sz="1600" dirty="0"/>
              <a:t>NG13 8PG</a:t>
            </a:r>
          </a:p>
          <a:p>
            <a:endParaRPr lang="en-US" sz="1000" dirty="0"/>
          </a:p>
          <a:p>
            <a:r>
              <a:rPr lang="en-US" b="1" dirty="0"/>
              <a:t>Telephone:</a:t>
            </a:r>
          </a:p>
          <a:p>
            <a:r>
              <a:rPr lang="en-US" sz="1600" dirty="0"/>
              <a:t>01949 20226</a:t>
            </a:r>
          </a:p>
          <a:p>
            <a:endParaRPr lang="en-US" sz="1000" dirty="0"/>
          </a:p>
          <a:p>
            <a:r>
              <a:rPr lang="en-US" b="1" dirty="0"/>
              <a:t>Website:</a:t>
            </a:r>
          </a:p>
          <a:p>
            <a:r>
              <a:rPr lang="en-US" sz="1600" dirty="0">
                <a:hlinkClick r:id="rId5"/>
              </a:rPr>
              <a:t>https://www.eastbridgfordstpeters.co.uk</a:t>
            </a:r>
            <a:endParaRPr lang="en-US" sz="1600" dirty="0"/>
          </a:p>
          <a:p>
            <a:endParaRPr lang="en-US" sz="1600" dirty="0"/>
          </a:p>
          <a:p>
            <a:r>
              <a:rPr lang="en-US" b="1" dirty="0"/>
              <a:t>Email:</a:t>
            </a:r>
          </a:p>
          <a:p>
            <a:r>
              <a:rPr lang="en-US" sz="1600" dirty="0" err="1"/>
              <a:t>office@st-peters.notts.sch.uk</a:t>
            </a:r>
            <a:endParaRPr lang="en-US" sz="1600" dirty="0"/>
          </a:p>
        </p:txBody>
      </p:sp>
    </p:spTree>
    <p:extLst>
      <p:ext uri="{BB962C8B-B14F-4D97-AF65-F5344CB8AC3E}">
        <p14:creationId xmlns:p14="http://schemas.microsoft.com/office/powerpoint/2010/main" val="41360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D468-EB82-AC46-BF7A-1D397FBE2756}"/>
              </a:ext>
            </a:extLst>
          </p:cNvPr>
          <p:cNvSpPr>
            <a:spLocks noGrp="1"/>
          </p:cNvSpPr>
          <p:nvPr>
            <p:ph type="title"/>
          </p:nvPr>
        </p:nvSpPr>
        <p:spPr/>
        <p:txBody>
          <a:bodyPr/>
          <a:lstStyle/>
          <a:p>
            <a:endParaRPr lang="en-US"/>
          </a:p>
        </p:txBody>
      </p:sp>
      <p:pic>
        <p:nvPicPr>
          <p:cNvPr id="13" name="Content Placeholder 12">
            <a:extLst>
              <a:ext uri="{FF2B5EF4-FFF2-40B4-BE49-F238E27FC236}">
                <a16:creationId xmlns:a16="http://schemas.microsoft.com/office/drawing/2014/main" id="{D6CF7CF7-F485-9744-B583-81491F84D363}"/>
              </a:ext>
            </a:extLst>
          </p:cNvPr>
          <p:cNvPicPr>
            <a:picLocks noGrp="1" noChangeAspect="1"/>
          </p:cNvPicPr>
          <p:nvPr>
            <p:ph idx="1"/>
          </p:nvPr>
        </p:nvPicPr>
        <p:blipFill>
          <a:blip r:embed="rId2"/>
          <a:stretch>
            <a:fillRect/>
          </a:stretch>
        </p:blipFill>
        <p:spPr>
          <a:xfrm>
            <a:off x="4722311" y="1825625"/>
            <a:ext cx="2747377" cy="4351338"/>
          </a:xfrm>
        </p:spPr>
      </p:pic>
      <p:grpSp>
        <p:nvGrpSpPr>
          <p:cNvPr id="4" name="Group 3">
            <a:extLst>
              <a:ext uri="{FF2B5EF4-FFF2-40B4-BE49-F238E27FC236}">
                <a16:creationId xmlns:a16="http://schemas.microsoft.com/office/drawing/2014/main" id="{ACB22CD5-3B1A-674A-854A-EFC477F02253}"/>
              </a:ext>
            </a:extLst>
          </p:cNvPr>
          <p:cNvGrpSpPr/>
          <p:nvPr/>
        </p:nvGrpSpPr>
        <p:grpSpPr>
          <a:xfrm>
            <a:off x="-1" y="0"/>
            <a:ext cx="12192001" cy="6859299"/>
            <a:chOff x="0" y="-1299"/>
            <a:chExt cx="12192001" cy="6859299"/>
          </a:xfrm>
        </p:grpSpPr>
        <p:sp>
          <p:nvSpPr>
            <p:cNvPr id="5" name="Rectangle 4">
              <a:extLst>
                <a:ext uri="{FF2B5EF4-FFF2-40B4-BE49-F238E27FC236}">
                  <a16:creationId xmlns:a16="http://schemas.microsoft.com/office/drawing/2014/main" id="{8C9C841E-CE6A-3247-AC4B-882B1FE4F63F}"/>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CD602A-2CA7-714C-9488-6A77C2C07B84}"/>
                </a:ext>
              </a:extLst>
            </p:cNvPr>
            <p:cNvGrpSpPr/>
            <p:nvPr/>
          </p:nvGrpSpPr>
          <p:grpSpPr>
            <a:xfrm>
              <a:off x="0" y="-1299"/>
              <a:ext cx="12192001" cy="1714271"/>
              <a:chOff x="0" y="-1299"/>
              <a:chExt cx="12192001" cy="1714271"/>
            </a:xfrm>
          </p:grpSpPr>
          <p:sp>
            <p:nvSpPr>
              <p:cNvPr id="8" name="Freeform 7">
                <a:extLst>
                  <a:ext uri="{FF2B5EF4-FFF2-40B4-BE49-F238E27FC236}">
                    <a16:creationId xmlns:a16="http://schemas.microsoft.com/office/drawing/2014/main" id="{258C8B15-C7C6-274C-9CFF-AED2CF29DCC1}"/>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Picture 8">
                <a:extLst>
                  <a:ext uri="{FF2B5EF4-FFF2-40B4-BE49-F238E27FC236}">
                    <a16:creationId xmlns:a16="http://schemas.microsoft.com/office/drawing/2014/main" id="{D1337C48-C14E-BD44-A310-3751306DBB0F}"/>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7" name="Picture 6">
              <a:extLst>
                <a:ext uri="{FF2B5EF4-FFF2-40B4-BE49-F238E27FC236}">
                  <a16:creationId xmlns:a16="http://schemas.microsoft.com/office/drawing/2014/main" id="{D17D82D4-0A61-454E-B569-DEAEA66788AD}"/>
                </a:ext>
              </a:extLst>
            </p:cNvPr>
            <p:cNvPicPr>
              <a:picLocks noChangeAspect="1"/>
            </p:cNvPicPr>
            <p:nvPr/>
          </p:nvPicPr>
          <p:blipFill>
            <a:blip r:embed="rId4"/>
            <a:stretch>
              <a:fillRect/>
            </a:stretch>
          </p:blipFill>
          <p:spPr>
            <a:xfrm>
              <a:off x="0" y="6288904"/>
              <a:ext cx="1355994" cy="569096"/>
            </a:xfrm>
            <a:prstGeom prst="rect">
              <a:avLst/>
            </a:prstGeom>
          </p:spPr>
        </p:pic>
      </p:grpSp>
      <p:sp>
        <p:nvSpPr>
          <p:cNvPr id="10" name="TextBox 9">
            <a:extLst>
              <a:ext uri="{FF2B5EF4-FFF2-40B4-BE49-F238E27FC236}">
                <a16:creationId xmlns:a16="http://schemas.microsoft.com/office/drawing/2014/main" id="{05599132-53D4-6C41-9236-D898998C22CC}"/>
              </a:ext>
            </a:extLst>
          </p:cNvPr>
          <p:cNvSpPr txBox="1"/>
          <p:nvPr/>
        </p:nvSpPr>
        <p:spPr>
          <a:xfrm>
            <a:off x="358347" y="1027906"/>
            <a:ext cx="9391136" cy="6278642"/>
          </a:xfrm>
          <a:prstGeom prst="rect">
            <a:avLst/>
          </a:prstGeom>
          <a:noFill/>
        </p:spPr>
        <p:txBody>
          <a:bodyPr wrap="square" rtlCol="0">
            <a:spAutoFit/>
          </a:bodyPr>
          <a:lstStyle/>
          <a:p>
            <a:r>
              <a:rPr lang="en-US" u="sng" dirty="0"/>
              <a:t>Snack </a:t>
            </a:r>
            <a:r>
              <a:rPr lang="en-US" u="sng" dirty="0" smtClean="0"/>
              <a:t>time</a:t>
            </a:r>
          </a:p>
          <a:p>
            <a:r>
              <a:rPr lang="en-US" dirty="0"/>
              <a:t>We have milk in the </a:t>
            </a:r>
            <a:r>
              <a:rPr lang="en-US" dirty="0" smtClean="0"/>
              <a:t>morning along with a piece of fruit (sometimes carrots/tomatoes), in the afternoon the children have water with another piece of fruit. The fruit will be given whole and is not cut up. </a:t>
            </a:r>
            <a:endParaRPr lang="en-US" u="sng" dirty="0"/>
          </a:p>
          <a:p>
            <a:endParaRPr lang="en-US" sz="800" dirty="0"/>
          </a:p>
          <a:p>
            <a:r>
              <a:rPr lang="en-US" dirty="0" smtClean="0"/>
              <a:t>We </a:t>
            </a:r>
            <a:r>
              <a:rPr lang="en-US" dirty="0"/>
              <a:t>encourage the children to have water throughout day. We have a water station where each child has a </a:t>
            </a:r>
            <a:r>
              <a:rPr lang="en-US" dirty="0" smtClean="0"/>
              <a:t>named </a:t>
            </a:r>
            <a:r>
              <a:rPr lang="en-US" dirty="0"/>
              <a:t>cup and they fill these independently. If we notice they do not drink very much during the day, we will encourage them to drink more and have a chat with you.  Children do not have bottles of juice in the classroom</a:t>
            </a:r>
            <a:r>
              <a:rPr lang="en-US" dirty="0" smtClean="0"/>
              <a:t>.</a:t>
            </a:r>
          </a:p>
          <a:p>
            <a:endParaRPr lang="en-US" sz="800" dirty="0"/>
          </a:p>
          <a:p>
            <a:r>
              <a:rPr lang="en-US" u="sng" dirty="0"/>
              <a:t>Dinner time</a:t>
            </a:r>
          </a:p>
          <a:p>
            <a:endParaRPr lang="en-US" sz="800" u="sng" dirty="0"/>
          </a:p>
          <a:p>
            <a:r>
              <a:rPr lang="en-US" dirty="0" smtClean="0"/>
              <a:t>Our </a:t>
            </a:r>
            <a:r>
              <a:rPr lang="en-US" dirty="0"/>
              <a:t>school dinners are cooked on site by Mrs Plumb and her catering team and </a:t>
            </a:r>
            <a:r>
              <a:rPr lang="en-US" dirty="0" smtClean="0"/>
              <a:t>our </a:t>
            </a:r>
            <a:r>
              <a:rPr lang="en-US" dirty="0"/>
              <a:t>menu is put on the website weekly for you to see what they are eating each day. The children are seated and their food is served to them at the table by the teaching staff</a:t>
            </a:r>
            <a:r>
              <a:rPr lang="en-US" dirty="0" smtClean="0"/>
              <a:t>. If </a:t>
            </a:r>
            <a:r>
              <a:rPr lang="en-US" dirty="0"/>
              <a:t>you have any concerns about your child eating please do talk to us, as we have a very experienced team that can talk to you about your worries</a:t>
            </a:r>
            <a:r>
              <a:rPr lang="en-US" dirty="0" smtClean="0"/>
              <a:t>.</a:t>
            </a:r>
          </a:p>
          <a:p>
            <a:endParaRPr lang="en-US" dirty="0"/>
          </a:p>
          <a:p>
            <a:r>
              <a:rPr lang="en-US" u="sng" dirty="0" smtClean="0"/>
              <a:t>Packed lunch</a:t>
            </a:r>
          </a:p>
          <a:p>
            <a:r>
              <a:rPr lang="en-US" dirty="0" smtClean="0"/>
              <a:t>We are a nut free school. Please no peanut butter or chocolate spread (containing nuts) sandwiches.</a:t>
            </a:r>
            <a:r>
              <a:rPr lang="en-US" dirty="0"/>
              <a:t> </a:t>
            </a:r>
            <a:r>
              <a:rPr lang="en-US" dirty="0" smtClean="0"/>
              <a:t>We ask if grapes can be quartered.</a:t>
            </a:r>
          </a:p>
          <a:p>
            <a:r>
              <a:rPr lang="en-US" dirty="0" smtClean="0"/>
              <a:t>For </a:t>
            </a:r>
            <a:r>
              <a:rPr lang="en-US" dirty="0"/>
              <a:t>more information on our school dinners please take a look at our website </a:t>
            </a:r>
            <a:r>
              <a:rPr lang="en-US" dirty="0" smtClean="0">
                <a:hlinkClick r:id="rId5"/>
              </a:rPr>
              <a:t>here</a:t>
            </a:r>
            <a:r>
              <a:rPr lang="en-US" dirty="0" smtClean="0"/>
              <a:t>.</a:t>
            </a:r>
            <a:endParaRPr lang="en-US" dirty="0"/>
          </a:p>
          <a:p>
            <a:endParaRPr lang="en-US" dirty="0"/>
          </a:p>
          <a:p>
            <a:endParaRPr lang="en-US" dirty="0"/>
          </a:p>
        </p:txBody>
      </p:sp>
      <p:pic>
        <p:nvPicPr>
          <p:cNvPr id="14" name="Picture 13">
            <a:extLst>
              <a:ext uri="{FF2B5EF4-FFF2-40B4-BE49-F238E27FC236}">
                <a16:creationId xmlns:a16="http://schemas.microsoft.com/office/drawing/2014/main" id="{646EFBF5-30EF-E746-8A88-BEA25013E7DD}"/>
              </a:ext>
            </a:extLst>
          </p:cNvPr>
          <p:cNvPicPr>
            <a:picLocks noChangeAspect="1"/>
          </p:cNvPicPr>
          <p:nvPr/>
        </p:nvPicPr>
        <p:blipFill>
          <a:blip r:embed="rId6"/>
          <a:stretch>
            <a:fillRect/>
          </a:stretch>
        </p:blipFill>
        <p:spPr>
          <a:xfrm>
            <a:off x="9749483" y="3656515"/>
            <a:ext cx="1875310" cy="2703819"/>
          </a:xfrm>
          <a:prstGeom prst="rect">
            <a:avLst/>
          </a:prstGeom>
        </p:spPr>
      </p:pic>
    </p:spTree>
    <p:extLst>
      <p:ext uri="{BB962C8B-B14F-4D97-AF65-F5344CB8AC3E}">
        <p14:creationId xmlns:p14="http://schemas.microsoft.com/office/powerpoint/2010/main" val="283968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2" name="Rectangle 1"/>
          <p:cNvSpPr/>
          <p:nvPr/>
        </p:nvSpPr>
        <p:spPr>
          <a:xfrm>
            <a:off x="437743" y="1293383"/>
            <a:ext cx="10894979" cy="4401205"/>
          </a:xfrm>
          <a:prstGeom prst="rect">
            <a:avLst/>
          </a:prstGeom>
        </p:spPr>
        <p:txBody>
          <a:bodyPr wrap="square">
            <a:spAutoFit/>
          </a:bodyPr>
          <a:lstStyle/>
          <a:p>
            <a:r>
              <a:rPr lang="en-US" sz="2800" dirty="0"/>
              <a:t>Medical </a:t>
            </a:r>
            <a:r>
              <a:rPr lang="en-US" sz="2800" dirty="0" smtClean="0"/>
              <a:t>Matters</a:t>
            </a:r>
          </a:p>
          <a:p>
            <a:endParaRPr lang="en-US" sz="2800" dirty="0"/>
          </a:p>
          <a:p>
            <a:r>
              <a:rPr lang="en-US" sz="2800" dirty="0" smtClean="0"/>
              <a:t> </a:t>
            </a:r>
            <a:r>
              <a:rPr lang="en-US" sz="2800" dirty="0"/>
              <a:t>• Any sickness, </a:t>
            </a:r>
            <a:r>
              <a:rPr lang="en-GB" sz="2800" dirty="0" smtClean="0"/>
              <a:t>diarrhoea</a:t>
            </a:r>
            <a:r>
              <a:rPr lang="en-US" sz="2800" dirty="0" smtClean="0"/>
              <a:t>, </a:t>
            </a:r>
            <a:r>
              <a:rPr lang="en-US" sz="2800" dirty="0"/>
              <a:t>we ask is followed by 48 hours absence</a:t>
            </a:r>
            <a:r>
              <a:rPr lang="en-US" sz="2800" dirty="0" smtClean="0"/>
              <a:t>.</a:t>
            </a:r>
          </a:p>
          <a:p>
            <a:endParaRPr lang="en-US" sz="2800" dirty="0"/>
          </a:p>
          <a:p>
            <a:r>
              <a:rPr lang="en-US" sz="2800" dirty="0" smtClean="0"/>
              <a:t> </a:t>
            </a:r>
            <a:r>
              <a:rPr lang="en-US" sz="2800" dirty="0"/>
              <a:t>• Please phone the office to report any illness as early as possible. </a:t>
            </a:r>
            <a:endParaRPr lang="en-US" sz="2800" dirty="0" smtClean="0"/>
          </a:p>
          <a:p>
            <a:endParaRPr lang="en-US" sz="2800" dirty="0"/>
          </a:p>
          <a:p>
            <a:r>
              <a:rPr lang="en-US" sz="2800" dirty="0" smtClean="0"/>
              <a:t>• </a:t>
            </a:r>
            <a:r>
              <a:rPr lang="en-US" sz="2800" dirty="0"/>
              <a:t>Head lice happen! Please check regularly and treat as recommended</a:t>
            </a:r>
            <a:r>
              <a:rPr lang="en-US" sz="2800" dirty="0" smtClean="0"/>
              <a:t>.</a:t>
            </a:r>
            <a:endParaRPr lang="en-US" sz="2800" dirty="0"/>
          </a:p>
          <a:p>
            <a:endParaRPr lang="en-US" sz="2800" dirty="0" smtClean="0"/>
          </a:p>
          <a:p>
            <a:r>
              <a:rPr lang="en-US" sz="2800" dirty="0" smtClean="0"/>
              <a:t> </a:t>
            </a:r>
            <a:r>
              <a:rPr lang="en-US" sz="2800" dirty="0"/>
              <a:t>• Any medicines can only be administered by prior arrangement and by filling in the form </a:t>
            </a:r>
            <a:r>
              <a:rPr lang="en-US" sz="2800" dirty="0" smtClean="0"/>
              <a:t>at the school office. This is normally given at lunch time.</a:t>
            </a:r>
            <a:endParaRPr lang="en-GB" sz="2800" dirty="0"/>
          </a:p>
        </p:txBody>
      </p:sp>
    </p:spTree>
    <p:extLst>
      <p:ext uri="{BB962C8B-B14F-4D97-AF65-F5344CB8AC3E}">
        <p14:creationId xmlns:p14="http://schemas.microsoft.com/office/powerpoint/2010/main" val="391031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13" name="Rectangle 12"/>
          <p:cNvSpPr/>
          <p:nvPr/>
        </p:nvSpPr>
        <p:spPr>
          <a:xfrm>
            <a:off x="619432" y="1720840"/>
            <a:ext cx="8524568" cy="923330"/>
          </a:xfrm>
          <a:prstGeom prst="rect">
            <a:avLst/>
          </a:prstGeom>
        </p:spPr>
        <p:txBody>
          <a:bodyPr wrap="square">
            <a:spAutoFit/>
          </a:bodyPr>
          <a:lstStyle/>
          <a:p>
            <a:endParaRPr lang="en-US" dirty="0" smtClean="0"/>
          </a:p>
          <a:p>
            <a:endParaRPr lang="en-US" dirty="0"/>
          </a:p>
          <a:p>
            <a:endParaRPr lang="en-US" dirty="0"/>
          </a:p>
        </p:txBody>
      </p:sp>
      <p:sp>
        <p:nvSpPr>
          <p:cNvPr id="2" name="TextBox 1"/>
          <p:cNvSpPr txBox="1"/>
          <p:nvPr/>
        </p:nvSpPr>
        <p:spPr>
          <a:xfrm>
            <a:off x="1920240" y="1524000"/>
            <a:ext cx="8209280" cy="5724644"/>
          </a:xfrm>
          <a:prstGeom prst="rect">
            <a:avLst/>
          </a:prstGeom>
          <a:noFill/>
        </p:spPr>
        <p:txBody>
          <a:bodyPr wrap="square" rtlCol="0">
            <a:spAutoFit/>
          </a:bodyPr>
          <a:lstStyle/>
          <a:p>
            <a:endParaRPr lang="en-US" dirty="0" smtClean="0"/>
          </a:p>
          <a:p>
            <a:pPr algn="ctr"/>
            <a:r>
              <a:rPr lang="en-US" sz="2400" b="1" dirty="0" smtClean="0"/>
              <a:t>Communication</a:t>
            </a:r>
          </a:p>
          <a:p>
            <a:pPr algn="ctr"/>
            <a:endParaRPr lang="en-US" sz="2400" b="1" dirty="0"/>
          </a:p>
          <a:p>
            <a:pPr algn="ctr"/>
            <a:r>
              <a:rPr lang="en-US" sz="2400" dirty="0" smtClean="0"/>
              <a:t>Parents eve (twice per year)</a:t>
            </a:r>
          </a:p>
          <a:p>
            <a:pPr algn="ctr"/>
            <a:r>
              <a:rPr lang="en-US" sz="2400" dirty="0" smtClean="0"/>
              <a:t>School office will pass on messages</a:t>
            </a:r>
          </a:p>
          <a:p>
            <a:pPr algn="ctr"/>
            <a:r>
              <a:rPr lang="en-US" sz="2400" dirty="0" smtClean="0"/>
              <a:t>Give us a quick update/ask </a:t>
            </a:r>
            <a:r>
              <a:rPr lang="en-US" sz="2400" smtClean="0"/>
              <a:t>a question </a:t>
            </a:r>
            <a:r>
              <a:rPr lang="en-US" sz="2400" dirty="0" smtClean="0"/>
              <a:t>at drop off/collection</a:t>
            </a:r>
          </a:p>
          <a:p>
            <a:pPr algn="ctr"/>
            <a:r>
              <a:rPr lang="en-US" sz="2400" dirty="0" smtClean="0"/>
              <a:t>For more in depth conversations a meeting can be arranged</a:t>
            </a:r>
          </a:p>
          <a:p>
            <a:pPr algn="ctr"/>
            <a:endParaRPr lang="en-US" sz="2400" dirty="0" smtClean="0"/>
          </a:p>
          <a:p>
            <a:pPr algn="ctr"/>
            <a:r>
              <a:rPr lang="en-US" sz="2400" dirty="0" smtClean="0"/>
              <a:t>Our class page on the website </a:t>
            </a:r>
            <a:r>
              <a:rPr lang="en-US" sz="2400" dirty="0"/>
              <a:t>(</a:t>
            </a:r>
            <a:r>
              <a:rPr lang="en-US" sz="2400" dirty="0" smtClean="0"/>
              <a:t>find out what the children have been up to!)</a:t>
            </a:r>
          </a:p>
          <a:p>
            <a:pPr algn="ctr"/>
            <a:endParaRPr lang="en-US" sz="2400" b="1" dirty="0" smtClean="0"/>
          </a:p>
          <a:p>
            <a:pPr algn="ctr"/>
            <a:endParaRPr lang="en-US" sz="2400" b="1" dirty="0" smtClean="0"/>
          </a:p>
          <a:p>
            <a:pPr algn="ctr"/>
            <a:endParaRPr lang="en-US" sz="2400" b="1" dirty="0"/>
          </a:p>
          <a:p>
            <a:pPr algn="ctr"/>
            <a:endParaRPr lang="en-US" sz="2400" b="1" dirty="0" smtClean="0"/>
          </a:p>
          <a:p>
            <a:pPr algn="ctr"/>
            <a:endParaRPr lang="en-US" dirty="0"/>
          </a:p>
          <a:p>
            <a:pPr algn="ctr"/>
            <a:endParaRPr lang="en-GB" dirty="0"/>
          </a:p>
        </p:txBody>
      </p:sp>
    </p:spTree>
    <p:extLst>
      <p:ext uri="{BB962C8B-B14F-4D97-AF65-F5344CB8AC3E}">
        <p14:creationId xmlns:p14="http://schemas.microsoft.com/office/powerpoint/2010/main" val="316531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72765"/>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pic>
        <p:nvPicPr>
          <p:cNvPr id="16" name="Picture 15">
            <a:extLst>
              <a:ext uri="{FF2B5EF4-FFF2-40B4-BE49-F238E27FC236}">
                <a16:creationId xmlns:a16="http://schemas.microsoft.com/office/drawing/2014/main" id="{263B20F1-B2AE-8B41-97D3-837EFC6874AF}"/>
              </a:ext>
            </a:extLst>
          </p:cNvPr>
          <p:cNvPicPr>
            <a:picLocks noChangeAspect="1"/>
          </p:cNvPicPr>
          <p:nvPr/>
        </p:nvPicPr>
        <p:blipFill>
          <a:blip r:embed="rId5"/>
          <a:stretch>
            <a:fillRect/>
          </a:stretch>
        </p:blipFill>
        <p:spPr>
          <a:xfrm>
            <a:off x="8057357" y="3278187"/>
            <a:ext cx="2997200" cy="2730500"/>
          </a:xfrm>
          <a:prstGeom prst="rect">
            <a:avLst/>
          </a:prstGeom>
        </p:spPr>
      </p:pic>
      <p:sp>
        <p:nvSpPr>
          <p:cNvPr id="2" name="Rectangle 1"/>
          <p:cNvSpPr/>
          <p:nvPr/>
        </p:nvSpPr>
        <p:spPr>
          <a:xfrm>
            <a:off x="884904" y="1842664"/>
            <a:ext cx="6096000" cy="3662541"/>
          </a:xfrm>
          <a:prstGeom prst="rect">
            <a:avLst/>
          </a:prstGeom>
        </p:spPr>
        <p:txBody>
          <a:bodyPr>
            <a:spAutoFit/>
          </a:bodyPr>
          <a:lstStyle/>
          <a:p>
            <a:r>
              <a:rPr lang="en-US" dirty="0"/>
              <a:t>Tonight</a:t>
            </a:r>
            <a:r>
              <a:rPr lang="en-US" dirty="0" smtClean="0"/>
              <a:t>:</a:t>
            </a:r>
          </a:p>
          <a:p>
            <a:endParaRPr lang="en-US" dirty="0"/>
          </a:p>
          <a:p>
            <a:r>
              <a:rPr lang="en-US" dirty="0" smtClean="0"/>
              <a:t> </a:t>
            </a:r>
            <a:r>
              <a:rPr lang="en-US" sz="2800" dirty="0"/>
              <a:t>• To help your child make the best possible start to </a:t>
            </a:r>
            <a:r>
              <a:rPr lang="en-US" sz="2800" dirty="0" smtClean="0"/>
              <a:t>preschool </a:t>
            </a:r>
          </a:p>
          <a:p>
            <a:endParaRPr lang="en-US" sz="2800" dirty="0"/>
          </a:p>
          <a:p>
            <a:r>
              <a:rPr lang="en-US" sz="2800" dirty="0" smtClean="0"/>
              <a:t>• </a:t>
            </a:r>
            <a:r>
              <a:rPr lang="en-US" sz="2800" dirty="0"/>
              <a:t>To help you understand the curriculum and how we teach </a:t>
            </a:r>
            <a:r>
              <a:rPr lang="en-US" sz="2800" dirty="0" smtClean="0"/>
              <a:t>it</a:t>
            </a:r>
          </a:p>
          <a:p>
            <a:endParaRPr lang="en-US" sz="2800" dirty="0" smtClean="0"/>
          </a:p>
          <a:p>
            <a:r>
              <a:rPr lang="en-US" sz="2800" dirty="0" smtClean="0"/>
              <a:t>• </a:t>
            </a:r>
            <a:r>
              <a:rPr lang="en-US" sz="2800" dirty="0"/>
              <a:t>Housekeeping information</a:t>
            </a:r>
            <a:endParaRPr lang="en-GB" sz="2800" dirty="0"/>
          </a:p>
        </p:txBody>
      </p:sp>
    </p:spTree>
    <p:extLst>
      <p:ext uri="{BB962C8B-B14F-4D97-AF65-F5344CB8AC3E}">
        <p14:creationId xmlns:p14="http://schemas.microsoft.com/office/powerpoint/2010/main" val="167969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8515"/>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pic>
        <p:nvPicPr>
          <p:cNvPr id="20" name="Picture 19">
            <a:extLst>
              <a:ext uri="{FF2B5EF4-FFF2-40B4-BE49-F238E27FC236}">
                <a16:creationId xmlns:a16="http://schemas.microsoft.com/office/drawing/2014/main" id="{183CD455-455D-C841-BB26-0BA394CA8891}"/>
              </a:ext>
            </a:extLst>
          </p:cNvPr>
          <p:cNvPicPr>
            <a:picLocks noChangeAspect="1"/>
          </p:cNvPicPr>
          <p:nvPr/>
        </p:nvPicPr>
        <p:blipFill>
          <a:blip r:embed="rId5"/>
          <a:stretch>
            <a:fillRect/>
          </a:stretch>
        </p:blipFill>
        <p:spPr>
          <a:xfrm>
            <a:off x="8895911" y="1845412"/>
            <a:ext cx="1698967" cy="2392911"/>
          </a:xfrm>
          <a:prstGeom prst="rect">
            <a:avLst/>
          </a:prstGeom>
        </p:spPr>
      </p:pic>
      <p:sp>
        <p:nvSpPr>
          <p:cNvPr id="22" name="TextBox 21">
            <a:extLst>
              <a:ext uri="{FF2B5EF4-FFF2-40B4-BE49-F238E27FC236}">
                <a16:creationId xmlns:a16="http://schemas.microsoft.com/office/drawing/2014/main" id="{92A317E1-3028-0D41-B350-7680921D40F8}"/>
              </a:ext>
            </a:extLst>
          </p:cNvPr>
          <p:cNvSpPr txBox="1"/>
          <p:nvPr/>
        </p:nvSpPr>
        <p:spPr>
          <a:xfrm>
            <a:off x="8349080" y="4496700"/>
            <a:ext cx="2792627" cy="646331"/>
          </a:xfrm>
          <a:prstGeom prst="rect">
            <a:avLst/>
          </a:prstGeom>
          <a:noFill/>
        </p:spPr>
        <p:txBody>
          <a:bodyPr wrap="square" rtlCol="0">
            <a:spAutoFit/>
          </a:bodyPr>
          <a:lstStyle/>
          <a:p>
            <a:pPr algn="ctr"/>
            <a:r>
              <a:rPr lang="en-US" dirty="0" err="1"/>
              <a:t>Mr</a:t>
            </a:r>
            <a:r>
              <a:rPr lang="en-US" dirty="0"/>
              <a:t> Richard Tomlinson</a:t>
            </a:r>
          </a:p>
          <a:p>
            <a:pPr algn="ctr"/>
            <a:r>
              <a:rPr lang="en-US" dirty="0"/>
              <a:t>Head Teacher</a:t>
            </a:r>
          </a:p>
        </p:txBody>
      </p:sp>
      <p:pic>
        <p:nvPicPr>
          <p:cNvPr id="13" name="Picture 12"/>
          <p:cNvPicPr/>
          <p:nvPr/>
        </p:nvPicPr>
        <p:blipFill>
          <a:blip r:embed="rId6"/>
          <a:stretch>
            <a:fillRect/>
          </a:stretch>
        </p:blipFill>
        <p:spPr>
          <a:xfrm>
            <a:off x="624114" y="1359047"/>
            <a:ext cx="8128000" cy="4939671"/>
          </a:xfrm>
          <a:prstGeom prst="rect">
            <a:avLst/>
          </a:prstGeom>
        </p:spPr>
      </p:pic>
    </p:spTree>
    <p:extLst>
      <p:ext uri="{BB962C8B-B14F-4D97-AF65-F5344CB8AC3E}">
        <p14:creationId xmlns:p14="http://schemas.microsoft.com/office/powerpoint/2010/main" val="390130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8515"/>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2" name="Rectangle 1"/>
          <p:cNvSpPr/>
          <p:nvPr/>
        </p:nvSpPr>
        <p:spPr>
          <a:xfrm>
            <a:off x="1081547" y="1601128"/>
            <a:ext cx="10148817" cy="4401205"/>
          </a:xfrm>
          <a:prstGeom prst="rect">
            <a:avLst/>
          </a:prstGeom>
        </p:spPr>
        <p:txBody>
          <a:bodyPr wrap="square">
            <a:spAutoFit/>
          </a:bodyPr>
          <a:lstStyle/>
          <a:p>
            <a:r>
              <a:rPr lang="en-US" sz="2800" dirty="0"/>
              <a:t>Please visit our website to look at more information </a:t>
            </a:r>
            <a:r>
              <a:rPr lang="en-US" sz="2800" dirty="0" smtClean="0"/>
              <a:t>about us, </a:t>
            </a:r>
            <a:r>
              <a:rPr lang="en-US" sz="2800" dirty="0"/>
              <a:t>our values and ethos. </a:t>
            </a:r>
            <a:endParaRPr lang="en-US" sz="2800" dirty="0" smtClean="0"/>
          </a:p>
          <a:p>
            <a:endParaRPr lang="en-US" sz="2800" dirty="0"/>
          </a:p>
          <a:p>
            <a:r>
              <a:rPr lang="en-US" sz="2800" dirty="0" smtClean="0"/>
              <a:t>• We pride </a:t>
            </a:r>
            <a:r>
              <a:rPr lang="en-US" sz="2800" dirty="0"/>
              <a:t>ourselves on our Take Care Values which is core to the school’s whole curriculum and our children’s personal development. </a:t>
            </a:r>
            <a:endParaRPr lang="en-US" sz="2800" dirty="0" smtClean="0"/>
          </a:p>
          <a:p>
            <a:endParaRPr lang="en-US" sz="2800" dirty="0"/>
          </a:p>
          <a:p>
            <a:r>
              <a:rPr lang="en-US" sz="2800" dirty="0" smtClean="0"/>
              <a:t>• </a:t>
            </a:r>
            <a:r>
              <a:rPr lang="en-US" sz="2800" dirty="0"/>
              <a:t>This slide includes our School Prayer that the children will learn with signs</a:t>
            </a:r>
            <a:r>
              <a:rPr lang="en-US" sz="2800" dirty="0" smtClean="0"/>
              <a:t>.</a:t>
            </a:r>
          </a:p>
          <a:p>
            <a:endParaRPr lang="en-US" sz="2800" dirty="0" smtClean="0"/>
          </a:p>
          <a:p>
            <a:r>
              <a:rPr lang="en-US" sz="2800" dirty="0" smtClean="0"/>
              <a:t> </a:t>
            </a:r>
            <a:r>
              <a:rPr lang="en-US" sz="2800" dirty="0"/>
              <a:t>• Be the best version of yourself that you can be…</a:t>
            </a:r>
            <a:endParaRPr lang="en-GB" sz="2800" dirty="0"/>
          </a:p>
        </p:txBody>
      </p:sp>
    </p:spTree>
    <p:extLst>
      <p:ext uri="{BB962C8B-B14F-4D97-AF65-F5344CB8AC3E}">
        <p14:creationId xmlns:p14="http://schemas.microsoft.com/office/powerpoint/2010/main" val="110621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10309"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0" y="855836"/>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2" name="TextBox 1">
            <a:extLst>
              <a:ext uri="{FF2B5EF4-FFF2-40B4-BE49-F238E27FC236}">
                <a16:creationId xmlns:a16="http://schemas.microsoft.com/office/drawing/2014/main" id="{3BB51F7D-58C6-5A4C-B7AF-81269B04886B}"/>
              </a:ext>
            </a:extLst>
          </p:cNvPr>
          <p:cNvSpPr txBox="1"/>
          <p:nvPr/>
        </p:nvSpPr>
        <p:spPr>
          <a:xfrm>
            <a:off x="670768" y="912313"/>
            <a:ext cx="2927838" cy="830997"/>
          </a:xfrm>
          <a:prstGeom prst="rect">
            <a:avLst/>
          </a:prstGeom>
          <a:noFill/>
        </p:spPr>
        <p:txBody>
          <a:bodyPr wrap="square" rtlCol="0">
            <a:spAutoFit/>
          </a:bodyPr>
          <a:lstStyle/>
          <a:p>
            <a:endParaRPr lang="en-US" sz="2400" u="sng" dirty="0" smtClean="0"/>
          </a:p>
          <a:p>
            <a:r>
              <a:rPr lang="en-US" sz="2400" u="sng" dirty="0" smtClean="0"/>
              <a:t>Preschool </a:t>
            </a:r>
            <a:r>
              <a:rPr lang="en-US" sz="2400" u="sng" dirty="0"/>
              <a:t>Teachers</a:t>
            </a:r>
          </a:p>
        </p:txBody>
      </p:sp>
      <p:sp>
        <p:nvSpPr>
          <p:cNvPr id="8" name="TextBox 7"/>
          <p:cNvSpPr txBox="1"/>
          <p:nvPr/>
        </p:nvSpPr>
        <p:spPr>
          <a:xfrm>
            <a:off x="484095" y="5368413"/>
            <a:ext cx="2384611" cy="501445"/>
          </a:xfrm>
          <a:prstGeom prst="rect">
            <a:avLst/>
          </a:prstGeom>
          <a:noFill/>
        </p:spPr>
        <p:txBody>
          <a:bodyPr wrap="square" rtlCol="0">
            <a:spAutoFit/>
          </a:bodyPr>
          <a:lstStyle/>
          <a:p>
            <a:endParaRPr lang="en-GB" dirty="0"/>
          </a:p>
        </p:txBody>
      </p:sp>
      <p:sp>
        <p:nvSpPr>
          <p:cNvPr id="10" name="TextBox 9"/>
          <p:cNvSpPr txBox="1"/>
          <p:nvPr/>
        </p:nvSpPr>
        <p:spPr>
          <a:xfrm flipH="1">
            <a:off x="1677007" y="4254640"/>
            <a:ext cx="2021386" cy="1200329"/>
          </a:xfrm>
          <a:prstGeom prst="rect">
            <a:avLst/>
          </a:prstGeom>
          <a:noFill/>
        </p:spPr>
        <p:txBody>
          <a:bodyPr wrap="square" rtlCol="0">
            <a:spAutoFit/>
          </a:bodyPr>
          <a:lstStyle/>
          <a:p>
            <a:pPr algn="ctr"/>
            <a:r>
              <a:rPr lang="en-GB" dirty="0" smtClean="0"/>
              <a:t>Mrs Morrell</a:t>
            </a:r>
          </a:p>
          <a:p>
            <a:pPr algn="ctr"/>
            <a:r>
              <a:rPr lang="en-US" dirty="0" smtClean="0"/>
              <a:t>Class teacher</a:t>
            </a:r>
            <a:endParaRPr lang="en-GB" dirty="0" smtClean="0"/>
          </a:p>
          <a:p>
            <a:pPr algn="ctr"/>
            <a:r>
              <a:rPr lang="en-GB" dirty="0" smtClean="0"/>
              <a:t>(Foundation)F1 lead</a:t>
            </a:r>
            <a:endParaRPr lang="en-GB" dirty="0"/>
          </a:p>
        </p:txBody>
      </p:sp>
      <p:pic>
        <p:nvPicPr>
          <p:cNvPr id="1030"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669" y="2098216"/>
            <a:ext cx="1298828" cy="23064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026" y="2079698"/>
            <a:ext cx="2271015" cy="17518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44778" y="3917674"/>
            <a:ext cx="2114550" cy="1477328"/>
          </a:xfrm>
          <a:prstGeom prst="rect">
            <a:avLst/>
          </a:prstGeom>
          <a:noFill/>
        </p:spPr>
        <p:txBody>
          <a:bodyPr wrap="square" rtlCol="0">
            <a:spAutoFit/>
          </a:bodyPr>
          <a:lstStyle/>
          <a:p>
            <a:pPr algn="ctr"/>
            <a:r>
              <a:rPr lang="en-GB" dirty="0" smtClean="0"/>
              <a:t>Mrs Cruse</a:t>
            </a:r>
          </a:p>
          <a:p>
            <a:pPr algn="ctr"/>
            <a:r>
              <a:rPr lang="en-GB" dirty="0"/>
              <a:t>(</a:t>
            </a:r>
            <a:r>
              <a:rPr lang="en-GB" dirty="0" smtClean="0"/>
              <a:t>Foundation)F1 </a:t>
            </a:r>
            <a:r>
              <a:rPr lang="en-GB" dirty="0"/>
              <a:t>D</a:t>
            </a:r>
            <a:r>
              <a:rPr lang="en-GB" dirty="0" smtClean="0"/>
              <a:t>eputy </a:t>
            </a:r>
          </a:p>
          <a:p>
            <a:pPr algn="ctr"/>
            <a:r>
              <a:rPr lang="en-US" dirty="0" smtClean="0"/>
              <a:t>(Mon- Wed)</a:t>
            </a:r>
            <a:endParaRPr lang="en-GB" dirty="0" smtClean="0"/>
          </a:p>
          <a:p>
            <a:pPr algn="ctr"/>
            <a:endParaRPr lang="en-GB" dirty="0"/>
          </a:p>
        </p:txBody>
      </p:sp>
      <p:sp>
        <p:nvSpPr>
          <p:cNvPr id="16" name="TextBox 15"/>
          <p:cNvSpPr txBox="1"/>
          <p:nvPr/>
        </p:nvSpPr>
        <p:spPr>
          <a:xfrm>
            <a:off x="5983083" y="4484429"/>
            <a:ext cx="1542115" cy="923330"/>
          </a:xfrm>
          <a:prstGeom prst="rect">
            <a:avLst/>
          </a:prstGeom>
          <a:noFill/>
        </p:spPr>
        <p:txBody>
          <a:bodyPr wrap="square" rtlCol="0">
            <a:spAutoFit/>
          </a:bodyPr>
          <a:lstStyle/>
          <a:p>
            <a:pPr algn="ctr"/>
            <a:r>
              <a:rPr lang="en-GB" dirty="0" smtClean="0"/>
              <a:t>Mrs Spence</a:t>
            </a:r>
          </a:p>
          <a:p>
            <a:pPr algn="ctr"/>
            <a:r>
              <a:rPr lang="en-GB" dirty="0" smtClean="0"/>
              <a:t>F1 Assistant</a:t>
            </a:r>
          </a:p>
          <a:p>
            <a:pPr algn="ctr"/>
            <a:r>
              <a:rPr lang="en-GB" dirty="0" smtClean="0"/>
              <a:t>(Wed – Fri)</a:t>
            </a:r>
            <a:endParaRPr lang="en-GB" dirty="0"/>
          </a:p>
        </p:txBody>
      </p:sp>
      <p:sp>
        <p:nvSpPr>
          <p:cNvPr id="17" name="TextBox 16"/>
          <p:cNvSpPr txBox="1"/>
          <p:nvPr/>
        </p:nvSpPr>
        <p:spPr>
          <a:xfrm>
            <a:off x="12758" y="4018018"/>
            <a:ext cx="2047353" cy="1477328"/>
          </a:xfrm>
          <a:prstGeom prst="rect">
            <a:avLst/>
          </a:prstGeom>
          <a:noFill/>
        </p:spPr>
        <p:txBody>
          <a:bodyPr wrap="square" rtlCol="0">
            <a:spAutoFit/>
          </a:bodyPr>
          <a:lstStyle/>
          <a:p>
            <a:pPr algn="ctr"/>
            <a:r>
              <a:rPr lang="en-GB" dirty="0" smtClean="0"/>
              <a:t>Mrs Gibbens</a:t>
            </a:r>
          </a:p>
          <a:p>
            <a:pPr algn="ctr"/>
            <a:r>
              <a:rPr lang="en-US" dirty="0" smtClean="0"/>
              <a:t>Deputy Head</a:t>
            </a:r>
          </a:p>
          <a:p>
            <a:pPr algn="ctr"/>
            <a:r>
              <a:rPr lang="en-US" dirty="0" smtClean="0"/>
              <a:t>EYFS Lead</a:t>
            </a:r>
            <a:endParaRPr lang="en-GB" dirty="0" smtClean="0"/>
          </a:p>
          <a:p>
            <a:pPr algn="ctr"/>
            <a:endParaRPr lang="en-GB" dirty="0" smtClean="0"/>
          </a:p>
          <a:p>
            <a:pPr algn="ct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589283" y="2372904"/>
            <a:ext cx="2067233" cy="15178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953" y="2098216"/>
            <a:ext cx="1584916" cy="2646198"/>
          </a:xfrm>
          <a:prstGeom prst="rect">
            <a:avLst/>
          </a:prstGeom>
        </p:spPr>
      </p:pic>
      <p:sp>
        <p:nvSpPr>
          <p:cNvPr id="23" name="TextBox 22"/>
          <p:cNvSpPr txBox="1"/>
          <p:nvPr/>
        </p:nvSpPr>
        <p:spPr>
          <a:xfrm>
            <a:off x="7617734" y="4814963"/>
            <a:ext cx="2047353" cy="923330"/>
          </a:xfrm>
          <a:prstGeom prst="rect">
            <a:avLst/>
          </a:prstGeom>
          <a:noFill/>
        </p:spPr>
        <p:txBody>
          <a:bodyPr wrap="square" rtlCol="0">
            <a:spAutoFit/>
          </a:bodyPr>
          <a:lstStyle/>
          <a:p>
            <a:pPr algn="ctr"/>
            <a:r>
              <a:rPr lang="en-GB" dirty="0" smtClean="0"/>
              <a:t>Miss  Smith</a:t>
            </a:r>
          </a:p>
          <a:p>
            <a:pPr algn="ctr"/>
            <a:r>
              <a:rPr lang="en-GB" dirty="0" smtClean="0"/>
              <a:t>F1 Assistant</a:t>
            </a:r>
          </a:p>
          <a:p>
            <a:pPr algn="ctr"/>
            <a:r>
              <a:rPr lang="en-US" dirty="0" smtClean="0"/>
              <a:t>(Mon, Tue, Thu, Fri)</a:t>
            </a:r>
            <a:endParaRPr lang="en-GB" dirty="0"/>
          </a:p>
        </p:txBody>
      </p:sp>
      <p:pic>
        <p:nvPicPr>
          <p:cNvPr id="22" name="Picture 21">
            <a:extLst>
              <a:ext uri="{FF2B5EF4-FFF2-40B4-BE49-F238E27FC236}">
                <a16:creationId xmlns:a16="http://schemas.microsoft.com/office/drawing/2014/main" id="{8478F765-F80B-0248-AD98-351471B06A56}"/>
              </a:ext>
            </a:extLst>
          </p:cNvPr>
          <p:cNvPicPr>
            <a:picLocks noChangeAspect="1"/>
          </p:cNvPicPr>
          <p:nvPr/>
        </p:nvPicPr>
        <p:blipFill>
          <a:blip r:embed="rId9"/>
          <a:stretch>
            <a:fillRect/>
          </a:stretch>
        </p:blipFill>
        <p:spPr>
          <a:xfrm>
            <a:off x="95881" y="2112966"/>
            <a:ext cx="1768089" cy="155346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57624" y="2429215"/>
            <a:ext cx="1605778" cy="1975425"/>
          </a:xfrm>
          <a:prstGeom prst="rect">
            <a:avLst/>
          </a:prstGeom>
        </p:spPr>
      </p:pic>
      <p:sp>
        <p:nvSpPr>
          <p:cNvPr id="24" name="TextBox 23"/>
          <p:cNvSpPr txBox="1"/>
          <p:nvPr/>
        </p:nvSpPr>
        <p:spPr>
          <a:xfrm>
            <a:off x="9578669" y="4531639"/>
            <a:ext cx="2047353" cy="923330"/>
          </a:xfrm>
          <a:prstGeom prst="rect">
            <a:avLst/>
          </a:prstGeom>
          <a:noFill/>
        </p:spPr>
        <p:txBody>
          <a:bodyPr wrap="square" rtlCol="0">
            <a:spAutoFit/>
          </a:bodyPr>
          <a:lstStyle/>
          <a:p>
            <a:pPr algn="ctr"/>
            <a:r>
              <a:rPr lang="en-GB" dirty="0" smtClean="0"/>
              <a:t>Miss  Smith</a:t>
            </a:r>
          </a:p>
          <a:p>
            <a:pPr algn="ctr"/>
            <a:r>
              <a:rPr lang="en-GB" dirty="0" smtClean="0"/>
              <a:t>F1 Assistant</a:t>
            </a:r>
          </a:p>
          <a:p>
            <a:pPr algn="ctr"/>
            <a:r>
              <a:rPr lang="en-US" dirty="0" smtClean="0"/>
              <a:t>(Mon,- Fri am)</a:t>
            </a:r>
            <a:endParaRPr lang="en-GB" dirty="0"/>
          </a:p>
        </p:txBody>
      </p:sp>
    </p:spTree>
    <p:extLst>
      <p:ext uri="{BB962C8B-B14F-4D97-AF65-F5344CB8AC3E}">
        <p14:creationId xmlns:p14="http://schemas.microsoft.com/office/powerpoint/2010/main" val="111870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8515"/>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2" name="Rectangle 1"/>
          <p:cNvSpPr/>
          <p:nvPr/>
        </p:nvSpPr>
        <p:spPr>
          <a:xfrm>
            <a:off x="1952435" y="1240836"/>
            <a:ext cx="7931793" cy="4893647"/>
          </a:xfrm>
          <a:prstGeom prst="rect">
            <a:avLst/>
          </a:prstGeom>
        </p:spPr>
        <p:txBody>
          <a:bodyPr wrap="square">
            <a:spAutoFit/>
          </a:bodyPr>
          <a:lstStyle/>
          <a:p>
            <a:pPr algn="ctr"/>
            <a:r>
              <a:rPr lang="en-US" sz="2400" b="1" dirty="0"/>
              <a:t>Class </a:t>
            </a:r>
            <a:r>
              <a:rPr lang="en-US" sz="2400" b="1" dirty="0" smtClean="0"/>
              <a:t>Visits</a:t>
            </a:r>
          </a:p>
          <a:p>
            <a:endParaRPr lang="en-US" dirty="0"/>
          </a:p>
          <a:p>
            <a:r>
              <a:rPr lang="en-US" b="1" dirty="0" smtClean="0"/>
              <a:t>6, 7 &amp; 8 Sept (Wed, Thurs &amp; Fri)</a:t>
            </a:r>
          </a:p>
          <a:p>
            <a:endParaRPr lang="en-US" dirty="0" smtClean="0"/>
          </a:p>
          <a:p>
            <a:pPr algn="just"/>
            <a:r>
              <a:rPr lang="en-US" dirty="0" smtClean="0"/>
              <a:t>These will be either a morning or afternoon slot for each of the 3 days, even if your child is not due to attend on a Wed, </a:t>
            </a:r>
            <a:r>
              <a:rPr lang="en-US" dirty="0" err="1" smtClean="0"/>
              <a:t>Thur</a:t>
            </a:r>
            <a:r>
              <a:rPr lang="en-US" dirty="0" smtClean="0"/>
              <a:t> or Fri.</a:t>
            </a:r>
          </a:p>
          <a:p>
            <a:pPr algn="just"/>
            <a:r>
              <a:rPr lang="en-US" dirty="0" smtClean="0"/>
              <a:t>These sessions will either be</a:t>
            </a:r>
          </a:p>
          <a:p>
            <a:pPr algn="just"/>
            <a:r>
              <a:rPr lang="en-US" dirty="0" smtClean="0"/>
              <a:t>9 am – 11am or</a:t>
            </a:r>
          </a:p>
          <a:p>
            <a:pPr algn="just"/>
            <a:r>
              <a:rPr lang="en-US" dirty="0" smtClean="0"/>
              <a:t>1.30 pm – 3.30 pm</a:t>
            </a:r>
          </a:p>
          <a:p>
            <a:pPr algn="just"/>
            <a:endParaRPr lang="en-US" dirty="0"/>
          </a:p>
          <a:p>
            <a:pPr algn="just"/>
            <a:r>
              <a:rPr lang="en-US" dirty="0" smtClean="0"/>
              <a:t>Normal sessions from Monday 11 Sept.</a:t>
            </a:r>
          </a:p>
          <a:p>
            <a:pPr algn="just"/>
            <a:endParaRPr lang="en-US" dirty="0" smtClean="0"/>
          </a:p>
          <a:p>
            <a:pPr algn="just"/>
            <a:r>
              <a:rPr lang="en-US" dirty="0" smtClean="0"/>
              <a:t>• These are just taster sessions </a:t>
            </a:r>
            <a:r>
              <a:rPr lang="en-US" dirty="0"/>
              <a:t>to start building </a:t>
            </a:r>
            <a:r>
              <a:rPr lang="en-US" dirty="0" smtClean="0"/>
              <a:t>relationships and meet the staff.</a:t>
            </a:r>
            <a:endParaRPr lang="en-US" dirty="0"/>
          </a:p>
          <a:p>
            <a:pPr algn="just"/>
            <a:endParaRPr lang="en-US" dirty="0"/>
          </a:p>
          <a:p>
            <a:pPr algn="just"/>
            <a:r>
              <a:rPr lang="en-US" dirty="0" smtClean="0"/>
              <a:t>• </a:t>
            </a:r>
            <a:r>
              <a:rPr lang="en-US" dirty="0"/>
              <a:t>Everyone can </a:t>
            </a:r>
            <a:r>
              <a:rPr lang="en-US" dirty="0" err="1"/>
              <a:t>recognise</a:t>
            </a:r>
            <a:r>
              <a:rPr lang="en-US" dirty="0"/>
              <a:t> each </a:t>
            </a:r>
            <a:r>
              <a:rPr lang="en-US" dirty="0" smtClean="0"/>
              <a:t>other.</a:t>
            </a:r>
          </a:p>
          <a:p>
            <a:pPr algn="just"/>
            <a:endParaRPr lang="en-US" dirty="0"/>
          </a:p>
          <a:p>
            <a:pPr algn="just"/>
            <a:r>
              <a:rPr lang="en-US" dirty="0" smtClean="0"/>
              <a:t>• </a:t>
            </a:r>
            <a:r>
              <a:rPr lang="en-US" dirty="0"/>
              <a:t>Children can see some activities, the classroom and </a:t>
            </a:r>
            <a:r>
              <a:rPr lang="en-US" dirty="0" smtClean="0"/>
              <a:t>meet the </a:t>
            </a:r>
            <a:r>
              <a:rPr lang="en-US" dirty="0"/>
              <a:t>other </a:t>
            </a:r>
            <a:r>
              <a:rPr lang="en-US" dirty="0" smtClean="0"/>
              <a:t>children.</a:t>
            </a:r>
            <a:endParaRPr lang="en-GB" dirty="0"/>
          </a:p>
        </p:txBody>
      </p:sp>
    </p:spTree>
    <p:extLst>
      <p:ext uri="{BB962C8B-B14F-4D97-AF65-F5344CB8AC3E}">
        <p14:creationId xmlns:p14="http://schemas.microsoft.com/office/powerpoint/2010/main" val="134651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8515"/>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2" name="Rectangle 1"/>
          <p:cNvSpPr/>
          <p:nvPr/>
        </p:nvSpPr>
        <p:spPr>
          <a:xfrm>
            <a:off x="845574" y="1240837"/>
            <a:ext cx="9822426" cy="4154984"/>
          </a:xfrm>
          <a:prstGeom prst="rect">
            <a:avLst/>
          </a:prstGeom>
        </p:spPr>
        <p:txBody>
          <a:bodyPr wrap="square">
            <a:spAutoFit/>
          </a:bodyPr>
          <a:lstStyle/>
          <a:p>
            <a:endParaRPr lang="en-US" sz="2400" dirty="0"/>
          </a:p>
          <a:p>
            <a:r>
              <a:rPr lang="en-US" sz="2400" dirty="0" smtClean="0"/>
              <a:t>9am/1.30 pm  </a:t>
            </a:r>
            <a:r>
              <a:rPr lang="en-US" sz="2400" dirty="0"/>
              <a:t>We will open the </a:t>
            </a:r>
            <a:r>
              <a:rPr lang="en-US" sz="2400" dirty="0" smtClean="0"/>
              <a:t>bottom blue gates </a:t>
            </a:r>
            <a:r>
              <a:rPr lang="en-US" sz="2400" dirty="0"/>
              <a:t>and let you in. All the children will enter through the </a:t>
            </a:r>
            <a:r>
              <a:rPr lang="en-US" sz="2400" dirty="0" smtClean="0"/>
              <a:t>preschool door</a:t>
            </a:r>
            <a:r>
              <a:rPr lang="en-US" sz="2400" dirty="0"/>
              <a:t>. (There is a picture in the general information). </a:t>
            </a:r>
            <a:endParaRPr lang="en-US" sz="2400" dirty="0" smtClean="0"/>
          </a:p>
          <a:p>
            <a:endParaRPr lang="en-US" sz="2400" dirty="0"/>
          </a:p>
          <a:p>
            <a:r>
              <a:rPr lang="en-US" sz="2400" dirty="0" smtClean="0"/>
              <a:t>11.00am/3.30 pm </a:t>
            </a:r>
            <a:r>
              <a:rPr lang="en-US" sz="2400" dirty="0"/>
              <a:t>We will let you in through the </a:t>
            </a:r>
            <a:r>
              <a:rPr lang="en-US" sz="2400" dirty="0" smtClean="0"/>
              <a:t>bottom blue </a:t>
            </a:r>
            <a:r>
              <a:rPr lang="en-US" sz="2400" dirty="0"/>
              <a:t>gates and </a:t>
            </a:r>
            <a:r>
              <a:rPr lang="en-US" sz="2400" dirty="0" smtClean="0"/>
              <a:t>you will be able to collect your child from the same preschool door.</a:t>
            </a:r>
          </a:p>
          <a:p>
            <a:endParaRPr lang="en-US" sz="2400" dirty="0"/>
          </a:p>
          <a:p>
            <a:r>
              <a:rPr lang="en-US" sz="2400" dirty="0" smtClean="0"/>
              <a:t>They </a:t>
            </a:r>
            <a:r>
              <a:rPr lang="en-US" sz="2400" dirty="0"/>
              <a:t>will only need a coat or a hat depending on the weather. We will provide them with a snack and a drink of water during the </a:t>
            </a:r>
            <a:r>
              <a:rPr lang="en-US" sz="2400" dirty="0" smtClean="0"/>
              <a:t>visit. </a:t>
            </a:r>
            <a:r>
              <a:rPr lang="en-US" sz="2400" dirty="0"/>
              <a:t>We need contact forms before this </a:t>
            </a:r>
            <a:r>
              <a:rPr lang="en-US" sz="2400" dirty="0" smtClean="0"/>
              <a:t>visit.</a:t>
            </a:r>
            <a:endParaRPr lang="en-GB" sz="2400" dirty="0"/>
          </a:p>
        </p:txBody>
      </p:sp>
    </p:spTree>
    <p:extLst>
      <p:ext uri="{BB962C8B-B14F-4D97-AF65-F5344CB8AC3E}">
        <p14:creationId xmlns:p14="http://schemas.microsoft.com/office/powerpoint/2010/main" val="139556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B892AC8-E118-4760-A68F-4AB4F72399B7}"/>
              </a:ext>
            </a:extLst>
          </p:cNvPr>
          <p:cNvGrpSpPr/>
          <p:nvPr/>
        </p:nvGrpSpPr>
        <p:grpSpPr>
          <a:xfrm>
            <a:off x="0" y="0"/>
            <a:ext cx="12192001" cy="6859299"/>
            <a:chOff x="0" y="-1299"/>
            <a:chExt cx="12192001" cy="6859299"/>
          </a:xfrm>
        </p:grpSpPr>
        <p:sp>
          <p:nvSpPr>
            <p:cNvPr id="11" name="Rectangle 10">
              <a:extLst>
                <a:ext uri="{FF2B5EF4-FFF2-40B4-BE49-F238E27FC236}">
                  <a16:creationId xmlns:a16="http://schemas.microsoft.com/office/drawing/2014/main" id="{4BBD790E-8B47-4160-9B77-9A32EECD4C59}"/>
                </a:ext>
              </a:extLst>
            </p:cNvPr>
            <p:cNvSpPr/>
            <p:nvPr/>
          </p:nvSpPr>
          <p:spPr>
            <a:xfrm>
              <a:off x="1" y="905165"/>
              <a:ext cx="12192000" cy="5322677"/>
            </a:xfrm>
            <a:prstGeom prst="rect">
              <a:avLst/>
            </a:prstGeom>
            <a:gradFill flip="none" rotWithShape="1">
              <a:gsLst>
                <a:gs pos="0">
                  <a:srgbClr val="98D0F1">
                    <a:tint val="66000"/>
                    <a:satMod val="160000"/>
                  </a:srgbClr>
                </a:gs>
                <a:gs pos="50000">
                  <a:srgbClr val="98D0F1">
                    <a:tint val="445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9657BDD-9E1C-EB47-9981-D421AA713014}"/>
                </a:ext>
              </a:extLst>
            </p:cNvPr>
            <p:cNvGrpSpPr/>
            <p:nvPr/>
          </p:nvGrpSpPr>
          <p:grpSpPr>
            <a:xfrm>
              <a:off x="0" y="-1299"/>
              <a:ext cx="12192001" cy="1714271"/>
              <a:chOff x="0" y="-1299"/>
              <a:chExt cx="12192001" cy="1714271"/>
            </a:xfrm>
          </p:grpSpPr>
          <p:sp>
            <p:nvSpPr>
              <p:cNvPr id="5" name="Freeform 4">
                <a:extLst>
                  <a:ext uri="{FF2B5EF4-FFF2-40B4-BE49-F238E27FC236}">
                    <a16:creationId xmlns:a16="http://schemas.microsoft.com/office/drawing/2014/main" id="{BD11070F-5445-BF4B-BE44-40DA7C3C93DE}"/>
                  </a:ext>
                </a:extLst>
              </p:cNvPr>
              <p:cNvSpPr/>
              <p:nvPr/>
            </p:nvSpPr>
            <p:spPr>
              <a:xfrm>
                <a:off x="0" y="-1299"/>
                <a:ext cx="12192001" cy="1714271"/>
              </a:xfrm>
              <a:custGeom>
                <a:avLst/>
                <a:gdLst>
                  <a:gd name="connsiteX0" fmla="*/ 0 w 12192001"/>
                  <a:gd name="connsiteY0" fmla="*/ 0 h 1714271"/>
                  <a:gd name="connsiteX1" fmla="*/ 12192000 w 12192001"/>
                  <a:gd name="connsiteY1" fmla="*/ 0 h 1714271"/>
                  <a:gd name="connsiteX2" fmla="*/ 12192000 w 12192001"/>
                  <a:gd name="connsiteY2" fmla="*/ 1299 h 1714271"/>
                  <a:gd name="connsiteX3" fmla="*/ 12192001 w 12192001"/>
                  <a:gd name="connsiteY3" fmla="*/ 1299 h 1714271"/>
                  <a:gd name="connsiteX4" fmla="*/ 12192001 w 12192001"/>
                  <a:gd name="connsiteY4" fmla="*/ 1714271 h 1714271"/>
                  <a:gd name="connsiteX5" fmla="*/ 10967337 w 12192001"/>
                  <a:gd name="connsiteY5" fmla="*/ 987168 h 1714271"/>
                  <a:gd name="connsiteX6" fmla="*/ 10927737 w 12192001"/>
                  <a:gd name="connsiteY6" fmla="*/ 905164 h 1714271"/>
                  <a:gd name="connsiteX7" fmla="*/ 0 w 12192001"/>
                  <a:gd name="connsiteY7" fmla="*/ 905164 h 17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714271">
                    <a:moveTo>
                      <a:pt x="0" y="0"/>
                    </a:moveTo>
                    <a:lnTo>
                      <a:pt x="12192000" y="0"/>
                    </a:lnTo>
                    <a:lnTo>
                      <a:pt x="12192000" y="1299"/>
                    </a:lnTo>
                    <a:lnTo>
                      <a:pt x="12192001" y="1299"/>
                    </a:lnTo>
                    <a:lnTo>
                      <a:pt x="12192001" y="1714271"/>
                    </a:lnTo>
                    <a:cubicBezTo>
                      <a:pt x="11663175" y="1714271"/>
                      <a:pt x="11203186" y="1420263"/>
                      <a:pt x="10967337" y="987168"/>
                    </a:cubicBezTo>
                    <a:lnTo>
                      <a:pt x="10927737" y="905164"/>
                    </a:lnTo>
                    <a:lnTo>
                      <a:pt x="0" y="905164"/>
                    </a:lnTo>
                    <a:close/>
                  </a:path>
                </a:pathLst>
              </a:custGeom>
              <a:solidFill>
                <a:srgbClr val="15203B"/>
              </a:solidFill>
              <a:ln>
                <a:solidFill>
                  <a:srgbClr val="152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D5C070E5-2231-1546-9801-B80BFB491F3B}"/>
                  </a:ext>
                </a:extLst>
              </p:cNvPr>
              <p:cNvPicPr>
                <a:picLocks noChangeAspect="1"/>
              </p:cNvPicPr>
              <p:nvPr/>
            </p:nvPicPr>
            <p:blipFill>
              <a:blip r:embed="rId3"/>
              <a:stretch>
                <a:fillRect/>
              </a:stretch>
            </p:blipFill>
            <p:spPr>
              <a:xfrm>
                <a:off x="11230364" y="323622"/>
                <a:ext cx="816660" cy="907400"/>
              </a:xfrm>
              <a:prstGeom prst="rect">
                <a:avLst/>
              </a:prstGeom>
            </p:spPr>
          </p:pic>
        </p:grpSp>
        <p:pic>
          <p:nvPicPr>
            <p:cNvPr id="15" name="Picture 14">
              <a:extLst>
                <a:ext uri="{FF2B5EF4-FFF2-40B4-BE49-F238E27FC236}">
                  <a16:creationId xmlns:a16="http://schemas.microsoft.com/office/drawing/2014/main" id="{7E539A20-136F-8B4A-8020-05F60DD67012}"/>
                </a:ext>
              </a:extLst>
            </p:cNvPr>
            <p:cNvPicPr>
              <a:picLocks noChangeAspect="1"/>
            </p:cNvPicPr>
            <p:nvPr/>
          </p:nvPicPr>
          <p:blipFill>
            <a:blip r:embed="rId4"/>
            <a:stretch>
              <a:fillRect/>
            </a:stretch>
          </p:blipFill>
          <p:spPr>
            <a:xfrm>
              <a:off x="0" y="6288904"/>
              <a:ext cx="1355994" cy="569096"/>
            </a:xfrm>
            <a:prstGeom prst="rect">
              <a:avLst/>
            </a:prstGeom>
          </p:spPr>
        </p:pic>
      </p:grpSp>
      <p:cxnSp>
        <p:nvCxnSpPr>
          <p:cNvPr id="7" name="Straight Connector 6">
            <a:extLst>
              <a:ext uri="{FF2B5EF4-FFF2-40B4-BE49-F238E27FC236}">
                <a16:creationId xmlns:a16="http://schemas.microsoft.com/office/drawing/2014/main" id="{C756941A-7858-F540-B75D-3607464DDDA9}"/>
              </a:ext>
            </a:extLst>
          </p:cNvPr>
          <p:cNvCxnSpPr/>
          <p:nvPr/>
        </p:nvCxnSpPr>
        <p:spPr>
          <a:xfrm>
            <a:off x="73891" y="452582"/>
            <a:ext cx="4156364" cy="0"/>
          </a:xfrm>
          <a:prstGeom prst="line">
            <a:avLst/>
          </a:prstGeom>
          <a:ln w="12700">
            <a:solidFill>
              <a:srgbClr val="F3D1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02B64-FB5E-734E-AE04-CFBC4F0B7584}"/>
              </a:ext>
            </a:extLst>
          </p:cNvPr>
          <p:cNvSpPr txBox="1"/>
          <p:nvPr/>
        </p:nvSpPr>
        <p:spPr>
          <a:xfrm>
            <a:off x="-267856" y="0"/>
            <a:ext cx="4821383" cy="1077218"/>
          </a:xfrm>
          <a:prstGeom prst="rect">
            <a:avLst/>
          </a:prstGeom>
          <a:noFill/>
        </p:spPr>
        <p:txBody>
          <a:bodyPr wrap="square" rtlCol="0">
            <a:spAutoFit/>
          </a:bodyPr>
          <a:lstStyle/>
          <a:p>
            <a:pPr algn="ctr"/>
            <a:r>
              <a:rPr lang="en-US" sz="2400">
                <a:solidFill>
                  <a:srgbClr val="F3D149"/>
                </a:solidFill>
                <a:latin typeface="Times"/>
                <a:cs typeface="Times"/>
              </a:rPr>
              <a:t>ST. PETER’S C of E ACADEMY</a:t>
            </a:r>
          </a:p>
          <a:p>
            <a:pPr algn="ctr"/>
            <a:endParaRPr lang="en-US" sz="600">
              <a:solidFill>
                <a:schemeClr val="bg1"/>
              </a:solidFill>
              <a:latin typeface="Times"/>
              <a:cs typeface="Times"/>
            </a:endParaRPr>
          </a:p>
          <a:p>
            <a:pPr algn="ctr"/>
            <a:r>
              <a:rPr lang="en-US" sz="1600">
                <a:solidFill>
                  <a:srgbClr val="F3D149"/>
                </a:solidFill>
                <a:latin typeface="Times"/>
                <a:cs typeface="Times"/>
              </a:rPr>
              <a:t>Together in Achievement</a:t>
            </a:r>
          </a:p>
          <a:p>
            <a:endParaRPr lang="en-US">
              <a:solidFill>
                <a:schemeClr val="bg1"/>
              </a:solidFill>
              <a:latin typeface="Times"/>
              <a:cs typeface="Times"/>
            </a:endParaRPr>
          </a:p>
        </p:txBody>
      </p:sp>
      <p:sp>
        <p:nvSpPr>
          <p:cNvPr id="2" name="Rectangle 1"/>
          <p:cNvSpPr/>
          <p:nvPr/>
        </p:nvSpPr>
        <p:spPr>
          <a:xfrm>
            <a:off x="2462798" y="1072443"/>
            <a:ext cx="5772472" cy="5755422"/>
          </a:xfrm>
          <a:prstGeom prst="rect">
            <a:avLst/>
          </a:prstGeom>
        </p:spPr>
        <p:txBody>
          <a:bodyPr wrap="square">
            <a:spAutoFit/>
          </a:bodyPr>
          <a:lstStyle/>
          <a:p>
            <a:r>
              <a:rPr lang="en-US" sz="3600" dirty="0" smtClean="0"/>
              <a:t>Paperwork reminders</a:t>
            </a:r>
            <a:endParaRPr lang="en-US" sz="3600" dirty="0"/>
          </a:p>
          <a:p>
            <a:r>
              <a:rPr lang="en-US" sz="3600" dirty="0" smtClean="0"/>
              <a:t>• </a:t>
            </a:r>
            <a:r>
              <a:rPr lang="en-US" sz="3200" dirty="0" smtClean="0"/>
              <a:t>Preschool registration  form </a:t>
            </a:r>
          </a:p>
          <a:p>
            <a:r>
              <a:rPr lang="en-US" sz="3200" dirty="0" smtClean="0"/>
              <a:t>• </a:t>
            </a:r>
            <a:r>
              <a:rPr lang="en-US" sz="3200" dirty="0"/>
              <a:t>Medical </a:t>
            </a:r>
            <a:r>
              <a:rPr lang="en-US" sz="3200" dirty="0" smtClean="0"/>
              <a:t>form </a:t>
            </a:r>
          </a:p>
          <a:p>
            <a:r>
              <a:rPr lang="en-US" sz="3200" dirty="0" smtClean="0"/>
              <a:t>• EYPP form</a:t>
            </a:r>
          </a:p>
          <a:p>
            <a:r>
              <a:rPr lang="en-US" sz="3200" dirty="0" smtClean="0"/>
              <a:t>• Parent consent form</a:t>
            </a:r>
          </a:p>
          <a:p>
            <a:r>
              <a:rPr lang="en-US" sz="3200" dirty="0" smtClean="0"/>
              <a:t>• All about me Booklet </a:t>
            </a:r>
          </a:p>
          <a:p>
            <a:r>
              <a:rPr lang="en-US" sz="3200" dirty="0"/>
              <a:t>• Parent </a:t>
            </a:r>
            <a:r>
              <a:rPr lang="en-US" sz="3200" dirty="0" smtClean="0"/>
              <a:t>funding declaration form</a:t>
            </a:r>
          </a:p>
          <a:p>
            <a:r>
              <a:rPr lang="en-US" sz="3200" dirty="0" smtClean="0"/>
              <a:t>• Remember to register for Cool    </a:t>
            </a:r>
            <a:r>
              <a:rPr lang="en-US" sz="3200" dirty="0"/>
              <a:t>M</a:t>
            </a:r>
            <a:r>
              <a:rPr lang="en-US" sz="3200" dirty="0" smtClean="0"/>
              <a:t>ilk</a:t>
            </a:r>
          </a:p>
          <a:p>
            <a:pPr marL="571500" indent="-571500">
              <a:buFont typeface="Arial" panose="020B0604020202020204" pitchFamily="34" charset="0"/>
              <a:buChar char="•"/>
            </a:pPr>
            <a:endParaRPr lang="en-US" sz="3600" dirty="0" smtClean="0"/>
          </a:p>
          <a:p>
            <a:endParaRPr lang="en-GB" sz="3600" dirty="0"/>
          </a:p>
        </p:txBody>
      </p:sp>
    </p:spTree>
    <p:extLst>
      <p:ext uri="{BB962C8B-B14F-4D97-AF65-F5344CB8AC3E}">
        <p14:creationId xmlns:p14="http://schemas.microsoft.com/office/powerpoint/2010/main" val="4084748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PetersTemplate" id="{023B6282-A991-9D4E-9897-2C5A7C2B7320}" vid="{36CB6BD5-F296-C345-AC1E-99CABB4EE5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0ABDBCAFD53241B9E6EF230CC651EA" ma:contentTypeVersion="4" ma:contentTypeDescription="Create a new document." ma:contentTypeScope="" ma:versionID="15c6cb3c7f77c22d0b90106b42aa26aa">
  <xsd:schema xmlns:xsd="http://www.w3.org/2001/XMLSchema" xmlns:xs="http://www.w3.org/2001/XMLSchema" xmlns:p="http://schemas.microsoft.com/office/2006/metadata/properties" xmlns:ns2="73d6aa96-6144-4555-bf65-c2e2fcb03911" targetNamespace="http://schemas.microsoft.com/office/2006/metadata/properties" ma:root="true" ma:fieldsID="5d52b0a5330466bf5bb22d4e4622087e" ns2:_="">
    <xsd:import namespace="73d6aa96-6144-4555-bf65-c2e2fcb03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6aa96-6144-4555-bf65-c2e2fcb03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AA0FEB-3CA9-4BE7-92EA-BFB45E8BF387}">
  <ds:schemaRefs>
    <ds:schemaRef ds:uri="http://schemas.microsoft.com/sharepoint/v3/contenttype/forms"/>
  </ds:schemaRefs>
</ds:datastoreItem>
</file>

<file path=customXml/itemProps2.xml><?xml version="1.0" encoding="utf-8"?>
<ds:datastoreItem xmlns:ds="http://schemas.openxmlformats.org/officeDocument/2006/customXml" ds:itemID="{F76B38D9-868D-44D3-A35F-D11317F79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6aa96-6144-4555-bf65-c2e2fcb03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43426C-FBEC-4F51-83F6-00409B5E2BC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3d6aa96-6144-4555-bf65-c2e2fcb039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22215</TotalTime>
  <Words>1770</Words>
  <Application>Microsoft Office PowerPoint</Application>
  <PresentationFormat>Widescreen</PresentationFormat>
  <Paragraphs>299</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gibbens</dc:creator>
  <cp:lastModifiedBy>Pre School</cp:lastModifiedBy>
  <cp:revision>271</cp:revision>
  <cp:lastPrinted>2020-06-13T15:08:54Z</cp:lastPrinted>
  <dcterms:created xsi:type="dcterms:W3CDTF">2020-05-22T18:06:47Z</dcterms:created>
  <dcterms:modified xsi:type="dcterms:W3CDTF">2023-07-12T15:17:29Z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0x010100250ABDBCAFD53241B9E6EF230CC651EA</vt:lpwstr>
  </property>
</Properties>
</file>