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29" autoAdjust="0"/>
    <p:restoredTop sz="94660"/>
  </p:normalViewPr>
  <p:slideViewPr>
    <p:cSldViewPr snapToGrid="0">
      <p:cViewPr varScale="1">
        <p:scale>
          <a:sx n="70" d="100"/>
          <a:sy n="70" d="100"/>
        </p:scale>
        <p:origin x="1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4758" y="886630"/>
            <a:ext cx="5707842" cy="1646302"/>
          </a:xfrm>
        </p:spPr>
        <p:txBody>
          <a:bodyPr/>
          <a:lstStyle/>
          <a:p>
            <a:endParaRPr lang="en-GB" dirty="0"/>
          </a:p>
        </p:txBody>
      </p:sp>
      <p:sp>
        <p:nvSpPr>
          <p:cNvPr id="3" name="Subtitle 2"/>
          <p:cNvSpPr>
            <a:spLocks noGrp="1"/>
          </p:cNvSpPr>
          <p:nvPr>
            <p:ph type="subTitle" idx="1"/>
          </p:nvPr>
        </p:nvSpPr>
        <p:spPr>
          <a:xfrm>
            <a:off x="3732658" y="10460504"/>
            <a:ext cx="7766936" cy="1096899"/>
          </a:xfrm>
        </p:spPr>
        <p:txBody>
          <a:bodyPr/>
          <a:lstStyle/>
          <a:p>
            <a:endParaRPr lang="en-GB"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 y="0"/>
            <a:ext cx="12197918" cy="710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25234" y="1982740"/>
            <a:ext cx="6099048" cy="1569660"/>
          </a:xfrm>
          <a:prstGeom prst="rect">
            <a:avLst/>
          </a:prstGeom>
          <a:noFill/>
        </p:spPr>
        <p:txBody>
          <a:bodyPr wrap="square" rtlCol="0">
            <a:spAutoFit/>
          </a:bodyPr>
          <a:lstStyle/>
          <a:p>
            <a:r>
              <a:rPr lang="en-GB" sz="9600" dirty="0" smtClean="0">
                <a:solidFill>
                  <a:schemeClr val="accent2">
                    <a:lumMod val="60000"/>
                    <a:lumOff val="40000"/>
                  </a:schemeClr>
                </a:solidFill>
              </a:rPr>
              <a:t>Recycling</a:t>
            </a:r>
            <a:endParaRPr lang="en-GB" sz="8000" dirty="0">
              <a:solidFill>
                <a:schemeClr val="accent2">
                  <a:lumMod val="60000"/>
                  <a:lumOff val="40000"/>
                </a:schemeClr>
              </a:solidFill>
            </a:endParaRPr>
          </a:p>
        </p:txBody>
      </p:sp>
      <p:sp>
        <p:nvSpPr>
          <p:cNvPr id="5" name="TextBox 4"/>
          <p:cNvSpPr txBox="1"/>
          <p:nvPr/>
        </p:nvSpPr>
        <p:spPr>
          <a:xfrm>
            <a:off x="3986784" y="4331006"/>
            <a:ext cx="6190488" cy="369332"/>
          </a:xfrm>
          <a:prstGeom prst="rect">
            <a:avLst/>
          </a:prstGeom>
          <a:noFill/>
        </p:spPr>
        <p:txBody>
          <a:bodyPr wrap="square" rtlCol="0">
            <a:spAutoFit/>
          </a:bodyPr>
          <a:lstStyle/>
          <a:p>
            <a:r>
              <a:rPr lang="en-GB" dirty="0" smtClean="0"/>
              <a:t> </a:t>
            </a:r>
            <a:r>
              <a:rPr lang="en-GB" dirty="0" smtClean="0">
                <a:solidFill>
                  <a:schemeClr val="accent2">
                    <a:lumMod val="60000"/>
                    <a:lumOff val="40000"/>
                  </a:schemeClr>
                </a:solidFill>
              </a:rPr>
              <a:t>BY ESME, SEB AND TILLY</a:t>
            </a:r>
            <a:endParaRPr lang="en-GB" dirty="0">
              <a:solidFill>
                <a:schemeClr val="accent2">
                  <a:lumMod val="60000"/>
                  <a:lumOff val="40000"/>
                </a:schemeClr>
              </a:solidFill>
            </a:endParaRPr>
          </a:p>
        </p:txBody>
      </p:sp>
    </p:spTree>
    <p:extLst>
      <p:ext uri="{BB962C8B-B14F-4D97-AF65-F5344CB8AC3E}">
        <p14:creationId xmlns:p14="http://schemas.microsoft.com/office/powerpoint/2010/main" val="25903885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plastic is produced in the UK?</a:t>
            </a:r>
            <a:endParaRPr lang="en-GB" dirty="0"/>
          </a:p>
        </p:txBody>
      </p:sp>
      <p:sp>
        <p:nvSpPr>
          <p:cNvPr id="3" name="Content Placeholder 2"/>
          <p:cNvSpPr>
            <a:spLocks noGrp="1"/>
          </p:cNvSpPr>
          <p:nvPr>
            <p:ph idx="1"/>
          </p:nvPr>
        </p:nvSpPr>
        <p:spPr/>
        <p:txBody>
          <a:bodyPr/>
          <a:lstStyle/>
          <a:p>
            <a:pPr marL="0" indent="0">
              <a:buNone/>
            </a:pPr>
            <a:r>
              <a:rPr lang="en-GB" dirty="0" smtClean="0"/>
              <a:t> </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300 </a:t>
            </a:r>
            <a:r>
              <a:rPr lang="en-GB" dirty="0" smtClean="0"/>
              <a:t>million tons</a:t>
            </a: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912" y="1878475"/>
            <a:ext cx="4529667" cy="4445000"/>
          </a:xfrm>
          <a:prstGeom prst="rect">
            <a:avLst/>
          </a:prstGeom>
        </p:spPr>
      </p:pic>
    </p:spTree>
    <p:extLst>
      <p:ext uri="{BB962C8B-B14F-4D97-AF65-F5344CB8AC3E}">
        <p14:creationId xmlns:p14="http://schemas.microsoft.com/office/powerpoint/2010/main" val="122374144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percentage of waste on beaches is plastic?</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73%</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268" y="1710266"/>
            <a:ext cx="4684799" cy="4418475"/>
          </a:xfrm>
          <a:prstGeom prst="rect">
            <a:avLst/>
          </a:prstGeom>
        </p:spPr>
      </p:pic>
    </p:spTree>
    <p:extLst>
      <p:ext uri="{BB962C8B-B14F-4D97-AF65-F5344CB8AC3E}">
        <p14:creationId xmlns:p14="http://schemas.microsoft.com/office/powerpoint/2010/main" val="88227299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micro plastics are consumed by each person a year?</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70,000</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001" y="1874242"/>
            <a:ext cx="4233334" cy="4453466"/>
          </a:xfrm>
          <a:prstGeom prst="rect">
            <a:avLst/>
          </a:prstGeom>
        </p:spPr>
      </p:pic>
    </p:spTree>
    <p:extLst>
      <p:ext uri="{BB962C8B-B14F-4D97-AF65-F5344CB8AC3E}">
        <p14:creationId xmlns:p14="http://schemas.microsoft.com/office/powerpoint/2010/main" val="151615963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Cruise </a:t>
            </a:r>
            <a:r>
              <a:rPr lang="en-GB" dirty="0"/>
              <a:t>S</a:t>
            </a:r>
            <a:r>
              <a:rPr lang="en-GB" dirty="0" smtClean="0"/>
              <a:t>hips do the UK fill of plastic?</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260 Cruise ships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172" y="1930400"/>
            <a:ext cx="4114992" cy="4194274"/>
          </a:xfrm>
          <a:prstGeom prst="rect">
            <a:avLst/>
          </a:prstGeom>
        </p:spPr>
      </p:pic>
    </p:spTree>
    <p:extLst>
      <p:ext uri="{BB962C8B-B14F-4D97-AF65-F5344CB8AC3E}">
        <p14:creationId xmlns:p14="http://schemas.microsoft.com/office/powerpoint/2010/main" val="3983461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for watching!!!</a:t>
            </a:r>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556" y="1822260"/>
            <a:ext cx="3881437" cy="3881437"/>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993" y="1930400"/>
            <a:ext cx="5151120" cy="3637979"/>
          </a:xfrm>
          <a:prstGeom prst="rect">
            <a:avLst/>
          </a:prstGeom>
        </p:spPr>
      </p:pic>
    </p:spTree>
    <p:extLst>
      <p:ext uri="{BB962C8B-B14F-4D97-AF65-F5344CB8AC3E}">
        <p14:creationId xmlns:p14="http://schemas.microsoft.com/office/powerpoint/2010/main" val="416407074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000" dirty="0" smtClean="0"/>
              <a:t>Intro</a:t>
            </a:r>
            <a:endParaRPr lang="en-GB" sz="8000" dirty="0"/>
          </a:p>
        </p:txBody>
      </p:sp>
      <p:sp>
        <p:nvSpPr>
          <p:cNvPr id="3" name="Content Placeholder 2"/>
          <p:cNvSpPr>
            <a:spLocks noGrp="1"/>
          </p:cNvSpPr>
          <p:nvPr>
            <p:ph idx="1"/>
          </p:nvPr>
        </p:nvSpPr>
        <p:spPr/>
        <p:txBody>
          <a:bodyPr>
            <a:normAutofit/>
          </a:bodyPr>
          <a:lstStyle/>
          <a:p>
            <a:r>
              <a:rPr lang="en-GB" sz="3200" dirty="0" smtClean="0"/>
              <a:t>In this power point we will be showing you about plastic waste and recycling. Our goal is to </a:t>
            </a:r>
            <a:r>
              <a:rPr lang="en-GB" sz="3200" dirty="0" smtClean="0"/>
              <a:t>inform, </a:t>
            </a:r>
            <a:r>
              <a:rPr lang="en-GB" sz="3200" dirty="0" smtClean="0"/>
              <a:t>shock and persuade. We would like to get more recycling bins for school</a:t>
            </a:r>
            <a:r>
              <a:rPr lang="en-GB" sz="2800" dirty="0" smtClean="0"/>
              <a:t>. </a:t>
            </a:r>
            <a:endParaRPr lang="en-GB" sz="2800" dirty="0"/>
          </a:p>
        </p:txBody>
      </p:sp>
    </p:spTree>
    <p:extLst>
      <p:ext uri="{BB962C8B-B14F-4D97-AF65-F5344CB8AC3E}">
        <p14:creationId xmlns:p14="http://schemas.microsoft.com/office/powerpoint/2010/main" val="9425532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we need the</a:t>
            </a:r>
            <a:br>
              <a:rPr lang="en-GB" dirty="0" smtClean="0"/>
            </a:br>
            <a:r>
              <a:rPr lang="en-GB" dirty="0" smtClean="0"/>
              <a:t>recycling bins?</a:t>
            </a:r>
            <a:endParaRPr lang="en-GB" dirty="0"/>
          </a:p>
        </p:txBody>
      </p:sp>
      <p:sp>
        <p:nvSpPr>
          <p:cNvPr id="4" name="Content Placeholder 3"/>
          <p:cNvSpPr>
            <a:spLocks noGrp="1"/>
          </p:cNvSpPr>
          <p:nvPr>
            <p:ph sz="half" idx="2"/>
          </p:nvPr>
        </p:nvSpPr>
        <p:spPr>
          <a:xfrm>
            <a:off x="456289" y="2135142"/>
            <a:ext cx="4737503" cy="4503402"/>
          </a:xfrm>
        </p:spPr>
        <p:txBody>
          <a:bodyPr/>
          <a:lstStyle/>
          <a:p>
            <a:r>
              <a:rPr lang="en-GB" sz="1600" dirty="0" smtClean="0"/>
              <a:t>We want the recycling bins because we do not reuse enough in the UK. Here are some facts.</a:t>
            </a:r>
          </a:p>
          <a:p>
            <a:r>
              <a:rPr lang="en-GB" sz="1600" dirty="0" smtClean="0"/>
              <a:t>It is estimated about 4.9 million tons of plastic is sold and ¾ of it is single use.</a:t>
            </a:r>
          </a:p>
          <a:p>
            <a:r>
              <a:rPr lang="en-GB" sz="1600" dirty="0" smtClean="0"/>
              <a:t>About 75% of plastic isn’t recycled</a:t>
            </a:r>
            <a:r>
              <a:rPr lang="en-GB" dirty="0" smtClean="0"/>
              <a:t>. </a:t>
            </a:r>
            <a:endParaRPr lang="en-GB" dirty="0"/>
          </a:p>
          <a:p>
            <a:r>
              <a:rPr lang="en-GB" dirty="0" smtClean="0"/>
              <a:t>Nearly 300 million tons of plastic is produced each year.</a:t>
            </a:r>
          </a:p>
          <a:p>
            <a:r>
              <a:rPr lang="en-GB" dirty="0" smtClean="0"/>
              <a:t>Plastic waste has become worse by 9%.</a:t>
            </a:r>
          </a:p>
          <a:p>
            <a:r>
              <a:rPr lang="en-GB" dirty="0" smtClean="0"/>
              <a:t>The US produces the most plastic waste.</a:t>
            </a:r>
          </a:p>
          <a:p>
            <a:r>
              <a:rPr lang="en-GB" dirty="0" smtClean="0"/>
              <a:t>Around 70,000 micro plastics (which is plastic so small you can’t see it) is consumed by each person per year.</a:t>
            </a:r>
            <a:endParaRPr lang="en-GB" dirty="0"/>
          </a:p>
        </p:txBody>
      </p:sp>
      <p:pic>
        <p:nvPicPr>
          <p:cNvPr id="9" name="Content Placeholder 8"/>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32476" r="32212" b="9448"/>
          <a:stretch/>
        </p:blipFill>
        <p:spPr>
          <a:xfrm>
            <a:off x="5276088" y="404858"/>
            <a:ext cx="4096512" cy="5739910"/>
          </a:xfrm>
        </p:spPr>
      </p:pic>
    </p:spTree>
    <p:extLst>
      <p:ext uri="{BB962C8B-B14F-4D97-AF65-F5344CB8AC3E}">
        <p14:creationId xmlns:p14="http://schemas.microsoft.com/office/powerpoint/2010/main" val="9606556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down)">
                                      <p:cBhvr>
                                        <p:cTn id="43" dur="580">
                                          <p:stCondLst>
                                            <p:cond delay="0"/>
                                          </p:stCondLst>
                                        </p:cTn>
                                        <p:tgtEl>
                                          <p:spTgt spid="4">
                                            <p:txEl>
                                              <p:pRg st="1" end="1"/>
                                            </p:txEl>
                                          </p:spTgt>
                                        </p:tgtEl>
                                      </p:cBhvr>
                                    </p:animEffect>
                                    <p:anim calcmode="lin" valueType="num">
                                      <p:cBhvr>
                                        <p:cTn id="4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1" end="1"/>
                                            </p:txEl>
                                          </p:spTgt>
                                        </p:tgtEl>
                                      </p:cBhvr>
                                      <p:to x="100000" y="60000"/>
                                    </p:animScale>
                                    <p:animScale>
                                      <p:cBhvr>
                                        <p:cTn id="50" dur="166" decel="50000">
                                          <p:stCondLst>
                                            <p:cond delay="676"/>
                                          </p:stCondLst>
                                        </p:cTn>
                                        <p:tgtEl>
                                          <p:spTgt spid="4">
                                            <p:txEl>
                                              <p:pRg st="1" end="1"/>
                                            </p:txEl>
                                          </p:spTgt>
                                        </p:tgtEl>
                                      </p:cBhvr>
                                      <p:to x="100000" y="100000"/>
                                    </p:animScale>
                                    <p:animScale>
                                      <p:cBhvr>
                                        <p:cTn id="51" dur="26">
                                          <p:stCondLst>
                                            <p:cond delay="1312"/>
                                          </p:stCondLst>
                                        </p:cTn>
                                        <p:tgtEl>
                                          <p:spTgt spid="4">
                                            <p:txEl>
                                              <p:pRg st="1" end="1"/>
                                            </p:txEl>
                                          </p:spTgt>
                                        </p:tgtEl>
                                      </p:cBhvr>
                                      <p:to x="100000" y="80000"/>
                                    </p:animScale>
                                    <p:animScale>
                                      <p:cBhvr>
                                        <p:cTn id="52" dur="166" decel="50000">
                                          <p:stCondLst>
                                            <p:cond delay="1338"/>
                                          </p:stCondLst>
                                        </p:cTn>
                                        <p:tgtEl>
                                          <p:spTgt spid="4">
                                            <p:txEl>
                                              <p:pRg st="1" end="1"/>
                                            </p:txEl>
                                          </p:spTgt>
                                        </p:tgtEl>
                                      </p:cBhvr>
                                      <p:to x="100000" y="100000"/>
                                    </p:animScale>
                                    <p:animScale>
                                      <p:cBhvr>
                                        <p:cTn id="53" dur="26">
                                          <p:stCondLst>
                                            <p:cond delay="1642"/>
                                          </p:stCondLst>
                                        </p:cTn>
                                        <p:tgtEl>
                                          <p:spTgt spid="4">
                                            <p:txEl>
                                              <p:pRg st="1" end="1"/>
                                            </p:txEl>
                                          </p:spTgt>
                                        </p:tgtEl>
                                      </p:cBhvr>
                                      <p:to x="100000" y="90000"/>
                                    </p:animScale>
                                    <p:animScale>
                                      <p:cBhvr>
                                        <p:cTn id="54" dur="166" decel="50000">
                                          <p:stCondLst>
                                            <p:cond delay="1668"/>
                                          </p:stCondLst>
                                        </p:cTn>
                                        <p:tgtEl>
                                          <p:spTgt spid="4">
                                            <p:txEl>
                                              <p:pRg st="1" end="1"/>
                                            </p:txEl>
                                          </p:spTgt>
                                        </p:tgtEl>
                                      </p:cBhvr>
                                      <p:to x="100000" y="100000"/>
                                    </p:animScale>
                                    <p:animScale>
                                      <p:cBhvr>
                                        <p:cTn id="55" dur="26">
                                          <p:stCondLst>
                                            <p:cond delay="1808"/>
                                          </p:stCondLst>
                                        </p:cTn>
                                        <p:tgtEl>
                                          <p:spTgt spid="4">
                                            <p:txEl>
                                              <p:pRg st="1" end="1"/>
                                            </p:txEl>
                                          </p:spTgt>
                                        </p:tgtEl>
                                      </p:cBhvr>
                                      <p:to x="100000" y="95000"/>
                                    </p:animScale>
                                    <p:animScale>
                                      <p:cBhvr>
                                        <p:cTn id="56" dur="166" decel="50000">
                                          <p:stCondLst>
                                            <p:cond delay="1834"/>
                                          </p:stCondLst>
                                        </p:cTn>
                                        <p:tgtEl>
                                          <p:spTgt spid="4">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wipe(down)">
                                      <p:cBhvr>
                                        <p:cTn id="61" dur="580">
                                          <p:stCondLst>
                                            <p:cond delay="0"/>
                                          </p:stCondLst>
                                        </p:cTn>
                                        <p:tgtEl>
                                          <p:spTgt spid="4">
                                            <p:txEl>
                                              <p:pRg st="2" end="2"/>
                                            </p:txEl>
                                          </p:spTgt>
                                        </p:tgtEl>
                                      </p:cBhvr>
                                    </p:animEffect>
                                    <p:anim calcmode="lin" valueType="num">
                                      <p:cBhvr>
                                        <p:cTn id="62"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2" end="2"/>
                                            </p:txEl>
                                          </p:spTgt>
                                        </p:tgtEl>
                                      </p:cBhvr>
                                      <p:to x="100000" y="60000"/>
                                    </p:animScale>
                                    <p:animScale>
                                      <p:cBhvr>
                                        <p:cTn id="68" dur="166" decel="50000">
                                          <p:stCondLst>
                                            <p:cond delay="676"/>
                                          </p:stCondLst>
                                        </p:cTn>
                                        <p:tgtEl>
                                          <p:spTgt spid="4">
                                            <p:txEl>
                                              <p:pRg st="2" end="2"/>
                                            </p:txEl>
                                          </p:spTgt>
                                        </p:tgtEl>
                                      </p:cBhvr>
                                      <p:to x="100000" y="100000"/>
                                    </p:animScale>
                                    <p:animScale>
                                      <p:cBhvr>
                                        <p:cTn id="69" dur="26">
                                          <p:stCondLst>
                                            <p:cond delay="1312"/>
                                          </p:stCondLst>
                                        </p:cTn>
                                        <p:tgtEl>
                                          <p:spTgt spid="4">
                                            <p:txEl>
                                              <p:pRg st="2" end="2"/>
                                            </p:txEl>
                                          </p:spTgt>
                                        </p:tgtEl>
                                      </p:cBhvr>
                                      <p:to x="100000" y="80000"/>
                                    </p:animScale>
                                    <p:animScale>
                                      <p:cBhvr>
                                        <p:cTn id="70" dur="166" decel="50000">
                                          <p:stCondLst>
                                            <p:cond delay="1338"/>
                                          </p:stCondLst>
                                        </p:cTn>
                                        <p:tgtEl>
                                          <p:spTgt spid="4">
                                            <p:txEl>
                                              <p:pRg st="2" end="2"/>
                                            </p:txEl>
                                          </p:spTgt>
                                        </p:tgtEl>
                                      </p:cBhvr>
                                      <p:to x="100000" y="100000"/>
                                    </p:animScale>
                                    <p:animScale>
                                      <p:cBhvr>
                                        <p:cTn id="71" dur="26">
                                          <p:stCondLst>
                                            <p:cond delay="1642"/>
                                          </p:stCondLst>
                                        </p:cTn>
                                        <p:tgtEl>
                                          <p:spTgt spid="4">
                                            <p:txEl>
                                              <p:pRg st="2" end="2"/>
                                            </p:txEl>
                                          </p:spTgt>
                                        </p:tgtEl>
                                      </p:cBhvr>
                                      <p:to x="100000" y="90000"/>
                                    </p:animScale>
                                    <p:animScale>
                                      <p:cBhvr>
                                        <p:cTn id="72" dur="166" decel="50000">
                                          <p:stCondLst>
                                            <p:cond delay="1668"/>
                                          </p:stCondLst>
                                        </p:cTn>
                                        <p:tgtEl>
                                          <p:spTgt spid="4">
                                            <p:txEl>
                                              <p:pRg st="2" end="2"/>
                                            </p:txEl>
                                          </p:spTgt>
                                        </p:tgtEl>
                                      </p:cBhvr>
                                      <p:to x="100000" y="100000"/>
                                    </p:animScale>
                                    <p:animScale>
                                      <p:cBhvr>
                                        <p:cTn id="73" dur="26">
                                          <p:stCondLst>
                                            <p:cond delay="1808"/>
                                          </p:stCondLst>
                                        </p:cTn>
                                        <p:tgtEl>
                                          <p:spTgt spid="4">
                                            <p:txEl>
                                              <p:pRg st="2" end="2"/>
                                            </p:txEl>
                                          </p:spTgt>
                                        </p:tgtEl>
                                      </p:cBhvr>
                                      <p:to x="100000" y="95000"/>
                                    </p:animScale>
                                    <p:animScale>
                                      <p:cBhvr>
                                        <p:cTn id="74" dur="166" decel="50000">
                                          <p:stCondLst>
                                            <p:cond delay="1834"/>
                                          </p:stCondLst>
                                        </p:cTn>
                                        <p:tgtEl>
                                          <p:spTgt spid="4">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Effect transition="in" filter="wipe(down)">
                                      <p:cBhvr>
                                        <p:cTn id="79" dur="580">
                                          <p:stCondLst>
                                            <p:cond delay="0"/>
                                          </p:stCondLst>
                                        </p:cTn>
                                        <p:tgtEl>
                                          <p:spTgt spid="4">
                                            <p:txEl>
                                              <p:pRg st="3" end="3"/>
                                            </p:txEl>
                                          </p:spTgt>
                                        </p:tgtEl>
                                      </p:cBhvr>
                                    </p:animEffect>
                                    <p:anim calcmode="lin" valueType="num">
                                      <p:cBhvr>
                                        <p:cTn id="80"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3" end="3"/>
                                            </p:txEl>
                                          </p:spTgt>
                                        </p:tgtEl>
                                      </p:cBhvr>
                                      <p:to x="100000" y="60000"/>
                                    </p:animScale>
                                    <p:animScale>
                                      <p:cBhvr>
                                        <p:cTn id="86" dur="166" decel="50000">
                                          <p:stCondLst>
                                            <p:cond delay="676"/>
                                          </p:stCondLst>
                                        </p:cTn>
                                        <p:tgtEl>
                                          <p:spTgt spid="4">
                                            <p:txEl>
                                              <p:pRg st="3" end="3"/>
                                            </p:txEl>
                                          </p:spTgt>
                                        </p:tgtEl>
                                      </p:cBhvr>
                                      <p:to x="100000" y="100000"/>
                                    </p:animScale>
                                    <p:animScale>
                                      <p:cBhvr>
                                        <p:cTn id="87" dur="26">
                                          <p:stCondLst>
                                            <p:cond delay="1312"/>
                                          </p:stCondLst>
                                        </p:cTn>
                                        <p:tgtEl>
                                          <p:spTgt spid="4">
                                            <p:txEl>
                                              <p:pRg st="3" end="3"/>
                                            </p:txEl>
                                          </p:spTgt>
                                        </p:tgtEl>
                                      </p:cBhvr>
                                      <p:to x="100000" y="80000"/>
                                    </p:animScale>
                                    <p:animScale>
                                      <p:cBhvr>
                                        <p:cTn id="88" dur="166" decel="50000">
                                          <p:stCondLst>
                                            <p:cond delay="1338"/>
                                          </p:stCondLst>
                                        </p:cTn>
                                        <p:tgtEl>
                                          <p:spTgt spid="4">
                                            <p:txEl>
                                              <p:pRg st="3" end="3"/>
                                            </p:txEl>
                                          </p:spTgt>
                                        </p:tgtEl>
                                      </p:cBhvr>
                                      <p:to x="100000" y="100000"/>
                                    </p:animScale>
                                    <p:animScale>
                                      <p:cBhvr>
                                        <p:cTn id="89" dur="26">
                                          <p:stCondLst>
                                            <p:cond delay="1642"/>
                                          </p:stCondLst>
                                        </p:cTn>
                                        <p:tgtEl>
                                          <p:spTgt spid="4">
                                            <p:txEl>
                                              <p:pRg st="3" end="3"/>
                                            </p:txEl>
                                          </p:spTgt>
                                        </p:tgtEl>
                                      </p:cBhvr>
                                      <p:to x="100000" y="90000"/>
                                    </p:animScale>
                                    <p:animScale>
                                      <p:cBhvr>
                                        <p:cTn id="90" dur="166" decel="50000">
                                          <p:stCondLst>
                                            <p:cond delay="1668"/>
                                          </p:stCondLst>
                                        </p:cTn>
                                        <p:tgtEl>
                                          <p:spTgt spid="4">
                                            <p:txEl>
                                              <p:pRg st="3" end="3"/>
                                            </p:txEl>
                                          </p:spTgt>
                                        </p:tgtEl>
                                      </p:cBhvr>
                                      <p:to x="100000" y="100000"/>
                                    </p:animScale>
                                    <p:animScale>
                                      <p:cBhvr>
                                        <p:cTn id="91" dur="26">
                                          <p:stCondLst>
                                            <p:cond delay="1808"/>
                                          </p:stCondLst>
                                        </p:cTn>
                                        <p:tgtEl>
                                          <p:spTgt spid="4">
                                            <p:txEl>
                                              <p:pRg st="3" end="3"/>
                                            </p:txEl>
                                          </p:spTgt>
                                        </p:tgtEl>
                                      </p:cBhvr>
                                      <p:to x="100000" y="95000"/>
                                    </p:animScale>
                                    <p:animScale>
                                      <p:cBhvr>
                                        <p:cTn id="92" dur="166" decel="50000">
                                          <p:stCondLst>
                                            <p:cond delay="1834"/>
                                          </p:stCondLst>
                                        </p:cTn>
                                        <p:tgtEl>
                                          <p:spTgt spid="4">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
                                            <p:txEl>
                                              <p:pRg st="4" end="4"/>
                                            </p:txEl>
                                          </p:spTgt>
                                        </p:tgtEl>
                                        <p:attrNameLst>
                                          <p:attrName>style.visibility</p:attrName>
                                        </p:attrNameLst>
                                      </p:cBhvr>
                                      <p:to>
                                        <p:strVal val="visible"/>
                                      </p:to>
                                    </p:set>
                                    <p:animEffect transition="in" filter="wipe(down)">
                                      <p:cBhvr>
                                        <p:cTn id="97" dur="580">
                                          <p:stCondLst>
                                            <p:cond delay="0"/>
                                          </p:stCondLst>
                                        </p:cTn>
                                        <p:tgtEl>
                                          <p:spTgt spid="4">
                                            <p:txEl>
                                              <p:pRg st="4" end="4"/>
                                            </p:txEl>
                                          </p:spTgt>
                                        </p:tgtEl>
                                      </p:cBhvr>
                                    </p:animEffect>
                                    <p:anim calcmode="lin" valueType="num">
                                      <p:cBhvr>
                                        <p:cTn id="9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4" end="4"/>
                                            </p:txEl>
                                          </p:spTgt>
                                        </p:tgtEl>
                                      </p:cBhvr>
                                      <p:to x="100000" y="60000"/>
                                    </p:animScale>
                                    <p:animScale>
                                      <p:cBhvr>
                                        <p:cTn id="104" dur="166" decel="50000">
                                          <p:stCondLst>
                                            <p:cond delay="676"/>
                                          </p:stCondLst>
                                        </p:cTn>
                                        <p:tgtEl>
                                          <p:spTgt spid="4">
                                            <p:txEl>
                                              <p:pRg st="4" end="4"/>
                                            </p:txEl>
                                          </p:spTgt>
                                        </p:tgtEl>
                                      </p:cBhvr>
                                      <p:to x="100000" y="100000"/>
                                    </p:animScale>
                                    <p:animScale>
                                      <p:cBhvr>
                                        <p:cTn id="105" dur="26">
                                          <p:stCondLst>
                                            <p:cond delay="1312"/>
                                          </p:stCondLst>
                                        </p:cTn>
                                        <p:tgtEl>
                                          <p:spTgt spid="4">
                                            <p:txEl>
                                              <p:pRg st="4" end="4"/>
                                            </p:txEl>
                                          </p:spTgt>
                                        </p:tgtEl>
                                      </p:cBhvr>
                                      <p:to x="100000" y="80000"/>
                                    </p:animScale>
                                    <p:animScale>
                                      <p:cBhvr>
                                        <p:cTn id="106" dur="166" decel="50000">
                                          <p:stCondLst>
                                            <p:cond delay="1338"/>
                                          </p:stCondLst>
                                        </p:cTn>
                                        <p:tgtEl>
                                          <p:spTgt spid="4">
                                            <p:txEl>
                                              <p:pRg st="4" end="4"/>
                                            </p:txEl>
                                          </p:spTgt>
                                        </p:tgtEl>
                                      </p:cBhvr>
                                      <p:to x="100000" y="100000"/>
                                    </p:animScale>
                                    <p:animScale>
                                      <p:cBhvr>
                                        <p:cTn id="107" dur="26">
                                          <p:stCondLst>
                                            <p:cond delay="1642"/>
                                          </p:stCondLst>
                                        </p:cTn>
                                        <p:tgtEl>
                                          <p:spTgt spid="4">
                                            <p:txEl>
                                              <p:pRg st="4" end="4"/>
                                            </p:txEl>
                                          </p:spTgt>
                                        </p:tgtEl>
                                      </p:cBhvr>
                                      <p:to x="100000" y="90000"/>
                                    </p:animScale>
                                    <p:animScale>
                                      <p:cBhvr>
                                        <p:cTn id="108" dur="166" decel="50000">
                                          <p:stCondLst>
                                            <p:cond delay="1668"/>
                                          </p:stCondLst>
                                        </p:cTn>
                                        <p:tgtEl>
                                          <p:spTgt spid="4">
                                            <p:txEl>
                                              <p:pRg st="4" end="4"/>
                                            </p:txEl>
                                          </p:spTgt>
                                        </p:tgtEl>
                                      </p:cBhvr>
                                      <p:to x="100000" y="100000"/>
                                    </p:animScale>
                                    <p:animScale>
                                      <p:cBhvr>
                                        <p:cTn id="109" dur="26">
                                          <p:stCondLst>
                                            <p:cond delay="1808"/>
                                          </p:stCondLst>
                                        </p:cTn>
                                        <p:tgtEl>
                                          <p:spTgt spid="4">
                                            <p:txEl>
                                              <p:pRg st="4" end="4"/>
                                            </p:txEl>
                                          </p:spTgt>
                                        </p:tgtEl>
                                      </p:cBhvr>
                                      <p:to x="100000" y="95000"/>
                                    </p:animScale>
                                    <p:animScale>
                                      <p:cBhvr>
                                        <p:cTn id="110" dur="166" decel="50000">
                                          <p:stCondLst>
                                            <p:cond delay="1834"/>
                                          </p:stCondLst>
                                        </p:cTn>
                                        <p:tgtEl>
                                          <p:spTgt spid="4">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4">
                                            <p:txEl>
                                              <p:pRg st="5" end="5"/>
                                            </p:txEl>
                                          </p:spTgt>
                                        </p:tgtEl>
                                        <p:attrNameLst>
                                          <p:attrName>style.visibility</p:attrName>
                                        </p:attrNameLst>
                                      </p:cBhvr>
                                      <p:to>
                                        <p:strVal val="visible"/>
                                      </p:to>
                                    </p:set>
                                    <p:animEffect transition="in" filter="wipe(down)">
                                      <p:cBhvr>
                                        <p:cTn id="115" dur="580">
                                          <p:stCondLst>
                                            <p:cond delay="0"/>
                                          </p:stCondLst>
                                        </p:cTn>
                                        <p:tgtEl>
                                          <p:spTgt spid="4">
                                            <p:txEl>
                                              <p:pRg st="5" end="5"/>
                                            </p:txEl>
                                          </p:spTgt>
                                        </p:tgtEl>
                                      </p:cBhvr>
                                    </p:animEffect>
                                    <p:anim calcmode="lin" valueType="num">
                                      <p:cBhvr>
                                        <p:cTn id="116"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5" end="5"/>
                                            </p:txEl>
                                          </p:spTgt>
                                        </p:tgtEl>
                                      </p:cBhvr>
                                      <p:to x="100000" y="60000"/>
                                    </p:animScale>
                                    <p:animScale>
                                      <p:cBhvr>
                                        <p:cTn id="122" dur="166" decel="50000">
                                          <p:stCondLst>
                                            <p:cond delay="676"/>
                                          </p:stCondLst>
                                        </p:cTn>
                                        <p:tgtEl>
                                          <p:spTgt spid="4">
                                            <p:txEl>
                                              <p:pRg st="5" end="5"/>
                                            </p:txEl>
                                          </p:spTgt>
                                        </p:tgtEl>
                                      </p:cBhvr>
                                      <p:to x="100000" y="100000"/>
                                    </p:animScale>
                                    <p:animScale>
                                      <p:cBhvr>
                                        <p:cTn id="123" dur="26">
                                          <p:stCondLst>
                                            <p:cond delay="1312"/>
                                          </p:stCondLst>
                                        </p:cTn>
                                        <p:tgtEl>
                                          <p:spTgt spid="4">
                                            <p:txEl>
                                              <p:pRg st="5" end="5"/>
                                            </p:txEl>
                                          </p:spTgt>
                                        </p:tgtEl>
                                      </p:cBhvr>
                                      <p:to x="100000" y="80000"/>
                                    </p:animScale>
                                    <p:animScale>
                                      <p:cBhvr>
                                        <p:cTn id="124" dur="166" decel="50000">
                                          <p:stCondLst>
                                            <p:cond delay="1338"/>
                                          </p:stCondLst>
                                        </p:cTn>
                                        <p:tgtEl>
                                          <p:spTgt spid="4">
                                            <p:txEl>
                                              <p:pRg st="5" end="5"/>
                                            </p:txEl>
                                          </p:spTgt>
                                        </p:tgtEl>
                                      </p:cBhvr>
                                      <p:to x="100000" y="100000"/>
                                    </p:animScale>
                                    <p:animScale>
                                      <p:cBhvr>
                                        <p:cTn id="125" dur="26">
                                          <p:stCondLst>
                                            <p:cond delay="1642"/>
                                          </p:stCondLst>
                                        </p:cTn>
                                        <p:tgtEl>
                                          <p:spTgt spid="4">
                                            <p:txEl>
                                              <p:pRg st="5" end="5"/>
                                            </p:txEl>
                                          </p:spTgt>
                                        </p:tgtEl>
                                      </p:cBhvr>
                                      <p:to x="100000" y="90000"/>
                                    </p:animScale>
                                    <p:animScale>
                                      <p:cBhvr>
                                        <p:cTn id="126" dur="166" decel="50000">
                                          <p:stCondLst>
                                            <p:cond delay="1668"/>
                                          </p:stCondLst>
                                        </p:cTn>
                                        <p:tgtEl>
                                          <p:spTgt spid="4">
                                            <p:txEl>
                                              <p:pRg st="5" end="5"/>
                                            </p:txEl>
                                          </p:spTgt>
                                        </p:tgtEl>
                                      </p:cBhvr>
                                      <p:to x="100000" y="100000"/>
                                    </p:animScale>
                                    <p:animScale>
                                      <p:cBhvr>
                                        <p:cTn id="127" dur="26">
                                          <p:stCondLst>
                                            <p:cond delay="1808"/>
                                          </p:stCondLst>
                                        </p:cTn>
                                        <p:tgtEl>
                                          <p:spTgt spid="4">
                                            <p:txEl>
                                              <p:pRg st="5" end="5"/>
                                            </p:txEl>
                                          </p:spTgt>
                                        </p:tgtEl>
                                      </p:cBhvr>
                                      <p:to x="100000" y="95000"/>
                                    </p:animScale>
                                    <p:animScale>
                                      <p:cBhvr>
                                        <p:cTn id="128" dur="166" decel="50000">
                                          <p:stCondLst>
                                            <p:cond delay="1834"/>
                                          </p:stCondLst>
                                        </p:cTn>
                                        <p:tgtEl>
                                          <p:spTgt spid="4">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4">
                                            <p:txEl>
                                              <p:pRg st="6" end="6"/>
                                            </p:txEl>
                                          </p:spTgt>
                                        </p:tgtEl>
                                        <p:attrNameLst>
                                          <p:attrName>style.visibility</p:attrName>
                                        </p:attrNameLst>
                                      </p:cBhvr>
                                      <p:to>
                                        <p:strVal val="visible"/>
                                      </p:to>
                                    </p:set>
                                    <p:animEffect transition="in" filter="wipe(down)">
                                      <p:cBhvr>
                                        <p:cTn id="133" dur="580">
                                          <p:stCondLst>
                                            <p:cond delay="0"/>
                                          </p:stCondLst>
                                        </p:cTn>
                                        <p:tgtEl>
                                          <p:spTgt spid="4">
                                            <p:txEl>
                                              <p:pRg st="6" end="6"/>
                                            </p:txEl>
                                          </p:spTgt>
                                        </p:tgtEl>
                                      </p:cBhvr>
                                    </p:animEffect>
                                    <p:anim calcmode="lin" valueType="num">
                                      <p:cBhvr>
                                        <p:cTn id="134"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4">
                                            <p:txEl>
                                              <p:pRg st="6" end="6"/>
                                            </p:txEl>
                                          </p:spTgt>
                                        </p:tgtEl>
                                      </p:cBhvr>
                                      <p:to x="100000" y="60000"/>
                                    </p:animScale>
                                    <p:animScale>
                                      <p:cBhvr>
                                        <p:cTn id="140" dur="166" decel="50000">
                                          <p:stCondLst>
                                            <p:cond delay="676"/>
                                          </p:stCondLst>
                                        </p:cTn>
                                        <p:tgtEl>
                                          <p:spTgt spid="4">
                                            <p:txEl>
                                              <p:pRg st="6" end="6"/>
                                            </p:txEl>
                                          </p:spTgt>
                                        </p:tgtEl>
                                      </p:cBhvr>
                                      <p:to x="100000" y="100000"/>
                                    </p:animScale>
                                    <p:animScale>
                                      <p:cBhvr>
                                        <p:cTn id="141" dur="26">
                                          <p:stCondLst>
                                            <p:cond delay="1312"/>
                                          </p:stCondLst>
                                        </p:cTn>
                                        <p:tgtEl>
                                          <p:spTgt spid="4">
                                            <p:txEl>
                                              <p:pRg st="6" end="6"/>
                                            </p:txEl>
                                          </p:spTgt>
                                        </p:tgtEl>
                                      </p:cBhvr>
                                      <p:to x="100000" y="80000"/>
                                    </p:animScale>
                                    <p:animScale>
                                      <p:cBhvr>
                                        <p:cTn id="142" dur="166" decel="50000">
                                          <p:stCondLst>
                                            <p:cond delay="1338"/>
                                          </p:stCondLst>
                                        </p:cTn>
                                        <p:tgtEl>
                                          <p:spTgt spid="4">
                                            <p:txEl>
                                              <p:pRg st="6" end="6"/>
                                            </p:txEl>
                                          </p:spTgt>
                                        </p:tgtEl>
                                      </p:cBhvr>
                                      <p:to x="100000" y="100000"/>
                                    </p:animScale>
                                    <p:animScale>
                                      <p:cBhvr>
                                        <p:cTn id="143" dur="26">
                                          <p:stCondLst>
                                            <p:cond delay="1642"/>
                                          </p:stCondLst>
                                        </p:cTn>
                                        <p:tgtEl>
                                          <p:spTgt spid="4">
                                            <p:txEl>
                                              <p:pRg st="6" end="6"/>
                                            </p:txEl>
                                          </p:spTgt>
                                        </p:tgtEl>
                                      </p:cBhvr>
                                      <p:to x="100000" y="90000"/>
                                    </p:animScale>
                                    <p:animScale>
                                      <p:cBhvr>
                                        <p:cTn id="144" dur="166" decel="50000">
                                          <p:stCondLst>
                                            <p:cond delay="1668"/>
                                          </p:stCondLst>
                                        </p:cTn>
                                        <p:tgtEl>
                                          <p:spTgt spid="4">
                                            <p:txEl>
                                              <p:pRg st="6" end="6"/>
                                            </p:txEl>
                                          </p:spTgt>
                                        </p:tgtEl>
                                      </p:cBhvr>
                                      <p:to x="100000" y="100000"/>
                                    </p:animScale>
                                    <p:animScale>
                                      <p:cBhvr>
                                        <p:cTn id="145" dur="26">
                                          <p:stCondLst>
                                            <p:cond delay="1808"/>
                                          </p:stCondLst>
                                        </p:cTn>
                                        <p:tgtEl>
                                          <p:spTgt spid="4">
                                            <p:txEl>
                                              <p:pRg st="6" end="6"/>
                                            </p:txEl>
                                          </p:spTgt>
                                        </p:tgtEl>
                                      </p:cBhvr>
                                      <p:to x="100000" y="95000"/>
                                    </p:animScale>
                                    <p:animScale>
                                      <p:cBhvr>
                                        <p:cTn id="146" dur="166" decel="50000">
                                          <p:stCondLst>
                                            <p:cond delay="1834"/>
                                          </p:stCondLst>
                                        </p:cTn>
                                        <p:tgtEl>
                                          <p:spTgt spid="4">
                                            <p:txEl>
                                              <p:pRg st="6" end="6"/>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9"/>
                                        </p:tgtEl>
                                        <p:attrNameLst>
                                          <p:attrName>style.visibility</p:attrName>
                                        </p:attrNameLst>
                                      </p:cBhvr>
                                      <p:to>
                                        <p:strVal val="visible"/>
                                      </p:to>
                                    </p:set>
                                    <p:animEffect transition="in" filter="wipe(down)">
                                      <p:cBhvr>
                                        <p:cTn id="151" dur="580">
                                          <p:stCondLst>
                                            <p:cond delay="0"/>
                                          </p:stCondLst>
                                        </p:cTn>
                                        <p:tgtEl>
                                          <p:spTgt spid="9"/>
                                        </p:tgtEl>
                                      </p:cBhvr>
                                    </p:animEffect>
                                    <p:anim calcmode="lin" valueType="num">
                                      <p:cBhvr>
                                        <p:cTn id="1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7" dur="26">
                                          <p:stCondLst>
                                            <p:cond delay="650"/>
                                          </p:stCondLst>
                                        </p:cTn>
                                        <p:tgtEl>
                                          <p:spTgt spid="9"/>
                                        </p:tgtEl>
                                      </p:cBhvr>
                                      <p:to x="100000" y="60000"/>
                                    </p:animScale>
                                    <p:animScale>
                                      <p:cBhvr>
                                        <p:cTn id="158" dur="166" decel="50000">
                                          <p:stCondLst>
                                            <p:cond delay="676"/>
                                          </p:stCondLst>
                                        </p:cTn>
                                        <p:tgtEl>
                                          <p:spTgt spid="9"/>
                                        </p:tgtEl>
                                      </p:cBhvr>
                                      <p:to x="100000" y="100000"/>
                                    </p:animScale>
                                    <p:animScale>
                                      <p:cBhvr>
                                        <p:cTn id="159" dur="26">
                                          <p:stCondLst>
                                            <p:cond delay="1312"/>
                                          </p:stCondLst>
                                        </p:cTn>
                                        <p:tgtEl>
                                          <p:spTgt spid="9"/>
                                        </p:tgtEl>
                                      </p:cBhvr>
                                      <p:to x="100000" y="80000"/>
                                    </p:animScale>
                                    <p:animScale>
                                      <p:cBhvr>
                                        <p:cTn id="160" dur="166" decel="50000">
                                          <p:stCondLst>
                                            <p:cond delay="1338"/>
                                          </p:stCondLst>
                                        </p:cTn>
                                        <p:tgtEl>
                                          <p:spTgt spid="9"/>
                                        </p:tgtEl>
                                      </p:cBhvr>
                                      <p:to x="100000" y="100000"/>
                                    </p:animScale>
                                    <p:animScale>
                                      <p:cBhvr>
                                        <p:cTn id="161" dur="26">
                                          <p:stCondLst>
                                            <p:cond delay="1642"/>
                                          </p:stCondLst>
                                        </p:cTn>
                                        <p:tgtEl>
                                          <p:spTgt spid="9"/>
                                        </p:tgtEl>
                                      </p:cBhvr>
                                      <p:to x="100000" y="90000"/>
                                    </p:animScale>
                                    <p:animScale>
                                      <p:cBhvr>
                                        <p:cTn id="162" dur="166" decel="50000">
                                          <p:stCondLst>
                                            <p:cond delay="1668"/>
                                          </p:stCondLst>
                                        </p:cTn>
                                        <p:tgtEl>
                                          <p:spTgt spid="9"/>
                                        </p:tgtEl>
                                      </p:cBhvr>
                                      <p:to x="100000" y="100000"/>
                                    </p:animScale>
                                    <p:animScale>
                                      <p:cBhvr>
                                        <p:cTn id="163" dur="26">
                                          <p:stCondLst>
                                            <p:cond delay="1808"/>
                                          </p:stCondLst>
                                        </p:cTn>
                                        <p:tgtEl>
                                          <p:spTgt spid="9"/>
                                        </p:tgtEl>
                                      </p:cBhvr>
                                      <p:to x="100000" y="95000"/>
                                    </p:animScale>
                                    <p:animScale>
                                      <p:cBhvr>
                                        <p:cTn id="16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292609"/>
            <a:ext cx="4525602" cy="5748754"/>
          </a:xfrm>
        </p:spPr>
        <p:txBody>
          <a:bodyPr/>
          <a:lstStyle/>
          <a:p>
            <a:r>
              <a:rPr lang="en-GB" dirty="0" smtClean="0"/>
              <a:t>It takes around 500 and 1000 years for plastic to decompose.</a:t>
            </a:r>
          </a:p>
          <a:p>
            <a:r>
              <a:rPr lang="en-GB" dirty="0" smtClean="0"/>
              <a:t>73% of litter on beaches is plastic waste. </a:t>
            </a:r>
          </a:p>
          <a:p>
            <a:r>
              <a:rPr lang="en-GB" dirty="0" smtClean="0"/>
              <a:t>About 455,000 tons of plastic bottles are thrown away.</a:t>
            </a:r>
          </a:p>
          <a:p>
            <a:r>
              <a:rPr lang="en-GB" dirty="0" smtClean="0"/>
              <a:t>Each household produces over 1 ton of waste per year.</a:t>
            </a:r>
          </a:p>
          <a:p>
            <a:r>
              <a:rPr lang="en-GB" dirty="0" smtClean="0"/>
              <a:t>If the world carries on doing all of this we will seriously damage so much of the oceans, forests and all of the of the other places you love like nature trails.</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251"/>
          <a:stretch/>
        </p:blipFill>
        <p:spPr>
          <a:xfrm>
            <a:off x="5202936" y="1490816"/>
            <a:ext cx="4526280" cy="3675544"/>
          </a:xfrm>
          <a:prstGeom prst="rect">
            <a:avLst/>
          </a:prstGeom>
        </p:spPr>
      </p:pic>
      <p:sp>
        <p:nvSpPr>
          <p:cNvPr id="6" name="TextBox 5"/>
          <p:cNvSpPr txBox="1"/>
          <p:nvPr/>
        </p:nvSpPr>
        <p:spPr>
          <a:xfrm>
            <a:off x="5202936" y="5422392"/>
            <a:ext cx="4279392" cy="646331"/>
          </a:xfrm>
          <a:prstGeom prst="rect">
            <a:avLst/>
          </a:prstGeom>
          <a:noFill/>
        </p:spPr>
        <p:txBody>
          <a:bodyPr wrap="square" rtlCol="0">
            <a:spAutoFit/>
          </a:bodyPr>
          <a:lstStyle/>
          <a:p>
            <a:r>
              <a:rPr lang="en-GB" dirty="0" smtClean="0"/>
              <a:t> This is a bird that </a:t>
            </a:r>
            <a:r>
              <a:rPr lang="en-GB" dirty="0" smtClean="0"/>
              <a:t>is sitting on some</a:t>
            </a:r>
            <a:r>
              <a:rPr lang="en-GB" dirty="0" smtClean="0"/>
              <a:t> </a:t>
            </a:r>
            <a:r>
              <a:rPr lang="en-GB" dirty="0" smtClean="0"/>
              <a:t>plastic waste.</a:t>
            </a:r>
            <a:endParaRPr lang="en-GB" dirty="0"/>
          </a:p>
        </p:txBody>
      </p:sp>
    </p:spTree>
    <p:extLst>
      <p:ext uri="{BB962C8B-B14F-4D97-AF65-F5344CB8AC3E}">
        <p14:creationId xmlns:p14="http://schemas.microsoft.com/office/powerpoint/2010/main" val="31587984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down)">
                                      <p:cBhvr>
                                        <p:cTn id="79" dur="580">
                                          <p:stCondLst>
                                            <p:cond delay="0"/>
                                          </p:stCondLst>
                                        </p:cTn>
                                        <p:tgtEl>
                                          <p:spTgt spid="2">
                                            <p:txEl>
                                              <p:pRg st="4" end="4"/>
                                            </p:txEl>
                                          </p:spTgt>
                                        </p:tgtEl>
                                      </p:cBhvr>
                                    </p:animEffect>
                                    <p:anim calcmode="lin" valueType="num">
                                      <p:cBhvr>
                                        <p:cTn id="8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4" end="4"/>
                                            </p:txEl>
                                          </p:spTgt>
                                        </p:tgtEl>
                                      </p:cBhvr>
                                      <p:to x="100000" y="60000"/>
                                    </p:animScale>
                                    <p:animScale>
                                      <p:cBhvr>
                                        <p:cTn id="86" dur="166" decel="50000">
                                          <p:stCondLst>
                                            <p:cond delay="676"/>
                                          </p:stCondLst>
                                        </p:cTn>
                                        <p:tgtEl>
                                          <p:spTgt spid="2">
                                            <p:txEl>
                                              <p:pRg st="4" end="4"/>
                                            </p:txEl>
                                          </p:spTgt>
                                        </p:tgtEl>
                                      </p:cBhvr>
                                      <p:to x="100000" y="100000"/>
                                    </p:animScale>
                                    <p:animScale>
                                      <p:cBhvr>
                                        <p:cTn id="87" dur="26">
                                          <p:stCondLst>
                                            <p:cond delay="1312"/>
                                          </p:stCondLst>
                                        </p:cTn>
                                        <p:tgtEl>
                                          <p:spTgt spid="2">
                                            <p:txEl>
                                              <p:pRg st="4" end="4"/>
                                            </p:txEl>
                                          </p:spTgt>
                                        </p:tgtEl>
                                      </p:cBhvr>
                                      <p:to x="100000" y="80000"/>
                                    </p:animScale>
                                    <p:animScale>
                                      <p:cBhvr>
                                        <p:cTn id="88" dur="166" decel="50000">
                                          <p:stCondLst>
                                            <p:cond delay="1338"/>
                                          </p:stCondLst>
                                        </p:cTn>
                                        <p:tgtEl>
                                          <p:spTgt spid="2">
                                            <p:txEl>
                                              <p:pRg st="4" end="4"/>
                                            </p:txEl>
                                          </p:spTgt>
                                        </p:tgtEl>
                                      </p:cBhvr>
                                      <p:to x="100000" y="100000"/>
                                    </p:animScale>
                                    <p:animScale>
                                      <p:cBhvr>
                                        <p:cTn id="89" dur="26">
                                          <p:stCondLst>
                                            <p:cond delay="1642"/>
                                          </p:stCondLst>
                                        </p:cTn>
                                        <p:tgtEl>
                                          <p:spTgt spid="2">
                                            <p:txEl>
                                              <p:pRg st="4" end="4"/>
                                            </p:txEl>
                                          </p:spTgt>
                                        </p:tgtEl>
                                      </p:cBhvr>
                                      <p:to x="100000" y="90000"/>
                                    </p:animScale>
                                    <p:animScale>
                                      <p:cBhvr>
                                        <p:cTn id="90" dur="166" decel="50000">
                                          <p:stCondLst>
                                            <p:cond delay="1668"/>
                                          </p:stCondLst>
                                        </p:cTn>
                                        <p:tgtEl>
                                          <p:spTgt spid="2">
                                            <p:txEl>
                                              <p:pRg st="4" end="4"/>
                                            </p:txEl>
                                          </p:spTgt>
                                        </p:tgtEl>
                                      </p:cBhvr>
                                      <p:to x="100000" y="100000"/>
                                    </p:animScale>
                                    <p:animScale>
                                      <p:cBhvr>
                                        <p:cTn id="91" dur="26">
                                          <p:stCondLst>
                                            <p:cond delay="1808"/>
                                          </p:stCondLst>
                                        </p:cTn>
                                        <p:tgtEl>
                                          <p:spTgt spid="2">
                                            <p:txEl>
                                              <p:pRg st="4" end="4"/>
                                            </p:txEl>
                                          </p:spTgt>
                                        </p:tgtEl>
                                      </p:cBhvr>
                                      <p:to x="100000" y="95000"/>
                                    </p:animScale>
                                    <p:animScale>
                                      <p:cBhvr>
                                        <p:cTn id="92" dur="166" decel="50000">
                                          <p:stCondLst>
                                            <p:cond delay="1834"/>
                                          </p:stCondLst>
                                        </p:cTn>
                                        <p:tgtEl>
                                          <p:spTgt spid="2">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80">
                                          <p:stCondLst>
                                            <p:cond delay="0"/>
                                          </p:stCondLst>
                                        </p:cTn>
                                        <p:tgtEl>
                                          <p:spTgt spid="3"/>
                                        </p:tgtEl>
                                      </p:cBhvr>
                                    </p:animEffect>
                                    <p:anim calcmode="lin" valueType="num">
                                      <p:cBhvr>
                                        <p:cTn id="9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gtEl>
                                      </p:cBhvr>
                                      <p:to x="100000" y="60000"/>
                                    </p:animScale>
                                    <p:animScale>
                                      <p:cBhvr>
                                        <p:cTn id="104" dur="166" decel="50000">
                                          <p:stCondLst>
                                            <p:cond delay="676"/>
                                          </p:stCondLst>
                                        </p:cTn>
                                        <p:tgtEl>
                                          <p:spTgt spid="3"/>
                                        </p:tgtEl>
                                      </p:cBhvr>
                                      <p:to x="100000" y="100000"/>
                                    </p:animScale>
                                    <p:animScale>
                                      <p:cBhvr>
                                        <p:cTn id="105" dur="26">
                                          <p:stCondLst>
                                            <p:cond delay="1312"/>
                                          </p:stCondLst>
                                        </p:cTn>
                                        <p:tgtEl>
                                          <p:spTgt spid="3"/>
                                        </p:tgtEl>
                                      </p:cBhvr>
                                      <p:to x="100000" y="80000"/>
                                    </p:animScale>
                                    <p:animScale>
                                      <p:cBhvr>
                                        <p:cTn id="106" dur="166" decel="50000">
                                          <p:stCondLst>
                                            <p:cond delay="1338"/>
                                          </p:stCondLst>
                                        </p:cTn>
                                        <p:tgtEl>
                                          <p:spTgt spid="3"/>
                                        </p:tgtEl>
                                      </p:cBhvr>
                                      <p:to x="100000" y="100000"/>
                                    </p:animScale>
                                    <p:animScale>
                                      <p:cBhvr>
                                        <p:cTn id="107" dur="26">
                                          <p:stCondLst>
                                            <p:cond delay="1642"/>
                                          </p:stCondLst>
                                        </p:cTn>
                                        <p:tgtEl>
                                          <p:spTgt spid="3"/>
                                        </p:tgtEl>
                                      </p:cBhvr>
                                      <p:to x="100000" y="90000"/>
                                    </p:animScale>
                                    <p:animScale>
                                      <p:cBhvr>
                                        <p:cTn id="108" dur="166" decel="50000">
                                          <p:stCondLst>
                                            <p:cond delay="1668"/>
                                          </p:stCondLst>
                                        </p:cTn>
                                        <p:tgtEl>
                                          <p:spTgt spid="3"/>
                                        </p:tgtEl>
                                      </p:cBhvr>
                                      <p:to x="100000" y="100000"/>
                                    </p:animScale>
                                    <p:animScale>
                                      <p:cBhvr>
                                        <p:cTn id="109" dur="26">
                                          <p:stCondLst>
                                            <p:cond delay="1808"/>
                                          </p:stCondLst>
                                        </p:cTn>
                                        <p:tgtEl>
                                          <p:spTgt spid="3"/>
                                        </p:tgtEl>
                                      </p:cBhvr>
                                      <p:to x="100000" y="95000"/>
                                    </p:animScale>
                                    <p:animScale>
                                      <p:cBhvr>
                                        <p:cTn id="110" dur="166" decel="50000">
                                          <p:stCondLst>
                                            <p:cond delay="1834"/>
                                          </p:stCondLst>
                                        </p:cTn>
                                        <p:tgtEl>
                                          <p:spTgt spid="3"/>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wipe(down)">
                                      <p:cBhvr>
                                        <p:cTn id="115" dur="580">
                                          <p:stCondLst>
                                            <p:cond delay="0"/>
                                          </p:stCondLst>
                                        </p:cTn>
                                        <p:tgtEl>
                                          <p:spTgt spid="6"/>
                                        </p:tgtEl>
                                      </p:cBhvr>
                                    </p:animEffect>
                                    <p:anim calcmode="lin" valueType="num">
                                      <p:cBhvr>
                                        <p:cTn id="1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21" dur="26">
                                          <p:stCondLst>
                                            <p:cond delay="650"/>
                                          </p:stCondLst>
                                        </p:cTn>
                                        <p:tgtEl>
                                          <p:spTgt spid="6"/>
                                        </p:tgtEl>
                                      </p:cBhvr>
                                      <p:to x="100000" y="60000"/>
                                    </p:animScale>
                                    <p:animScale>
                                      <p:cBhvr>
                                        <p:cTn id="122" dur="166" decel="50000">
                                          <p:stCondLst>
                                            <p:cond delay="676"/>
                                          </p:stCondLst>
                                        </p:cTn>
                                        <p:tgtEl>
                                          <p:spTgt spid="6"/>
                                        </p:tgtEl>
                                      </p:cBhvr>
                                      <p:to x="100000" y="100000"/>
                                    </p:animScale>
                                    <p:animScale>
                                      <p:cBhvr>
                                        <p:cTn id="123" dur="26">
                                          <p:stCondLst>
                                            <p:cond delay="1312"/>
                                          </p:stCondLst>
                                        </p:cTn>
                                        <p:tgtEl>
                                          <p:spTgt spid="6"/>
                                        </p:tgtEl>
                                      </p:cBhvr>
                                      <p:to x="100000" y="80000"/>
                                    </p:animScale>
                                    <p:animScale>
                                      <p:cBhvr>
                                        <p:cTn id="124" dur="166" decel="50000">
                                          <p:stCondLst>
                                            <p:cond delay="1338"/>
                                          </p:stCondLst>
                                        </p:cTn>
                                        <p:tgtEl>
                                          <p:spTgt spid="6"/>
                                        </p:tgtEl>
                                      </p:cBhvr>
                                      <p:to x="100000" y="100000"/>
                                    </p:animScale>
                                    <p:animScale>
                                      <p:cBhvr>
                                        <p:cTn id="125" dur="26">
                                          <p:stCondLst>
                                            <p:cond delay="1642"/>
                                          </p:stCondLst>
                                        </p:cTn>
                                        <p:tgtEl>
                                          <p:spTgt spid="6"/>
                                        </p:tgtEl>
                                      </p:cBhvr>
                                      <p:to x="100000" y="90000"/>
                                    </p:animScale>
                                    <p:animScale>
                                      <p:cBhvr>
                                        <p:cTn id="126" dur="166" decel="50000">
                                          <p:stCondLst>
                                            <p:cond delay="1668"/>
                                          </p:stCondLst>
                                        </p:cTn>
                                        <p:tgtEl>
                                          <p:spTgt spid="6"/>
                                        </p:tgtEl>
                                      </p:cBhvr>
                                      <p:to x="100000" y="100000"/>
                                    </p:animScale>
                                    <p:animScale>
                                      <p:cBhvr>
                                        <p:cTn id="127" dur="26">
                                          <p:stCondLst>
                                            <p:cond delay="1808"/>
                                          </p:stCondLst>
                                        </p:cTn>
                                        <p:tgtEl>
                                          <p:spTgt spid="6"/>
                                        </p:tgtEl>
                                      </p:cBhvr>
                                      <p:to x="100000" y="95000"/>
                                    </p:animScale>
                                    <p:animScale>
                                      <p:cBhvr>
                                        <p:cTn id="1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Recycling saves the world!</a:t>
            </a:r>
            <a:endParaRPr lang="en-GB" dirty="0"/>
          </a:p>
        </p:txBody>
      </p:sp>
      <p:sp>
        <p:nvSpPr>
          <p:cNvPr id="3" name="Content Placeholder 2"/>
          <p:cNvSpPr>
            <a:spLocks noGrp="1"/>
          </p:cNvSpPr>
          <p:nvPr>
            <p:ph idx="1"/>
          </p:nvPr>
        </p:nvSpPr>
        <p:spPr/>
        <p:txBody>
          <a:bodyPr/>
          <a:lstStyle/>
          <a:p>
            <a:pPr marL="0" indent="0">
              <a:buNone/>
            </a:pPr>
            <a:r>
              <a:rPr lang="en-GB" dirty="0" smtClean="0"/>
              <a:t>Recycling means less trees will be cut down, fewer animals are harmed and less pollution in the air, soil and water.</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336" y="2907792"/>
            <a:ext cx="5519928" cy="3666744"/>
          </a:xfrm>
          <a:prstGeom prst="rect">
            <a:avLst/>
          </a:prstGeom>
        </p:spPr>
      </p:pic>
    </p:spTree>
    <p:extLst>
      <p:ext uri="{BB962C8B-B14F-4D97-AF65-F5344CB8AC3E}">
        <p14:creationId xmlns:p14="http://schemas.microsoft.com/office/powerpoint/2010/main" val="27248025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do we recycle?</a:t>
            </a:r>
            <a:endParaRPr lang="en-GB" dirty="0"/>
          </a:p>
        </p:txBody>
      </p:sp>
      <p:sp>
        <p:nvSpPr>
          <p:cNvPr id="3" name="Content Placeholder 2"/>
          <p:cNvSpPr>
            <a:spLocks noGrp="1"/>
          </p:cNvSpPr>
          <p:nvPr>
            <p:ph idx="1"/>
          </p:nvPr>
        </p:nvSpPr>
        <p:spPr/>
        <p:txBody>
          <a:bodyPr/>
          <a:lstStyle/>
          <a:p>
            <a:r>
              <a:rPr lang="en-GB" dirty="0" smtClean="0"/>
              <a:t>In the UK we create 260 large cruise ships of waste each year.</a:t>
            </a:r>
          </a:p>
          <a:p>
            <a:r>
              <a:rPr lang="en-GB" dirty="0" smtClean="0"/>
              <a:t>On average each person creates 7 times their body weight in plastic.</a:t>
            </a:r>
          </a:p>
          <a:p>
            <a:r>
              <a:rPr lang="en-GB" dirty="0" smtClean="0"/>
              <a:t>Of this waste 45% is recycled and 55% goes to landfill.</a:t>
            </a:r>
          </a:p>
          <a:p>
            <a:r>
              <a:rPr lang="en-GB" dirty="0" smtClean="0"/>
              <a:t>Germany, Austria and South Korea recycle between 60-70%.</a:t>
            </a:r>
          </a:p>
          <a:p>
            <a:r>
              <a:rPr lang="en-GB" dirty="0" smtClean="0"/>
              <a:t>In England we are a long way behind, we only recycle 3% more than we did in 2010.</a:t>
            </a:r>
          </a:p>
          <a:p>
            <a:r>
              <a:rPr lang="en-GB" dirty="0" smtClean="0"/>
              <a:t>Our government want to get to 50%.</a:t>
            </a:r>
            <a:endParaRPr lang="en-GB" dirty="0"/>
          </a:p>
        </p:txBody>
      </p:sp>
    </p:spTree>
    <p:extLst>
      <p:ext uri="{BB962C8B-B14F-4D97-AF65-F5344CB8AC3E}">
        <p14:creationId xmlns:p14="http://schemas.microsoft.com/office/powerpoint/2010/main" val="31499629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5" end="5"/>
                                            </p:txEl>
                                          </p:spTgt>
                                        </p:tgtEl>
                                        <p:attrNameLst>
                                          <p:attrName>style.visibility</p:attrName>
                                        </p:attrNameLst>
                                      </p:cBhvr>
                                      <p:to>
                                        <p:strVal val="visible"/>
                                      </p:to>
                                    </p:set>
                                    <p:animEffect transition="in" filter="wipe(down)">
                                      <p:cBhvr>
                                        <p:cTn id="115" dur="580">
                                          <p:stCondLst>
                                            <p:cond delay="0"/>
                                          </p:stCondLst>
                                        </p:cTn>
                                        <p:tgtEl>
                                          <p:spTgt spid="3">
                                            <p:txEl>
                                              <p:pRg st="5" end="5"/>
                                            </p:txEl>
                                          </p:spTgt>
                                        </p:tgtEl>
                                      </p:cBhvr>
                                    </p:animEffect>
                                    <p:anim calcmode="lin" valueType="num">
                                      <p:cBhvr>
                                        <p:cTn id="11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5" end="5"/>
                                            </p:txEl>
                                          </p:spTgt>
                                        </p:tgtEl>
                                      </p:cBhvr>
                                      <p:to x="100000" y="60000"/>
                                    </p:animScale>
                                    <p:animScale>
                                      <p:cBhvr>
                                        <p:cTn id="122" dur="166" decel="50000">
                                          <p:stCondLst>
                                            <p:cond delay="676"/>
                                          </p:stCondLst>
                                        </p:cTn>
                                        <p:tgtEl>
                                          <p:spTgt spid="3">
                                            <p:txEl>
                                              <p:pRg st="5" end="5"/>
                                            </p:txEl>
                                          </p:spTgt>
                                        </p:tgtEl>
                                      </p:cBhvr>
                                      <p:to x="100000" y="100000"/>
                                    </p:animScale>
                                    <p:animScale>
                                      <p:cBhvr>
                                        <p:cTn id="123" dur="26">
                                          <p:stCondLst>
                                            <p:cond delay="1312"/>
                                          </p:stCondLst>
                                        </p:cTn>
                                        <p:tgtEl>
                                          <p:spTgt spid="3">
                                            <p:txEl>
                                              <p:pRg st="5" end="5"/>
                                            </p:txEl>
                                          </p:spTgt>
                                        </p:tgtEl>
                                      </p:cBhvr>
                                      <p:to x="100000" y="80000"/>
                                    </p:animScale>
                                    <p:animScale>
                                      <p:cBhvr>
                                        <p:cTn id="124" dur="166" decel="50000">
                                          <p:stCondLst>
                                            <p:cond delay="1338"/>
                                          </p:stCondLst>
                                        </p:cTn>
                                        <p:tgtEl>
                                          <p:spTgt spid="3">
                                            <p:txEl>
                                              <p:pRg st="5" end="5"/>
                                            </p:txEl>
                                          </p:spTgt>
                                        </p:tgtEl>
                                      </p:cBhvr>
                                      <p:to x="100000" y="100000"/>
                                    </p:animScale>
                                    <p:animScale>
                                      <p:cBhvr>
                                        <p:cTn id="125" dur="26">
                                          <p:stCondLst>
                                            <p:cond delay="1642"/>
                                          </p:stCondLst>
                                        </p:cTn>
                                        <p:tgtEl>
                                          <p:spTgt spid="3">
                                            <p:txEl>
                                              <p:pRg st="5" end="5"/>
                                            </p:txEl>
                                          </p:spTgt>
                                        </p:tgtEl>
                                      </p:cBhvr>
                                      <p:to x="100000" y="90000"/>
                                    </p:animScale>
                                    <p:animScale>
                                      <p:cBhvr>
                                        <p:cTn id="126" dur="166" decel="50000">
                                          <p:stCondLst>
                                            <p:cond delay="1668"/>
                                          </p:stCondLst>
                                        </p:cTn>
                                        <p:tgtEl>
                                          <p:spTgt spid="3">
                                            <p:txEl>
                                              <p:pRg st="5" end="5"/>
                                            </p:txEl>
                                          </p:spTgt>
                                        </p:tgtEl>
                                      </p:cBhvr>
                                      <p:to x="100000" y="100000"/>
                                    </p:animScale>
                                    <p:animScale>
                                      <p:cBhvr>
                                        <p:cTn id="127" dur="26">
                                          <p:stCondLst>
                                            <p:cond delay="1808"/>
                                          </p:stCondLst>
                                        </p:cTn>
                                        <p:tgtEl>
                                          <p:spTgt spid="3">
                                            <p:txEl>
                                              <p:pRg st="5" end="5"/>
                                            </p:txEl>
                                          </p:spTgt>
                                        </p:tgtEl>
                                      </p:cBhvr>
                                      <p:to x="100000" y="95000"/>
                                    </p:animScale>
                                    <p:animScale>
                                      <p:cBhvr>
                                        <p:cTn id="12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use recycling bins?</a:t>
            </a:r>
            <a:endParaRPr lang="en-GB" dirty="0"/>
          </a:p>
        </p:txBody>
      </p:sp>
      <p:sp>
        <p:nvSpPr>
          <p:cNvPr id="3" name="Content Placeholder 2"/>
          <p:cNvSpPr>
            <a:spLocks noGrp="1"/>
          </p:cNvSpPr>
          <p:nvPr>
            <p:ph idx="1"/>
          </p:nvPr>
        </p:nvSpPr>
        <p:spPr/>
        <p:txBody>
          <a:bodyPr/>
          <a:lstStyle/>
          <a:p>
            <a:r>
              <a:rPr lang="en-GB" dirty="0" smtClean="0"/>
              <a:t>Recycling bins may be easy to use but not many people use them.</a:t>
            </a:r>
          </a:p>
          <a:p>
            <a:r>
              <a:rPr lang="en-GB" dirty="0" smtClean="0"/>
              <a:t>Most places only let you recycle paper, cardboard and some plastics.</a:t>
            </a:r>
          </a:p>
          <a:p>
            <a:r>
              <a:rPr lang="en-GB" dirty="0" smtClean="0"/>
              <a:t>You should always check with your bin company though.</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150" y="3445933"/>
            <a:ext cx="4176849" cy="3530600"/>
          </a:xfrm>
          <a:prstGeom prst="rect">
            <a:avLst/>
          </a:prstGeom>
        </p:spPr>
      </p:pic>
    </p:spTree>
    <p:extLst>
      <p:ext uri="{BB962C8B-B14F-4D97-AF65-F5344CB8AC3E}">
        <p14:creationId xmlns:p14="http://schemas.microsoft.com/office/powerpoint/2010/main" val="420222520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80">
                                          <p:stCondLst>
                                            <p:cond delay="0"/>
                                          </p:stCondLst>
                                        </p:cTn>
                                        <p:tgtEl>
                                          <p:spTgt spid="4"/>
                                        </p:tgtEl>
                                      </p:cBhvr>
                                    </p:animEffect>
                                    <p:anim calcmode="lin" valueType="num">
                                      <p:cBhvr>
                                        <p:cTn id="8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gtEl>
                                      </p:cBhvr>
                                      <p:to x="100000" y="60000"/>
                                    </p:animScale>
                                    <p:animScale>
                                      <p:cBhvr>
                                        <p:cTn id="86" dur="166" decel="50000">
                                          <p:stCondLst>
                                            <p:cond delay="676"/>
                                          </p:stCondLst>
                                        </p:cTn>
                                        <p:tgtEl>
                                          <p:spTgt spid="4"/>
                                        </p:tgtEl>
                                      </p:cBhvr>
                                      <p:to x="100000" y="100000"/>
                                    </p:animScale>
                                    <p:animScale>
                                      <p:cBhvr>
                                        <p:cTn id="87" dur="26">
                                          <p:stCondLst>
                                            <p:cond delay="1312"/>
                                          </p:stCondLst>
                                        </p:cTn>
                                        <p:tgtEl>
                                          <p:spTgt spid="4"/>
                                        </p:tgtEl>
                                      </p:cBhvr>
                                      <p:to x="100000" y="80000"/>
                                    </p:animScale>
                                    <p:animScale>
                                      <p:cBhvr>
                                        <p:cTn id="88" dur="166" decel="50000">
                                          <p:stCondLst>
                                            <p:cond delay="1338"/>
                                          </p:stCondLst>
                                        </p:cTn>
                                        <p:tgtEl>
                                          <p:spTgt spid="4"/>
                                        </p:tgtEl>
                                      </p:cBhvr>
                                      <p:to x="100000" y="100000"/>
                                    </p:animScale>
                                    <p:animScale>
                                      <p:cBhvr>
                                        <p:cTn id="89" dur="26">
                                          <p:stCondLst>
                                            <p:cond delay="1642"/>
                                          </p:stCondLst>
                                        </p:cTn>
                                        <p:tgtEl>
                                          <p:spTgt spid="4"/>
                                        </p:tgtEl>
                                      </p:cBhvr>
                                      <p:to x="100000" y="90000"/>
                                    </p:animScale>
                                    <p:animScale>
                                      <p:cBhvr>
                                        <p:cTn id="90" dur="166" decel="50000">
                                          <p:stCondLst>
                                            <p:cond delay="1668"/>
                                          </p:stCondLst>
                                        </p:cTn>
                                        <p:tgtEl>
                                          <p:spTgt spid="4"/>
                                        </p:tgtEl>
                                      </p:cBhvr>
                                      <p:to x="100000" y="100000"/>
                                    </p:animScale>
                                    <p:animScale>
                                      <p:cBhvr>
                                        <p:cTn id="91" dur="26">
                                          <p:stCondLst>
                                            <p:cond delay="1808"/>
                                          </p:stCondLst>
                                        </p:cTn>
                                        <p:tgtEl>
                                          <p:spTgt spid="4"/>
                                        </p:tgtEl>
                                      </p:cBhvr>
                                      <p:to x="100000" y="95000"/>
                                    </p:animScale>
                                    <p:animScale>
                                      <p:cBhvr>
                                        <p:cTn id="9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TIME!!!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5300" y="2160588"/>
            <a:ext cx="3881437" cy="3881437"/>
          </a:xfrm>
        </p:spPr>
      </p:pic>
    </p:spTree>
    <p:extLst>
      <p:ext uri="{BB962C8B-B14F-4D97-AF65-F5344CB8AC3E}">
        <p14:creationId xmlns:p14="http://schemas.microsoft.com/office/powerpoint/2010/main" val="35224118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fraction of 4.9 tons is single use in the UK? </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¾ or</a:t>
            </a:r>
          </a:p>
          <a:p>
            <a:pPr marL="0" indent="0">
              <a:buNone/>
            </a:pPr>
            <a:r>
              <a:rPr lang="en-GB" dirty="0" smtClean="0"/>
              <a:t>                                                        3 quarters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34" y="2160589"/>
            <a:ext cx="4495800" cy="3962399"/>
          </a:xfrm>
          <a:prstGeom prst="rect">
            <a:avLst/>
          </a:prstGeom>
        </p:spPr>
      </p:pic>
    </p:spTree>
    <p:extLst>
      <p:ext uri="{BB962C8B-B14F-4D97-AF65-F5344CB8AC3E}">
        <p14:creationId xmlns:p14="http://schemas.microsoft.com/office/powerpoint/2010/main" val="8752866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1784</TotalTime>
  <Words>474</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PowerPoint Presentation</vt:lpstr>
      <vt:lpstr>Intro</vt:lpstr>
      <vt:lpstr>Why we need the recycling bins?</vt:lpstr>
      <vt:lpstr>PowerPoint Presentation</vt:lpstr>
      <vt:lpstr>Recycling saves the world!</vt:lpstr>
      <vt:lpstr>How much do we recycle?</vt:lpstr>
      <vt:lpstr>How to use recycling bins?</vt:lpstr>
      <vt:lpstr>QUIZ TIME!!!</vt:lpstr>
      <vt:lpstr>What fraction of 4.9 tons is single use in the UK? </vt:lpstr>
      <vt:lpstr>How much plastic is produced in the UK?</vt:lpstr>
      <vt:lpstr>What percentage of waste on beaches is plastic?</vt:lpstr>
      <vt:lpstr>How many micro plastics are consumed by each person a year?</vt:lpstr>
      <vt:lpstr>How many Cruise Ships do the UK fill of plastic?</vt:lpstr>
      <vt:lpstr>Thanks for watching!!!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22</cp:revision>
  <dcterms:created xsi:type="dcterms:W3CDTF">2022-01-21T16:21:05Z</dcterms:created>
  <dcterms:modified xsi:type="dcterms:W3CDTF">2022-01-26T19:29:48Z</dcterms:modified>
</cp:coreProperties>
</file>