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32"/>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29F89-D6F9-413B-A509-620270335DE0}" type="datetimeFigureOut">
              <a:rPr lang="en-GB" smtClean="0"/>
              <a:t>25/01/2022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FD256-22AF-4E38-B8E0-7D5BC78D0AA0}" type="slidenum">
              <a:rPr lang="en-GB" smtClean="0"/>
              <a:t>‹#›</a:t>
            </a:fld>
            <a:endParaRPr lang="en-GB"/>
          </a:p>
        </p:txBody>
      </p:sp>
    </p:spTree>
    <p:extLst>
      <p:ext uri="{BB962C8B-B14F-4D97-AF65-F5344CB8AC3E}">
        <p14:creationId xmlns:p14="http://schemas.microsoft.com/office/powerpoint/2010/main" val="1940891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281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0e7450a91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0e7450a91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16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0e7450a919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0e7450a91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08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0e7450a91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0e7450a91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43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969C88-B244-455D-A017-012B25B1ACDD}"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903239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69C88-B244-455D-A017-012B25B1ACDD}"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28563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69C88-B244-455D-A017-012B25B1ACDD}"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44883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69C88-B244-455D-A017-012B25B1ACDD}"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807667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69C88-B244-455D-A017-012B25B1ACDD}"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1894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69C88-B244-455D-A017-012B25B1ACDD}"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48343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969C88-B244-455D-A017-012B25B1ACDD}"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03009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969C88-B244-455D-A017-012B25B1ACDD}"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8354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921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969C88-B244-455D-A017-012B25B1ACDD}"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36495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69C88-B244-455D-A017-012B25B1ACDD}"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55491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969C88-B244-455D-A017-012B25B1ACDD}"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41497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969C88-B244-455D-A017-012B25B1ACDD}"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82965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969C88-B244-455D-A017-012B25B1ACDD}"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8168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69C88-B244-455D-A017-012B25B1ACDD}"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3779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6320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1684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969C88-B244-455D-A017-012B25B1ACDD}" type="datetimeFigureOut">
              <a:rPr lang="en-US" smtClean="0"/>
              <a:pPr/>
              <a:t>1/25/2022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520200801"/>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zone41/4102673364"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s://creativecommons.org/licenses/by-nd/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80000hours.org/problem-profiles/climate-change/" TargetMode="External"/><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australiansolarquotes.com.au/2015/02/11/greenhouse-gas-emissions/" TargetMode="External"/><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pikist.com/free-photo-sxglo"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otFG_F0oo8k"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hyperlink" Target="https://freepngimg.com/png/72763-map-reuse-symbol-recycling-network-graphics-recycle"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bottles-dump-floating-garbage-87342/"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vessel, bottle&#10;&#10;Description automatically generated">
            <a:extLst>
              <a:ext uri="{FF2B5EF4-FFF2-40B4-BE49-F238E27FC236}">
                <a16:creationId xmlns:a16="http://schemas.microsoft.com/office/drawing/2014/main" id="{4CC0E25C-1E7C-421D-AEDB-ED0E106E625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24C7783C-78A7-4F06-BD94-A4BE7BC93BEB}"/>
              </a:ext>
            </a:extLst>
          </p:cNvPr>
          <p:cNvSpPr txBox="1"/>
          <p:nvPr/>
        </p:nvSpPr>
        <p:spPr>
          <a:xfrm>
            <a:off x="1219200" y="6681787"/>
            <a:ext cx="9753600" cy="230832"/>
          </a:xfrm>
          <a:prstGeom prst="rect">
            <a:avLst/>
          </a:prstGeom>
          <a:noFill/>
        </p:spPr>
        <p:txBody>
          <a:bodyPr wrap="square" rtlCol="0">
            <a:spAutoFit/>
          </a:bodyPr>
          <a:lstStyle/>
          <a:p>
            <a:r>
              <a:rPr lang="en-GB" sz="900">
                <a:hlinkClick r:id="rId3" tooltip="https://www.flickr.com/photos/zone41/4102673364"/>
              </a:rPr>
              <a:t>This Photo</a:t>
            </a:r>
            <a:r>
              <a:rPr lang="en-GB" sz="900"/>
              <a:t> by Unknown Author is licensed under </a:t>
            </a:r>
            <a:r>
              <a:rPr lang="en-GB" sz="900">
                <a:hlinkClick r:id="rId4" tooltip="https://creativecommons.org/licenses/by-nd/3.0/"/>
              </a:rPr>
              <a:t>CC BY-ND</a:t>
            </a:r>
            <a:endParaRPr lang="en-GB" sz="900"/>
          </a:p>
        </p:txBody>
      </p:sp>
      <p:sp>
        <p:nvSpPr>
          <p:cNvPr id="2" name="Title 1">
            <a:extLst>
              <a:ext uri="{FF2B5EF4-FFF2-40B4-BE49-F238E27FC236}">
                <a16:creationId xmlns:a16="http://schemas.microsoft.com/office/drawing/2014/main" id="{E91A1F27-733F-418F-9132-C86F15139AB3}"/>
              </a:ext>
            </a:extLst>
          </p:cNvPr>
          <p:cNvSpPr>
            <a:spLocks noGrp="1"/>
          </p:cNvSpPr>
          <p:nvPr>
            <p:ph type="ctrTitle"/>
          </p:nvPr>
        </p:nvSpPr>
        <p:spPr>
          <a:xfrm>
            <a:off x="1593271" y="835890"/>
            <a:ext cx="6943725" cy="3048000"/>
          </a:xfrm>
        </p:spPr>
        <p:txBody>
          <a:bodyPr>
            <a:normAutofit/>
          </a:bodyPr>
          <a:lstStyle/>
          <a:p>
            <a:pPr algn="r"/>
            <a:r>
              <a:rPr lang="en-GB" sz="9600" dirty="0"/>
              <a:t>Recycling</a:t>
            </a:r>
            <a:r>
              <a:rPr lang="en-GB" sz="4400" dirty="0"/>
              <a:t/>
            </a:r>
            <a:br>
              <a:rPr lang="en-GB" sz="4400" dirty="0"/>
            </a:br>
            <a:r>
              <a:rPr lang="en-GB" sz="4400" dirty="0"/>
              <a:t/>
            </a:r>
            <a:br>
              <a:rPr lang="en-GB" sz="4400" dirty="0"/>
            </a:br>
            <a:endParaRPr lang="en-GB" sz="4400" dirty="0"/>
          </a:p>
        </p:txBody>
      </p:sp>
      <p:sp>
        <p:nvSpPr>
          <p:cNvPr id="3" name="Subtitle 2">
            <a:extLst>
              <a:ext uri="{FF2B5EF4-FFF2-40B4-BE49-F238E27FC236}">
                <a16:creationId xmlns:a16="http://schemas.microsoft.com/office/drawing/2014/main" id="{0D942D92-3E89-4C8E-B32A-9F3BB1E3D041}"/>
              </a:ext>
            </a:extLst>
          </p:cNvPr>
          <p:cNvSpPr>
            <a:spLocks noGrp="1"/>
          </p:cNvSpPr>
          <p:nvPr>
            <p:ph type="subTitle" idx="1"/>
          </p:nvPr>
        </p:nvSpPr>
        <p:spPr>
          <a:xfrm>
            <a:off x="4166563" y="3846945"/>
            <a:ext cx="3810000" cy="1524000"/>
          </a:xfrm>
        </p:spPr>
        <p:txBody>
          <a:bodyPr>
            <a:normAutofit/>
          </a:bodyPr>
          <a:lstStyle/>
          <a:p>
            <a:pPr algn="l"/>
            <a:r>
              <a:rPr lang="en-GB" sz="2800" b="1" dirty="0"/>
              <a:t>By </a:t>
            </a:r>
            <a:r>
              <a:rPr lang="en-GB" sz="2800" b="1" dirty="0" err="1"/>
              <a:t>Seb</a:t>
            </a:r>
            <a:r>
              <a:rPr lang="en-GB" sz="2800" b="1" dirty="0"/>
              <a:t> Ferrar</a:t>
            </a:r>
          </a:p>
        </p:txBody>
      </p:sp>
    </p:spTree>
    <p:extLst>
      <p:ext uri="{BB962C8B-B14F-4D97-AF65-F5344CB8AC3E}">
        <p14:creationId xmlns:p14="http://schemas.microsoft.com/office/powerpoint/2010/main" val="465999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Fill"/>
          <p:cNvSpPr>
            <a:spLocks noMove="1" noResize="1"/>
          </p:cNvSpPr>
          <p:nvPr/>
        </p:nvSpPr>
        <p:spPr>
          <a:xfrm>
            <a:off x="0" y="0"/>
            <a:ext cx="12191996" cy="6858000"/>
          </a:xfrm>
          <a:prstGeom prst="rect">
            <a:avLst/>
          </a:prstGeom>
          <a:solidFill>
            <a:srgbClr val="09392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Nova"/>
            </a:endParaRPr>
          </a:p>
        </p:txBody>
      </p:sp>
      <p:sp>
        <p:nvSpPr>
          <p:cNvPr id="3" name="Color Fill"/>
          <p:cNvSpPr>
            <a:spLocks noMove="1" noResize="1"/>
          </p:cNvSpPr>
          <p:nvPr/>
        </p:nvSpPr>
        <p:spPr>
          <a:xfrm>
            <a:off x="0" y="0"/>
            <a:ext cx="12188952" cy="6858000"/>
          </a:xfrm>
          <a:prstGeom prst="rect">
            <a:avLst/>
          </a:prstGeom>
          <a:solidFill>
            <a:srgbClr val="18997E">
              <a:alpha val="4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8997E"/>
              </a:solidFill>
              <a:uFillTx/>
              <a:latin typeface="Gill Sans Nova"/>
            </a:endParaRPr>
          </a:p>
        </p:txBody>
      </p:sp>
      <p:grpSp>
        <p:nvGrpSpPr>
          <p:cNvPr id="4" name="Group 45"/>
          <p:cNvGrpSpPr/>
          <p:nvPr/>
        </p:nvGrpSpPr>
        <p:grpSpPr>
          <a:xfrm>
            <a:off x="6744623" y="0"/>
            <a:ext cx="5444328" cy="6734643"/>
            <a:chOff x="6744623" y="0"/>
            <a:chExt cx="5444328" cy="6734643"/>
          </a:xfrm>
        </p:grpSpPr>
        <p:sp>
          <p:nvSpPr>
            <p:cNvPr id="5" name="Graphic 9"/>
            <p:cNvSpPr/>
            <p:nvPr/>
          </p:nvSpPr>
          <p:spPr>
            <a:xfrm>
              <a:off x="6744623" y="967197"/>
              <a:ext cx="2116762" cy="2116762"/>
            </a:xfrm>
            <a:custGeom>
              <a:avLst/>
              <a:gdLst>
                <a:gd name="f0" fmla="val 10800000"/>
                <a:gd name="f1" fmla="val 5400000"/>
                <a:gd name="f2" fmla="val 180"/>
                <a:gd name="f3" fmla="val w"/>
                <a:gd name="f4" fmla="val h"/>
                <a:gd name="f5" fmla="val 0"/>
                <a:gd name="f6" fmla="val 6861545"/>
                <a:gd name="f7" fmla="val 6861546"/>
                <a:gd name="f8" fmla="val 3435812"/>
                <a:gd name="f9" fmla="val 1538245"/>
                <a:gd name="f10" fmla="val 5323301"/>
                <a:gd name="f11" fmla="val 3425734"/>
                <a:gd name="f12" fmla="+- 0 0 -90"/>
                <a:gd name="f13" fmla="*/ f3 1 6861545"/>
                <a:gd name="f14" fmla="*/ f4 1 6861545"/>
                <a:gd name="f15" fmla="val f5"/>
                <a:gd name="f16" fmla="val f6"/>
                <a:gd name="f17" fmla="*/ f12 f0 1"/>
                <a:gd name="f18" fmla="+- f16 0 f15"/>
                <a:gd name="f19" fmla="*/ f17 1 f2"/>
                <a:gd name="f20" fmla="*/ f18 1 6861545"/>
                <a:gd name="f21" fmla="*/ 6861546 f18 1"/>
                <a:gd name="f22" fmla="*/ 3435812 f18 1"/>
                <a:gd name="f23" fmla="*/ 0 f18 1"/>
                <a:gd name="f24" fmla="*/ 3425734 f18 1"/>
                <a:gd name="f25" fmla="+- f19 0 f1"/>
                <a:gd name="f26" fmla="*/ f21 1 6861545"/>
                <a:gd name="f27" fmla="*/ f22 1 6861545"/>
                <a:gd name="f28" fmla="*/ f23 1 6861545"/>
                <a:gd name="f29" fmla="*/ f24 1 6861545"/>
                <a:gd name="f30" fmla="*/ f15 1 f20"/>
                <a:gd name="f31" fmla="*/ f16 1 f20"/>
                <a:gd name="f32" fmla="*/ f26 1 f20"/>
                <a:gd name="f33" fmla="*/ f27 1 f20"/>
                <a:gd name="f34" fmla="*/ f28 1 f20"/>
                <a:gd name="f35" fmla="*/ f29 1 f20"/>
                <a:gd name="f36" fmla="*/ f30 f13 1"/>
                <a:gd name="f37" fmla="*/ f31 f13 1"/>
                <a:gd name="f38" fmla="*/ f31 f14 1"/>
                <a:gd name="f39" fmla="*/ f30 f14 1"/>
                <a:gd name="f40" fmla="*/ f32 f13 1"/>
                <a:gd name="f41" fmla="*/ f32 f14 1"/>
                <a:gd name="f42" fmla="*/ f33 f13 1"/>
                <a:gd name="f43" fmla="*/ f34 f13 1"/>
                <a:gd name="f44" fmla="*/ f35 f14 1"/>
                <a:gd name="f45" fmla="*/ f34 f14 1"/>
                <a:gd name="f46" fmla="*/ f35 f13 1"/>
                <a:gd name="f47" fmla="*/ f33 f14 1"/>
              </a:gdLst>
              <a:ahLst/>
              <a:cxnLst>
                <a:cxn ang="3cd4">
                  <a:pos x="hc" y="t"/>
                </a:cxn>
                <a:cxn ang="0">
                  <a:pos x="r" y="vc"/>
                </a:cxn>
                <a:cxn ang="cd4">
                  <a:pos x="hc" y="b"/>
                </a:cxn>
                <a:cxn ang="cd2">
                  <a:pos x="l" y="vc"/>
                </a:cxn>
                <a:cxn ang="f25">
                  <a:pos x="f40" y="f41"/>
                </a:cxn>
                <a:cxn ang="f25">
                  <a:pos x="f42" y="f41"/>
                </a:cxn>
                <a:cxn ang="f25">
                  <a:pos x="f43" y="f44"/>
                </a:cxn>
                <a:cxn ang="f25">
                  <a:pos x="f43" y="f45"/>
                </a:cxn>
                <a:cxn ang="f25">
                  <a:pos x="f46" y="f45"/>
                </a:cxn>
                <a:cxn ang="f25">
                  <a:pos x="f40" y="f47"/>
                </a:cxn>
                <a:cxn ang="f25">
                  <a:pos x="f40" y="f41"/>
                </a:cxn>
              </a:cxnLst>
              <a:rect l="f36" t="f39" r="f37" b="f38"/>
              <a:pathLst>
                <a:path w="6861545" h="6861545">
                  <a:moveTo>
                    <a:pt x="f7" y="f7"/>
                  </a:moveTo>
                  <a:lnTo>
                    <a:pt x="f8" y="f7"/>
                  </a:lnTo>
                  <a:cubicBezTo>
                    <a:pt x="f9" y="f7"/>
                    <a:pt x="f5" y="f10"/>
                    <a:pt x="f5" y="f11"/>
                  </a:cubicBezTo>
                  <a:lnTo>
                    <a:pt x="f5" y="f5"/>
                  </a:lnTo>
                  <a:lnTo>
                    <a:pt x="f11" y="f5"/>
                  </a:lnTo>
                  <a:cubicBezTo>
                    <a:pt x="f10" y="f5"/>
                    <a:pt x="f7" y="f9"/>
                    <a:pt x="f7" y="f8"/>
                  </a:cubicBezTo>
                  <a:lnTo>
                    <a:pt x="f7" y="f7"/>
                  </a:lnTo>
                  <a:close/>
                </a:path>
              </a:pathLst>
            </a:custGeom>
            <a:blipFill>
              <a:blip r:embed="rId2">
                <a:alphaModFix/>
              </a:blip>
              <a:tile/>
            </a:blip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Nova"/>
              </a:endParaRPr>
            </a:p>
          </p:txBody>
        </p:sp>
        <p:sp>
          <p:nvSpPr>
            <p:cNvPr id="6" name="Graphic 18"/>
            <p:cNvSpPr/>
            <p:nvPr/>
          </p:nvSpPr>
          <p:spPr>
            <a:xfrm rot="18900010">
              <a:off x="9618228" y="3599577"/>
              <a:ext cx="2057061" cy="3135066"/>
            </a:xfrm>
            <a:custGeom>
              <a:avLst/>
              <a:gdLst>
                <a:gd name="f0" fmla="val 10800000"/>
                <a:gd name="f1" fmla="val 5400000"/>
                <a:gd name="f2" fmla="val 180"/>
                <a:gd name="f3" fmla="val w"/>
                <a:gd name="f4" fmla="val h"/>
                <a:gd name="f5" fmla="val 0"/>
                <a:gd name="f6" fmla="val 3413378"/>
                <a:gd name="f7" fmla="val 6532054"/>
                <a:gd name="f8" fmla="val 3413379"/>
                <a:gd name="f9" fmla="val 3266028"/>
                <a:gd name="f10" fmla="val 5069777"/>
                <a:gd name="f11" fmla="val 1706689"/>
                <a:gd name="f12" fmla="val 6532055"/>
                <a:gd name="f13" fmla="val 1462278"/>
                <a:gd name="f14" fmla="+- 0 0 -90"/>
                <a:gd name="f15" fmla="*/ f3 1 3413378"/>
                <a:gd name="f16" fmla="*/ f4 1 6532054"/>
                <a:gd name="f17" fmla="val f5"/>
                <a:gd name="f18" fmla="val f6"/>
                <a:gd name="f19" fmla="val f7"/>
                <a:gd name="f20" fmla="*/ f14 f0 1"/>
                <a:gd name="f21" fmla="+- f19 0 f17"/>
                <a:gd name="f22" fmla="+- f18 0 f17"/>
                <a:gd name="f23" fmla="*/ f20 1 f2"/>
                <a:gd name="f24" fmla="*/ f22 1 3413378"/>
                <a:gd name="f25" fmla="*/ f21 1 6532054"/>
                <a:gd name="f26" fmla="*/ 3413379 f22 1"/>
                <a:gd name="f27" fmla="*/ 3266028 f21 1"/>
                <a:gd name="f28" fmla="*/ 1706689 f22 1"/>
                <a:gd name="f29" fmla="*/ 6532055 f21 1"/>
                <a:gd name="f30" fmla="*/ 0 f22 1"/>
                <a:gd name="f31" fmla="*/ 0 f21 1"/>
                <a:gd name="f32" fmla="+- f23 0 f1"/>
                <a:gd name="f33" fmla="*/ f26 1 3413378"/>
                <a:gd name="f34" fmla="*/ f27 1 6532054"/>
                <a:gd name="f35" fmla="*/ f28 1 3413378"/>
                <a:gd name="f36" fmla="*/ f29 1 6532054"/>
                <a:gd name="f37" fmla="*/ f30 1 3413378"/>
                <a:gd name="f38" fmla="*/ f31 1 6532054"/>
                <a:gd name="f39" fmla="*/ f17 1 f24"/>
                <a:gd name="f40" fmla="*/ f18 1 f24"/>
                <a:gd name="f41" fmla="*/ f17 1 f25"/>
                <a:gd name="f42" fmla="*/ f19 1 f25"/>
                <a:gd name="f43" fmla="*/ f33 1 f24"/>
                <a:gd name="f44" fmla="*/ f34 1 f25"/>
                <a:gd name="f45" fmla="*/ f35 1 f24"/>
                <a:gd name="f46" fmla="*/ f36 1 f25"/>
                <a:gd name="f47" fmla="*/ f37 1 f24"/>
                <a:gd name="f48" fmla="*/ f38 1 f25"/>
                <a:gd name="f49" fmla="*/ f39 f15 1"/>
                <a:gd name="f50" fmla="*/ f40 f15 1"/>
                <a:gd name="f51" fmla="*/ f42 f16 1"/>
                <a:gd name="f52" fmla="*/ f41 f16 1"/>
                <a:gd name="f53" fmla="*/ f43 f15 1"/>
                <a:gd name="f54" fmla="*/ f44 f16 1"/>
                <a:gd name="f55" fmla="*/ f45 f15 1"/>
                <a:gd name="f56" fmla="*/ f46 f16 1"/>
                <a:gd name="f57" fmla="*/ f47 f15 1"/>
                <a:gd name="f58" fmla="*/ f48 f16 1"/>
              </a:gdLst>
              <a:ahLst/>
              <a:cxnLst>
                <a:cxn ang="3cd4">
                  <a:pos x="hc" y="t"/>
                </a:cxn>
                <a:cxn ang="0">
                  <a:pos x="r" y="vc"/>
                </a:cxn>
                <a:cxn ang="cd4">
                  <a:pos x="hc" y="b"/>
                </a:cxn>
                <a:cxn ang="cd2">
                  <a:pos x="l" y="vc"/>
                </a:cxn>
                <a:cxn ang="f32">
                  <a:pos x="f53" y="f54"/>
                </a:cxn>
                <a:cxn ang="f32">
                  <a:pos x="f55" y="f56"/>
                </a:cxn>
                <a:cxn ang="f32">
                  <a:pos x="f57" y="f54"/>
                </a:cxn>
                <a:cxn ang="f32">
                  <a:pos x="f55" y="f58"/>
                </a:cxn>
                <a:cxn ang="f32">
                  <a:pos x="f53" y="f54"/>
                </a:cxn>
              </a:cxnLst>
              <a:rect l="f49" t="f52" r="f50" b="f51"/>
              <a:pathLst>
                <a:path w="3413378" h="6532054">
                  <a:moveTo>
                    <a:pt x="f8" y="f9"/>
                  </a:moveTo>
                  <a:cubicBezTo>
                    <a:pt x="f8" y="f10"/>
                    <a:pt x="f11" y="f12"/>
                    <a:pt x="f11" y="f12"/>
                  </a:cubicBezTo>
                  <a:cubicBezTo>
                    <a:pt x="f11" y="f12"/>
                    <a:pt x="f5" y="f10"/>
                    <a:pt x="f5" y="f9"/>
                  </a:cubicBezTo>
                  <a:cubicBezTo>
                    <a:pt x="f5" y="f13"/>
                    <a:pt x="f11" y="f5"/>
                    <a:pt x="f11" y="f5"/>
                  </a:cubicBezTo>
                  <a:cubicBezTo>
                    <a:pt x="f11" y="f5"/>
                    <a:pt x="f8" y="f13"/>
                    <a:pt x="f8" y="f9"/>
                  </a:cubicBezTo>
                  <a:close/>
                </a:path>
              </a:pathLst>
            </a:custGeom>
            <a:solidFill>
              <a:srgbClr val="168E74">
                <a:alpha val="65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Nova"/>
              </a:endParaRPr>
            </a:p>
          </p:txBody>
        </p:sp>
        <p:sp>
          <p:nvSpPr>
            <p:cNvPr id="7" name="Oval 48"/>
            <p:cNvSpPr/>
            <p:nvPr/>
          </p:nvSpPr>
          <p:spPr>
            <a:xfrm>
              <a:off x="8636261" y="685617"/>
              <a:ext cx="265578" cy="2655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3">
                <a:alphaModFix/>
              </a:blip>
              <a:tile/>
            </a:blip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Nova"/>
              </a:endParaRPr>
            </a:p>
          </p:txBody>
        </p:sp>
        <p:sp>
          <p:nvSpPr>
            <p:cNvPr id="8" name="Freeform: Shape 49"/>
            <p:cNvSpPr/>
            <p:nvPr/>
          </p:nvSpPr>
          <p:spPr>
            <a:xfrm>
              <a:off x="10052849" y="0"/>
              <a:ext cx="1303285" cy="962497"/>
            </a:xfrm>
            <a:custGeom>
              <a:avLst/>
              <a:gdLst>
                <a:gd name="f0" fmla="val 10800000"/>
                <a:gd name="f1" fmla="val 5400000"/>
                <a:gd name="f2" fmla="val 180"/>
                <a:gd name="f3" fmla="val w"/>
                <a:gd name="f4" fmla="val h"/>
                <a:gd name="f5" fmla="val 0"/>
                <a:gd name="f6" fmla="val 1303285"/>
                <a:gd name="f7" fmla="val 962498"/>
                <a:gd name="f8" fmla="val 1298420"/>
                <a:gd name="f9" fmla="val 67508"/>
                <a:gd name="f10" fmla="val 1226555"/>
                <a:gd name="f11" fmla="val 570204"/>
                <a:gd name="f12" fmla="val 651642"/>
                <a:gd name="f13" fmla="val 76729"/>
                <a:gd name="f14" fmla="val 4865"/>
                <a:gd name="f15" fmla="+- 0 0 -90"/>
                <a:gd name="f16" fmla="*/ f3 1 1303285"/>
                <a:gd name="f17" fmla="*/ f4 1 962498"/>
                <a:gd name="f18" fmla="val f5"/>
                <a:gd name="f19" fmla="val f6"/>
                <a:gd name="f20" fmla="val f7"/>
                <a:gd name="f21" fmla="*/ f15 f0 1"/>
                <a:gd name="f22" fmla="+- f20 0 f18"/>
                <a:gd name="f23" fmla="+- f19 0 f18"/>
                <a:gd name="f24" fmla="*/ f21 1 f2"/>
                <a:gd name="f25" fmla="*/ f23 1 1303285"/>
                <a:gd name="f26" fmla="*/ f22 1 962498"/>
                <a:gd name="f27" fmla="*/ 0 f23 1"/>
                <a:gd name="f28" fmla="*/ 0 f22 1"/>
                <a:gd name="f29" fmla="*/ 1303285 f23 1"/>
                <a:gd name="f30" fmla="*/ 1298420 f23 1"/>
                <a:gd name="f31" fmla="*/ 67508 f22 1"/>
                <a:gd name="f32" fmla="*/ 651642 f23 1"/>
                <a:gd name="f33" fmla="*/ 962498 f22 1"/>
                <a:gd name="f34" fmla="*/ 4865 f23 1"/>
                <a:gd name="f35" fmla="+- f24 0 f1"/>
                <a:gd name="f36" fmla="*/ f27 1 1303285"/>
                <a:gd name="f37" fmla="*/ f28 1 962498"/>
                <a:gd name="f38" fmla="*/ f29 1 1303285"/>
                <a:gd name="f39" fmla="*/ f30 1 1303285"/>
                <a:gd name="f40" fmla="*/ f31 1 962498"/>
                <a:gd name="f41" fmla="*/ f32 1 1303285"/>
                <a:gd name="f42" fmla="*/ f33 1 962498"/>
                <a:gd name="f43" fmla="*/ f34 1 1303285"/>
                <a:gd name="f44" fmla="*/ f18 1 f25"/>
                <a:gd name="f45" fmla="*/ f19 1 f25"/>
                <a:gd name="f46" fmla="*/ f18 1 f26"/>
                <a:gd name="f47" fmla="*/ f20 1 f26"/>
                <a:gd name="f48" fmla="*/ f36 1 f25"/>
                <a:gd name="f49" fmla="*/ f37 1 f26"/>
                <a:gd name="f50" fmla="*/ f38 1 f25"/>
                <a:gd name="f51" fmla="*/ f39 1 f25"/>
                <a:gd name="f52" fmla="*/ f40 1 f26"/>
                <a:gd name="f53" fmla="*/ f41 1 f25"/>
                <a:gd name="f54" fmla="*/ f42 1 f26"/>
                <a:gd name="f55" fmla="*/ f43 1 f25"/>
                <a:gd name="f56" fmla="*/ f44 f16 1"/>
                <a:gd name="f57" fmla="*/ f45 f16 1"/>
                <a:gd name="f58" fmla="*/ f47 f17 1"/>
                <a:gd name="f59" fmla="*/ f46 f17 1"/>
                <a:gd name="f60" fmla="*/ f48 f16 1"/>
                <a:gd name="f61" fmla="*/ f49 f17 1"/>
                <a:gd name="f62" fmla="*/ f50 f16 1"/>
                <a:gd name="f63" fmla="*/ f51 f16 1"/>
                <a:gd name="f64" fmla="*/ f52 f17 1"/>
                <a:gd name="f65" fmla="*/ f53 f16 1"/>
                <a:gd name="f66" fmla="*/ f54 f17 1"/>
                <a:gd name="f67" fmla="*/ f55 f16 1"/>
              </a:gdLst>
              <a:ahLst/>
              <a:cxnLst>
                <a:cxn ang="3cd4">
                  <a:pos x="hc" y="t"/>
                </a:cxn>
                <a:cxn ang="0">
                  <a:pos x="r" y="vc"/>
                </a:cxn>
                <a:cxn ang="cd4">
                  <a:pos x="hc" y="b"/>
                </a:cxn>
                <a:cxn ang="cd2">
                  <a:pos x="l" y="vc"/>
                </a:cxn>
                <a:cxn ang="f35">
                  <a:pos x="f60" y="f61"/>
                </a:cxn>
                <a:cxn ang="f35">
                  <a:pos x="f62" y="f61"/>
                </a:cxn>
                <a:cxn ang="f35">
                  <a:pos x="f63" y="f64"/>
                </a:cxn>
                <a:cxn ang="f35">
                  <a:pos x="f65" y="f66"/>
                </a:cxn>
                <a:cxn ang="f35">
                  <a:pos x="f67" y="f64"/>
                </a:cxn>
              </a:cxnLst>
              <a:rect l="f56" t="f59" r="f57" b="f58"/>
              <a:pathLst>
                <a:path w="1303285" h="962498">
                  <a:moveTo>
                    <a:pt x="f5" y="f5"/>
                  </a:moveTo>
                  <a:lnTo>
                    <a:pt x="f6" y="f5"/>
                  </a:lnTo>
                  <a:lnTo>
                    <a:pt x="f8" y="f9"/>
                  </a:lnTo>
                  <a:cubicBezTo>
                    <a:pt x="f10" y="f11"/>
                    <a:pt x="f12" y="f7"/>
                    <a:pt x="f12" y="f7"/>
                  </a:cubicBezTo>
                  <a:cubicBezTo>
                    <a:pt x="f12" y="f7"/>
                    <a:pt x="f13" y="f11"/>
                    <a:pt x="f14" y="f9"/>
                  </a:cubicBezTo>
                  <a:close/>
                </a:path>
              </a:pathLst>
            </a:custGeom>
            <a:solidFill>
              <a:srgbClr val="09392F">
                <a:alpha val="34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Nova"/>
              </a:endParaRPr>
            </a:p>
          </p:txBody>
        </p:sp>
        <p:sp>
          <p:nvSpPr>
            <p:cNvPr id="9" name="Freeform: Shape 50"/>
            <p:cNvSpPr/>
            <p:nvPr/>
          </p:nvSpPr>
          <p:spPr>
            <a:xfrm>
              <a:off x="11660218" y="1219178"/>
              <a:ext cx="528733" cy="1057457"/>
            </a:xfrm>
            <a:custGeom>
              <a:avLst/>
              <a:gdLst>
                <a:gd name="f0" fmla="val 10800000"/>
                <a:gd name="f1" fmla="val 5400000"/>
                <a:gd name="f2" fmla="val 180"/>
                <a:gd name="f3" fmla="val w"/>
                <a:gd name="f4" fmla="val h"/>
                <a:gd name="f5" fmla="val 0"/>
                <a:gd name="f6" fmla="val 528731"/>
                <a:gd name="f7" fmla="val 1057462"/>
                <a:gd name="f8" fmla="val 236721"/>
                <a:gd name="f9" fmla="val 820741"/>
                <a:gd name="f10" fmla="+- 0 0 -90"/>
                <a:gd name="f11" fmla="*/ f3 1 528731"/>
                <a:gd name="f12" fmla="*/ f4 1 1057462"/>
                <a:gd name="f13" fmla="val f5"/>
                <a:gd name="f14" fmla="val f6"/>
                <a:gd name="f15" fmla="val f7"/>
                <a:gd name="f16" fmla="*/ f10 f0 1"/>
                <a:gd name="f17" fmla="+- f15 0 f13"/>
                <a:gd name="f18" fmla="+- f14 0 f13"/>
                <a:gd name="f19" fmla="*/ f16 1 f2"/>
                <a:gd name="f20" fmla="*/ f18 1 528731"/>
                <a:gd name="f21" fmla="*/ f17 1 1057462"/>
                <a:gd name="f22" fmla="*/ 528731 f18 1"/>
                <a:gd name="f23" fmla="*/ 0 f17 1"/>
                <a:gd name="f24" fmla="*/ 1057462 f17 1"/>
                <a:gd name="f25" fmla="*/ 0 f18 1"/>
                <a:gd name="f26" fmla="*/ 528731 f17 1"/>
                <a:gd name="f27" fmla="+- f19 0 f1"/>
                <a:gd name="f28" fmla="*/ f22 1 528731"/>
                <a:gd name="f29" fmla="*/ f23 1 1057462"/>
                <a:gd name="f30" fmla="*/ f24 1 1057462"/>
                <a:gd name="f31" fmla="*/ f25 1 528731"/>
                <a:gd name="f32" fmla="*/ f26 1 1057462"/>
                <a:gd name="f33" fmla="*/ f13 1 f20"/>
                <a:gd name="f34" fmla="*/ f14 1 f20"/>
                <a:gd name="f35" fmla="*/ f13 1 f21"/>
                <a:gd name="f36" fmla="*/ f15 1 f21"/>
                <a:gd name="f37" fmla="*/ f28 1 f20"/>
                <a:gd name="f38" fmla="*/ f29 1 f21"/>
                <a:gd name="f39" fmla="*/ f30 1 f21"/>
                <a:gd name="f40" fmla="*/ f31 1 f20"/>
                <a:gd name="f41" fmla="*/ f32 1 f21"/>
                <a:gd name="f42" fmla="*/ f33 f11 1"/>
                <a:gd name="f43" fmla="*/ f34 f11 1"/>
                <a:gd name="f44" fmla="*/ f36 f12 1"/>
                <a:gd name="f45" fmla="*/ f35 f12 1"/>
                <a:gd name="f46" fmla="*/ f37 f11 1"/>
                <a:gd name="f47" fmla="*/ f38 f12 1"/>
                <a:gd name="f48" fmla="*/ f39 f12 1"/>
                <a:gd name="f49" fmla="*/ f40 f11 1"/>
                <a:gd name="f50" fmla="*/ f41 f12 1"/>
              </a:gdLst>
              <a:ahLst/>
              <a:cxnLst>
                <a:cxn ang="3cd4">
                  <a:pos x="hc" y="t"/>
                </a:cxn>
                <a:cxn ang="0">
                  <a:pos x="r" y="vc"/>
                </a:cxn>
                <a:cxn ang="cd4">
                  <a:pos x="hc" y="b"/>
                </a:cxn>
                <a:cxn ang="cd2">
                  <a:pos x="l" y="vc"/>
                </a:cxn>
                <a:cxn ang="f27">
                  <a:pos x="f46" y="f47"/>
                </a:cxn>
                <a:cxn ang="f27">
                  <a:pos x="f46" y="f48"/>
                </a:cxn>
                <a:cxn ang="f27">
                  <a:pos x="f49" y="f50"/>
                </a:cxn>
                <a:cxn ang="f27">
                  <a:pos x="f46" y="f47"/>
                </a:cxn>
              </a:cxnLst>
              <a:rect l="f42" t="f45" r="f43" b="f44"/>
              <a:pathLst>
                <a:path w="528731" h="1057462">
                  <a:moveTo>
                    <a:pt x="f6" y="f5"/>
                  </a:moveTo>
                  <a:lnTo>
                    <a:pt x="f6" y="f7"/>
                  </a:lnTo>
                  <a:cubicBezTo>
                    <a:pt x="f8" y="f7"/>
                    <a:pt x="f5" y="f9"/>
                    <a:pt x="f5" y="f6"/>
                  </a:cubicBezTo>
                  <a:cubicBezTo>
                    <a:pt x="f5" y="f8"/>
                    <a:pt x="f8" y="f5"/>
                    <a:pt x="f6" y="f5"/>
                  </a:cubicBezTo>
                  <a:close/>
                </a:path>
              </a:pathLst>
            </a:custGeom>
            <a:blipFill>
              <a:blip r:embed="rId2">
                <a:alphaModFix/>
              </a:blip>
              <a:tile/>
            </a:blip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Nova"/>
              </a:endParaRPr>
            </a:p>
          </p:txBody>
        </p:sp>
      </p:grpSp>
      <p:sp>
        <p:nvSpPr>
          <p:cNvPr id="10" name="Texture"/>
          <p:cNvSpPr>
            <a:spLocks noMove="1" noResize="1"/>
          </p:cNvSpPr>
          <p:nvPr/>
        </p:nvSpPr>
        <p:spPr>
          <a:xfrm>
            <a:off x="3044" y="0"/>
            <a:ext cx="12188952" cy="6858000"/>
          </a:xfrm>
          <a:prstGeom prst="rect">
            <a:avLst/>
          </a:prstGeom>
          <a:blipFill>
            <a:blip r:embed="rId4">
              <a:alphaModFix amt="6000"/>
            </a:blip>
            <a:tile sx="100000" sy="100000" algn="tl"/>
          </a:blip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Nova"/>
            </a:endParaRPr>
          </a:p>
        </p:txBody>
      </p:sp>
      <p:sp>
        <p:nvSpPr>
          <p:cNvPr id="11" name="Title 1"/>
          <p:cNvSpPr txBox="1">
            <a:spLocks noGrp="1"/>
          </p:cNvSpPr>
          <p:nvPr>
            <p:ph type="ctrTitle"/>
          </p:nvPr>
        </p:nvSpPr>
        <p:spPr>
          <a:xfrm>
            <a:off x="457200" y="676656"/>
            <a:ext cx="5996973" cy="3063239"/>
          </a:xfrm>
        </p:spPr>
        <p:txBody>
          <a:bodyPr/>
          <a:lstStyle/>
          <a:p>
            <a:pPr lvl="0"/>
            <a:r>
              <a:rPr lang="en-GB"/>
              <a:t>Climate Change</a:t>
            </a:r>
          </a:p>
        </p:txBody>
      </p:sp>
      <p:sp>
        <p:nvSpPr>
          <p:cNvPr id="12" name="Subtitle 2"/>
          <p:cNvSpPr txBox="1">
            <a:spLocks noGrp="1"/>
          </p:cNvSpPr>
          <p:nvPr>
            <p:ph type="subTitle" idx="1"/>
          </p:nvPr>
        </p:nvSpPr>
        <p:spPr>
          <a:xfrm>
            <a:off x="457200" y="3840480"/>
            <a:ext cx="5996973" cy="2315846"/>
          </a:xfrm>
        </p:spPr>
        <p:txBody>
          <a:bodyPr/>
          <a:lstStyle/>
          <a:p>
            <a:pPr lvl="0"/>
            <a:r>
              <a:rPr lang="en-GB"/>
              <a:t>By Noah Smith</a:t>
            </a:r>
          </a:p>
        </p:txBody>
      </p:sp>
      <p:pic>
        <p:nvPicPr>
          <p:cNvPr id="13" name="Picture 3" descr="View of earth from space">
            <a:extLst>
              <a:ext uri="{FF2B5EF4-FFF2-40B4-BE49-F238E27FC236}">
                <a16:creationId xmlns:a16="http://schemas.microsoft.com/office/drawing/2014/main" id="{00000000-0000-0000-0000-000000000000}"/>
              </a:ext>
            </a:extLst>
          </p:cNvPr>
          <p:cNvPicPr>
            <a:picLocks noChangeAspect="1"/>
          </p:cNvPicPr>
          <p:nvPr/>
        </p:nvPicPr>
        <p:blipFill>
          <a:blip r:embed="rId5"/>
          <a:srcRect l="23872" r="20378"/>
          <a:stretch>
            <a:fillRect/>
          </a:stretch>
        </p:blipFill>
        <p:spPr>
          <a:xfrm>
            <a:off x="7048314" y="1135172"/>
            <a:ext cx="4748790" cy="4748790"/>
          </a:xfrm>
          <a:prstGeom prst="rect">
            <a:avLst/>
          </a:prstGeom>
          <a:noFill/>
          <a:ln cap="flat">
            <a:noFill/>
          </a:ln>
        </p:spPr>
      </p:pic>
    </p:spTree>
    <p:extLst>
      <p:ext uri="{BB962C8B-B14F-4D97-AF65-F5344CB8AC3E}">
        <p14:creationId xmlns:p14="http://schemas.microsoft.com/office/powerpoint/2010/main" val="369228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700"/>
                                        <p:tgtEl>
                                          <p:spTgt spid="12">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Impact of Climate Change on the world</a:t>
            </a:r>
          </a:p>
        </p:txBody>
      </p:sp>
      <p:sp>
        <p:nvSpPr>
          <p:cNvPr id="3" name="Content Placeholder 2"/>
          <p:cNvSpPr txBox="1">
            <a:spLocks noGrp="1"/>
          </p:cNvSpPr>
          <p:nvPr>
            <p:ph idx="1"/>
          </p:nvPr>
        </p:nvSpPr>
        <p:spPr/>
        <p:txBody>
          <a:bodyPr/>
          <a:lstStyle/>
          <a:p>
            <a:pPr marL="0" lvl="0" indent="0" algn="ctr">
              <a:buNone/>
            </a:pPr>
            <a:r>
              <a:rPr lang="en-GB" u="sng"/>
              <a:t>Climate change impacts on weather conditions </a:t>
            </a:r>
          </a:p>
          <a:p>
            <a:pPr marL="0" lvl="0" indent="0" algn="ctr">
              <a:buNone/>
            </a:pPr>
            <a:endParaRPr lang="en-GB" u="sng"/>
          </a:p>
          <a:p>
            <a:pPr lvl="0"/>
            <a:r>
              <a:rPr lang="en-GB"/>
              <a:t>Rising maximum temperatures</a:t>
            </a:r>
          </a:p>
          <a:p>
            <a:pPr lvl="0"/>
            <a:r>
              <a:rPr lang="en-GB"/>
              <a:t>Rising minimum temperatures </a:t>
            </a:r>
          </a:p>
          <a:p>
            <a:pPr lvl="0"/>
            <a:r>
              <a:rPr lang="en-GB"/>
              <a:t>Rising sea levels</a:t>
            </a:r>
          </a:p>
          <a:p>
            <a:pPr lvl="0"/>
            <a:r>
              <a:rPr lang="en-GB"/>
              <a:t>Higher ocean temperatures</a:t>
            </a:r>
          </a:p>
          <a:p>
            <a:pPr lvl="0"/>
            <a:r>
              <a:rPr lang="en-GB"/>
              <a:t>An increase in precipitation (lots of rain and hail)</a:t>
            </a:r>
          </a:p>
          <a:p>
            <a:pPr lvl="0"/>
            <a:r>
              <a:rPr lang="en-GB"/>
              <a:t>Shrinking glaciers (big blocks of ice)</a:t>
            </a:r>
          </a:p>
          <a:p>
            <a:pPr lvl="0"/>
            <a:r>
              <a:rPr lang="en-GB"/>
              <a:t>Thawing permafrost (big lumps of frozen soil under the earth’s surface)  </a:t>
            </a:r>
          </a:p>
          <a:p>
            <a:pPr lvl="0"/>
            <a:endParaRPr lang="en-GB"/>
          </a:p>
          <a:p>
            <a:pPr lvl="0"/>
            <a:endParaRPr lang="en-GB"/>
          </a:p>
        </p:txBody>
      </p:sp>
    </p:spTree>
    <p:extLst>
      <p:ext uri="{BB962C8B-B14F-4D97-AF65-F5344CB8AC3E}">
        <p14:creationId xmlns:p14="http://schemas.microsoft.com/office/powerpoint/2010/main" val="1482423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What can we do to help</a:t>
            </a:r>
          </a:p>
        </p:txBody>
      </p:sp>
      <p:sp>
        <p:nvSpPr>
          <p:cNvPr id="3" name="Content Placeholder 2"/>
          <p:cNvSpPr txBox="1">
            <a:spLocks noGrp="1"/>
          </p:cNvSpPr>
          <p:nvPr>
            <p:ph idx="1"/>
          </p:nvPr>
        </p:nvSpPr>
        <p:spPr/>
        <p:txBody>
          <a:bodyPr/>
          <a:lstStyle/>
          <a:p>
            <a:pPr lvl="0"/>
            <a:r>
              <a:rPr lang="en-GB"/>
              <a:t>More electric cars</a:t>
            </a:r>
          </a:p>
          <a:p>
            <a:pPr lvl="0"/>
            <a:r>
              <a:rPr lang="en-GB"/>
              <a:t>Change your light bulbs </a:t>
            </a:r>
          </a:p>
          <a:p>
            <a:pPr lvl="0"/>
            <a:r>
              <a:rPr lang="en-GB"/>
              <a:t>Switch of your tv</a:t>
            </a:r>
          </a:p>
          <a:p>
            <a:pPr lvl="0"/>
            <a:r>
              <a:rPr lang="en-GB"/>
              <a:t>Ride a bike or walk</a:t>
            </a:r>
          </a:p>
          <a:p>
            <a:pPr lvl="0"/>
            <a:r>
              <a:rPr lang="en-GB"/>
              <a:t>Use less gas</a:t>
            </a:r>
          </a:p>
          <a:p>
            <a:pPr lvl="0"/>
            <a:r>
              <a:rPr lang="en-GB"/>
              <a:t>Eat more locally produced vegetables</a:t>
            </a:r>
          </a:p>
          <a:p>
            <a:pPr lvl="0"/>
            <a:r>
              <a:rPr lang="en-GB"/>
              <a:t>Reduce, reuse, repair and recycle </a:t>
            </a:r>
          </a:p>
          <a:p>
            <a:pPr lvl="0"/>
            <a:r>
              <a:rPr lang="en-GB"/>
              <a:t> </a:t>
            </a:r>
          </a:p>
        </p:txBody>
      </p:sp>
    </p:spTree>
    <p:extLst>
      <p:ext uri="{BB962C8B-B14F-4D97-AF65-F5344CB8AC3E}">
        <p14:creationId xmlns:p14="http://schemas.microsoft.com/office/powerpoint/2010/main" val="1008685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1042033"/>
            <a:ext cx="5202800" cy="2736800"/>
          </a:xfrm>
          <a:prstGeom prst="rect">
            <a:avLst/>
          </a:prstGeom>
        </p:spPr>
        <p:txBody>
          <a:bodyPr spcFirstLastPara="1" vert="horz" wrap="square" lIns="121900" tIns="121900" rIns="121900" bIns="121900" rtlCol="0" anchor="b" anchorCtr="0">
            <a:normAutofit/>
          </a:bodyPr>
          <a:lstStyle/>
          <a:p>
            <a:pPr algn="l">
              <a:spcBef>
                <a:spcPts val="0"/>
              </a:spcBef>
            </a:pPr>
            <a:r>
              <a:rPr lang="en">
                <a:solidFill>
                  <a:srgbClr val="00FF00"/>
                </a:solidFill>
              </a:rPr>
              <a:t>Recycling </a:t>
            </a:r>
            <a:endParaRPr>
              <a:solidFill>
                <a:srgbClr val="00FF00"/>
              </a:solidFill>
            </a:endParaRPr>
          </a:p>
          <a:p>
            <a:pPr algn="l">
              <a:spcBef>
                <a:spcPts val="0"/>
              </a:spcBef>
            </a:pPr>
            <a:r>
              <a:rPr lang="en">
                <a:solidFill>
                  <a:srgbClr val="00FF00"/>
                </a:solidFill>
              </a:rPr>
              <a:t>Bin </a:t>
            </a:r>
            <a:endParaRPr>
              <a:solidFill>
                <a:srgbClr val="00FF00"/>
              </a:solidFill>
            </a:endParaRPr>
          </a:p>
        </p:txBody>
      </p:sp>
      <p:pic>
        <p:nvPicPr>
          <p:cNvPr id="55" name="Google Shape;55;p13"/>
          <p:cNvPicPr preferRelativeResize="0"/>
          <p:nvPr/>
        </p:nvPicPr>
        <p:blipFill>
          <a:blip r:embed="rId3">
            <a:alphaModFix/>
          </a:blip>
          <a:stretch>
            <a:fillRect/>
          </a:stretch>
        </p:blipFill>
        <p:spPr>
          <a:xfrm>
            <a:off x="5202669" y="2119632"/>
            <a:ext cx="6989337" cy="4652267"/>
          </a:xfrm>
          <a:prstGeom prst="rect">
            <a:avLst/>
          </a:prstGeom>
          <a:noFill/>
          <a:ln>
            <a:noFill/>
          </a:ln>
        </p:spPr>
      </p:pic>
    </p:spTree>
    <p:extLst>
      <p:ext uri="{BB962C8B-B14F-4D97-AF65-F5344CB8AC3E}">
        <p14:creationId xmlns:p14="http://schemas.microsoft.com/office/powerpoint/2010/main" val="3141430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body" idx="1"/>
          </p:nvPr>
        </p:nvSpPr>
        <p:spPr>
          <a:xfrm>
            <a:off x="415600" y="376800"/>
            <a:ext cx="11360800" cy="5715200"/>
          </a:xfrm>
          <a:prstGeom prst="rect">
            <a:avLst/>
          </a:prstGeom>
        </p:spPr>
        <p:txBody>
          <a:bodyPr spcFirstLastPara="1" vert="horz" wrap="square" lIns="121900" tIns="121900" rIns="121900" bIns="121900" rtlCol="0" anchor="t" anchorCtr="0">
            <a:normAutofit/>
          </a:bodyPr>
          <a:lstStyle/>
          <a:p>
            <a:pPr marL="0" indent="0">
              <a:buNone/>
            </a:pPr>
            <a:r>
              <a:rPr lang="en" sz="2667">
                <a:solidFill>
                  <a:schemeClr val="dk1"/>
                </a:solidFill>
                <a:latin typeface="Roboto"/>
                <a:ea typeface="Roboto"/>
                <a:cs typeface="Roboto"/>
                <a:sym typeface="Roboto"/>
              </a:rPr>
              <a:t> Recycling saves the world!!! </a:t>
            </a:r>
            <a:endParaRPr sz="2667">
              <a:solidFill>
                <a:schemeClr val="dk1"/>
              </a:solidFill>
              <a:latin typeface="Roboto"/>
              <a:ea typeface="Roboto"/>
              <a:cs typeface="Roboto"/>
              <a:sym typeface="Roboto"/>
            </a:endParaRPr>
          </a:p>
          <a:p>
            <a:pPr marL="0" indent="0">
              <a:spcBef>
                <a:spcPts val="1600"/>
              </a:spcBef>
              <a:buNone/>
            </a:pPr>
            <a:endParaRPr sz="2133">
              <a:solidFill>
                <a:schemeClr val="dk1"/>
              </a:solidFill>
              <a:latin typeface="Roboto"/>
              <a:ea typeface="Roboto"/>
              <a:cs typeface="Roboto"/>
              <a:sym typeface="Roboto"/>
            </a:endParaRPr>
          </a:p>
          <a:p>
            <a:pPr marL="0" indent="0">
              <a:spcBef>
                <a:spcPts val="1600"/>
              </a:spcBef>
              <a:buNone/>
            </a:pPr>
            <a:endParaRPr sz="2133">
              <a:solidFill>
                <a:schemeClr val="dk1"/>
              </a:solidFill>
              <a:latin typeface="Roboto"/>
              <a:ea typeface="Roboto"/>
              <a:cs typeface="Roboto"/>
              <a:sym typeface="Roboto"/>
            </a:endParaRPr>
          </a:p>
          <a:p>
            <a:pPr marL="0" indent="0">
              <a:spcBef>
                <a:spcPts val="1600"/>
              </a:spcBef>
              <a:spcAft>
                <a:spcPts val="1600"/>
              </a:spcAft>
              <a:buNone/>
            </a:pPr>
            <a:r>
              <a:rPr lang="en" sz="2133">
                <a:solidFill>
                  <a:schemeClr val="dk1"/>
                </a:solidFill>
                <a:latin typeface="Roboto"/>
                <a:ea typeface="Roboto"/>
                <a:cs typeface="Roboto"/>
                <a:sym typeface="Roboto"/>
              </a:rPr>
              <a:t>It means less forest are cut down, fewer animals are harmed and less pollution in the air, soil and water. </a:t>
            </a:r>
            <a:endParaRPr>
              <a:solidFill>
                <a:schemeClr val="dk1"/>
              </a:solidFill>
            </a:endParaRPr>
          </a:p>
        </p:txBody>
      </p:sp>
      <p:pic>
        <p:nvPicPr>
          <p:cNvPr id="61" name="Google Shape;61;p14"/>
          <p:cNvPicPr preferRelativeResize="0"/>
          <p:nvPr/>
        </p:nvPicPr>
        <p:blipFill>
          <a:blip r:embed="rId3">
            <a:alphaModFix/>
          </a:blip>
          <a:stretch>
            <a:fillRect/>
          </a:stretch>
        </p:blipFill>
        <p:spPr>
          <a:xfrm>
            <a:off x="3434133" y="2987401"/>
            <a:ext cx="5160803" cy="3870601"/>
          </a:xfrm>
          <a:prstGeom prst="rect">
            <a:avLst/>
          </a:prstGeom>
          <a:noFill/>
          <a:ln>
            <a:noFill/>
          </a:ln>
        </p:spPr>
      </p:pic>
    </p:spTree>
    <p:extLst>
      <p:ext uri="{BB962C8B-B14F-4D97-AF65-F5344CB8AC3E}">
        <p14:creationId xmlns:p14="http://schemas.microsoft.com/office/powerpoint/2010/main" val="2101805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How much do we recycle?</a:t>
            </a:r>
            <a:endParaRPr/>
          </a:p>
        </p:txBody>
      </p:sp>
      <p:sp>
        <p:nvSpPr>
          <p:cNvPr id="67" name="Google Shape;67;p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a:buClr>
                <a:schemeClr val="dk1"/>
              </a:buClr>
            </a:pPr>
            <a:r>
              <a:rPr lang="en">
                <a:solidFill>
                  <a:schemeClr val="dk1"/>
                </a:solidFill>
              </a:rPr>
              <a:t>In the UK we create 260 large cruise ships of waste each year</a:t>
            </a:r>
            <a:endParaRPr>
              <a:solidFill>
                <a:schemeClr val="dk1"/>
              </a:solidFill>
            </a:endParaRPr>
          </a:p>
          <a:p>
            <a:pPr>
              <a:buClr>
                <a:schemeClr val="dk1"/>
              </a:buClr>
            </a:pPr>
            <a:r>
              <a:rPr lang="en">
                <a:solidFill>
                  <a:schemeClr val="dk1"/>
                </a:solidFill>
              </a:rPr>
              <a:t>On average each person creates 7 times their body weight </a:t>
            </a:r>
            <a:endParaRPr>
              <a:solidFill>
                <a:schemeClr val="dk1"/>
              </a:solidFill>
            </a:endParaRPr>
          </a:p>
          <a:p>
            <a:pPr>
              <a:buClr>
                <a:schemeClr val="dk1"/>
              </a:buClr>
            </a:pPr>
            <a:r>
              <a:rPr lang="en">
                <a:solidFill>
                  <a:schemeClr val="dk1"/>
                </a:solidFill>
              </a:rPr>
              <a:t>Of this waste 45% is recycled and 55% goes to landfill</a:t>
            </a:r>
            <a:endParaRPr>
              <a:solidFill>
                <a:schemeClr val="dk1"/>
              </a:solidFill>
            </a:endParaRPr>
          </a:p>
          <a:p>
            <a:pPr>
              <a:buClr>
                <a:schemeClr val="dk1"/>
              </a:buClr>
            </a:pPr>
            <a:r>
              <a:rPr lang="en">
                <a:solidFill>
                  <a:schemeClr val="dk1"/>
                </a:solidFill>
              </a:rPr>
              <a:t>Germany, Austria and south Korea recycle between 60-70%</a:t>
            </a:r>
            <a:endParaRPr>
              <a:solidFill>
                <a:schemeClr val="dk1"/>
              </a:solidFill>
            </a:endParaRPr>
          </a:p>
          <a:p>
            <a:pPr>
              <a:buClr>
                <a:schemeClr val="dk1"/>
              </a:buClr>
            </a:pPr>
            <a:r>
              <a:rPr lang="en">
                <a:solidFill>
                  <a:schemeClr val="dk1"/>
                </a:solidFill>
              </a:rPr>
              <a:t>In england we are a long way behind, we only recycle 3% more than we did 2010</a:t>
            </a:r>
            <a:endParaRPr>
              <a:solidFill>
                <a:schemeClr val="dk1"/>
              </a:solidFill>
            </a:endParaRPr>
          </a:p>
          <a:p>
            <a:pPr>
              <a:buClr>
                <a:schemeClr val="dk1"/>
              </a:buClr>
            </a:pPr>
            <a:r>
              <a:rPr lang="en">
                <a:solidFill>
                  <a:schemeClr val="dk1"/>
                </a:solidFill>
              </a:rPr>
              <a:t>Our government target is 50%</a:t>
            </a:r>
            <a:endParaRPr>
              <a:solidFill>
                <a:schemeClr val="dk1"/>
              </a:solidFill>
            </a:endParaRPr>
          </a:p>
        </p:txBody>
      </p:sp>
    </p:spTree>
    <p:extLst>
      <p:ext uri="{BB962C8B-B14F-4D97-AF65-F5344CB8AC3E}">
        <p14:creationId xmlns:p14="http://schemas.microsoft.com/office/powerpoint/2010/main" val="55981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nSpc>
                <a:spcPct val="115000"/>
              </a:lnSpc>
              <a:spcAft>
                <a:spcPts val="1600"/>
              </a:spcAft>
            </a:pPr>
            <a:r>
              <a:rPr lang="en" sz="3067"/>
              <a:t>How to use recycling bins?</a:t>
            </a:r>
            <a:endParaRPr sz="3067"/>
          </a:p>
        </p:txBody>
      </p:sp>
      <p:sp>
        <p:nvSpPr>
          <p:cNvPr id="73" name="Google Shape;73;p1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a:solidFill>
                  <a:schemeClr val="dk1"/>
                </a:solidFill>
              </a:rPr>
              <a:t>Recycling bins may be easy to use but not many people use them. You only put plastic, paper and cardboard in recycling bins. You put the recycling bins out on Friday.</a:t>
            </a:r>
            <a:endParaRPr>
              <a:solidFill>
                <a:schemeClr val="dk1"/>
              </a:solidFill>
            </a:endParaRPr>
          </a:p>
        </p:txBody>
      </p:sp>
      <p:pic>
        <p:nvPicPr>
          <p:cNvPr id="74" name="Google Shape;74;p16"/>
          <p:cNvPicPr preferRelativeResize="0"/>
          <p:nvPr/>
        </p:nvPicPr>
        <p:blipFill>
          <a:blip r:embed="rId3">
            <a:alphaModFix/>
          </a:blip>
          <a:stretch>
            <a:fillRect/>
          </a:stretch>
        </p:blipFill>
        <p:spPr>
          <a:xfrm>
            <a:off x="3632467" y="2606233"/>
            <a:ext cx="4505032" cy="4251768"/>
          </a:xfrm>
          <a:prstGeom prst="rect">
            <a:avLst/>
          </a:prstGeom>
          <a:noFill/>
          <a:ln>
            <a:noFill/>
          </a:ln>
        </p:spPr>
      </p:pic>
    </p:spTree>
    <p:extLst>
      <p:ext uri="{BB962C8B-B14F-4D97-AF65-F5344CB8AC3E}">
        <p14:creationId xmlns:p14="http://schemas.microsoft.com/office/powerpoint/2010/main" val="2232877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95834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09DB-5A52-41F0-A6E4-414A400A7029}"/>
              </a:ext>
            </a:extLst>
          </p:cNvPr>
          <p:cNvSpPr>
            <a:spLocks noGrp="1"/>
          </p:cNvSpPr>
          <p:nvPr>
            <p:ph type="ctrTitle"/>
          </p:nvPr>
        </p:nvSpPr>
        <p:spPr>
          <a:xfrm>
            <a:off x="638620" y="863695"/>
            <a:ext cx="3511233" cy="3779995"/>
          </a:xfrm>
        </p:spPr>
        <p:txBody>
          <a:bodyPr anchor="ctr">
            <a:normAutofit/>
          </a:bodyPr>
          <a:lstStyle/>
          <a:p>
            <a:pPr algn="ctr"/>
            <a:r>
              <a:rPr lang="en-GB" sz="4800" b="1" dirty="0">
                <a:solidFill>
                  <a:srgbClr val="FFFFFF"/>
                </a:solidFill>
              </a:rPr>
              <a:t>Climate Change Facts</a:t>
            </a:r>
            <a:endParaRPr lang="en-US" sz="4800" b="1" dirty="0">
              <a:solidFill>
                <a:srgbClr val="FFFFFF"/>
              </a:solidFill>
            </a:endParaRPr>
          </a:p>
        </p:txBody>
      </p:sp>
      <p:sp>
        <p:nvSpPr>
          <p:cNvPr id="3" name="Subtitle 2">
            <a:extLst>
              <a:ext uri="{FF2B5EF4-FFF2-40B4-BE49-F238E27FC236}">
                <a16:creationId xmlns:a16="http://schemas.microsoft.com/office/drawing/2014/main" id="{F6FEDED6-0FE9-4E78-ACCE-A4D7699D63D4}"/>
              </a:ext>
            </a:extLst>
          </p:cNvPr>
          <p:cNvSpPr>
            <a:spLocks noGrp="1"/>
          </p:cNvSpPr>
          <p:nvPr>
            <p:ph type="subTitle" idx="1"/>
          </p:nvPr>
        </p:nvSpPr>
        <p:spPr>
          <a:xfrm>
            <a:off x="1565682" y="3839235"/>
            <a:ext cx="1657107" cy="493701"/>
          </a:xfrm>
        </p:spPr>
        <p:txBody>
          <a:bodyPr anchor="t">
            <a:normAutofit/>
          </a:bodyPr>
          <a:lstStyle/>
          <a:p>
            <a:r>
              <a:rPr lang="en-GB" sz="2000" dirty="0">
                <a:solidFill>
                  <a:srgbClr val="FFFFFF">
                    <a:alpha val="75000"/>
                  </a:srgbClr>
                </a:solidFill>
              </a:rPr>
              <a:t>By Ewen </a:t>
            </a:r>
            <a:endParaRPr lang="en-US" sz="2000" dirty="0">
              <a:solidFill>
                <a:srgbClr val="FFFFFF">
                  <a:alpha val="75000"/>
                </a:srgbClr>
              </a:solidFill>
            </a:endParaRPr>
          </a:p>
        </p:txBody>
      </p:sp>
      <p:pic>
        <p:nvPicPr>
          <p:cNvPr id="5" name="Picture 4" descr="A picture containing sky, outdoor, grass, nature&#10;&#10;Description automatically generated">
            <a:extLst>
              <a:ext uri="{FF2B5EF4-FFF2-40B4-BE49-F238E27FC236}">
                <a16:creationId xmlns:a16="http://schemas.microsoft.com/office/drawing/2014/main" id="{45CA7769-83FE-42C4-8D2B-E2E2B2758F9A}"/>
              </a:ext>
            </a:extLst>
          </p:cNvPr>
          <p:cNvPicPr>
            <a:picLocks noChangeAspect="1"/>
          </p:cNvPicPr>
          <p:nvPr/>
        </p:nvPicPr>
        <p:blipFill rotWithShape="1">
          <a:blip r:embed="rId2">
            <a:extLst>
              <a:ext uri="{28A0092B-C50C-407E-A947-70E740481C1C}">
                <a14:useLocalDpi xmlns:a14="http://schemas.microsoft.com/office/drawing/2010/main" val="0"/>
              </a:ext>
            </a:extLst>
          </a:blip>
          <a:srcRect l="9383" r="14946" b="-1"/>
          <a:stretch/>
        </p:blipFill>
        <p:spPr>
          <a:xfrm>
            <a:off x="4654295" y="457200"/>
            <a:ext cx="7086151" cy="5899650"/>
          </a:xfrm>
          <a:prstGeom prst="rect">
            <a:avLst/>
          </a:prstGeom>
        </p:spPr>
      </p:pic>
    </p:spTree>
    <p:extLst>
      <p:ext uri="{BB962C8B-B14F-4D97-AF65-F5344CB8AC3E}">
        <p14:creationId xmlns:p14="http://schemas.microsoft.com/office/powerpoint/2010/main" val="3436764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grass, nature&#10;&#10;Description automatically generated">
            <a:extLst>
              <a:ext uri="{FF2B5EF4-FFF2-40B4-BE49-F238E27FC236}">
                <a16:creationId xmlns:a16="http://schemas.microsoft.com/office/drawing/2014/main" id="{ACE9FDF6-02F7-41C3-B742-2DF718254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A268260-0DF1-4A3D-9E3B-A21CDD6C00DA}"/>
              </a:ext>
            </a:extLst>
          </p:cNvPr>
          <p:cNvSpPr txBox="1"/>
          <p:nvPr/>
        </p:nvSpPr>
        <p:spPr>
          <a:xfrm>
            <a:off x="2393597" y="1089898"/>
            <a:ext cx="7404806" cy="4678204"/>
          </a:xfrm>
          <a:prstGeom prst="rect">
            <a:avLst/>
          </a:prstGeom>
          <a:solidFill>
            <a:schemeClr val="bg1"/>
          </a:solidFill>
        </p:spPr>
        <p:txBody>
          <a:bodyPr wrap="square" rtlCol="0">
            <a:spAutoFit/>
          </a:bodyPr>
          <a:lstStyle/>
          <a:p>
            <a:r>
              <a:rPr lang="en-GB" sz="2000" b="1" dirty="0">
                <a:latin typeface="Arial Black" panose="020B0A04020102020204" pitchFamily="34" charset="0"/>
              </a:rPr>
              <a:t>1. The last decade was the hottest in 125,000   </a:t>
            </a:r>
          </a:p>
          <a:p>
            <a:r>
              <a:rPr lang="en-GB" sz="2000" b="1" dirty="0">
                <a:latin typeface="Arial Black" panose="020B0A04020102020204" pitchFamily="34" charset="0"/>
              </a:rPr>
              <a:t>    years.</a:t>
            </a:r>
          </a:p>
          <a:p>
            <a:endParaRPr lang="en-GB" sz="2000" b="1" dirty="0">
              <a:latin typeface="Arial Black" panose="020B0A04020102020204" pitchFamily="34" charset="0"/>
            </a:endParaRPr>
          </a:p>
          <a:p>
            <a:r>
              <a:rPr lang="en-GB" sz="2000" b="1" dirty="0">
                <a:latin typeface="Arial Black" panose="020B0A04020102020204" pitchFamily="34" charset="0"/>
              </a:rPr>
              <a:t>2. The ocean absorbs most off the heat we    </a:t>
            </a:r>
          </a:p>
          <a:p>
            <a:r>
              <a:rPr lang="en-GB" sz="2000" b="1" dirty="0">
                <a:latin typeface="Arial Black" panose="020B0A04020102020204" pitchFamily="34" charset="0"/>
              </a:rPr>
              <a:t>    produce.</a:t>
            </a:r>
          </a:p>
          <a:p>
            <a:endParaRPr lang="en-GB" sz="2000" b="1" dirty="0">
              <a:latin typeface="Arial Black" panose="020B0A04020102020204" pitchFamily="34" charset="0"/>
            </a:endParaRPr>
          </a:p>
          <a:p>
            <a:r>
              <a:rPr lang="en-GB" sz="2000" b="1" dirty="0">
                <a:latin typeface="Arial Black" panose="020B0A04020102020204" pitchFamily="34" charset="0"/>
              </a:rPr>
              <a:t>3. In the next 20 years, global temperatures are </a:t>
            </a:r>
          </a:p>
          <a:p>
            <a:r>
              <a:rPr lang="en-GB" sz="2000" b="1" dirty="0">
                <a:latin typeface="Arial Black" panose="020B0A04020102020204" pitchFamily="34" charset="0"/>
              </a:rPr>
              <a:t>    likely to rise by 1.5 degrees.</a:t>
            </a:r>
          </a:p>
          <a:p>
            <a:endParaRPr lang="en-GB" sz="2000" b="1" dirty="0">
              <a:latin typeface="Arial Black" panose="020B0A04020102020204" pitchFamily="34" charset="0"/>
            </a:endParaRPr>
          </a:p>
          <a:p>
            <a:r>
              <a:rPr lang="en-GB" sz="2000" b="1" dirty="0">
                <a:latin typeface="Arial Black" panose="020B0A04020102020204" pitchFamily="34" charset="0"/>
              </a:rPr>
              <a:t>4. More than one million species are at risk of    </a:t>
            </a:r>
          </a:p>
          <a:p>
            <a:r>
              <a:rPr lang="en-GB" sz="2000" b="1" dirty="0">
                <a:latin typeface="Arial Black" panose="020B0A04020102020204" pitchFamily="34" charset="0"/>
              </a:rPr>
              <a:t>    extinction.</a:t>
            </a:r>
          </a:p>
          <a:p>
            <a:endParaRPr lang="en-GB" sz="2000" b="1" dirty="0">
              <a:latin typeface="Arial Black" panose="020B0A04020102020204" pitchFamily="34" charset="0"/>
            </a:endParaRPr>
          </a:p>
          <a:p>
            <a:r>
              <a:rPr lang="en-GB" sz="2000" b="1" dirty="0">
                <a:latin typeface="Arial Black" panose="020B0A04020102020204" pitchFamily="34" charset="0"/>
              </a:rPr>
              <a:t>5. 800 to 600 million years ago the earth was so </a:t>
            </a:r>
          </a:p>
          <a:p>
            <a:r>
              <a:rPr lang="en-GB" sz="2000" b="1" dirty="0">
                <a:latin typeface="Arial Black" panose="020B0A04020102020204" pitchFamily="34" charset="0"/>
              </a:rPr>
              <a:t>    cold that it was covered with ice.</a:t>
            </a:r>
          </a:p>
          <a:p>
            <a:endParaRPr lang="en-US" dirty="0"/>
          </a:p>
        </p:txBody>
      </p:sp>
    </p:spTree>
    <p:extLst>
      <p:ext uri="{BB962C8B-B14F-4D97-AF65-F5344CB8AC3E}">
        <p14:creationId xmlns:p14="http://schemas.microsoft.com/office/powerpoint/2010/main" val="3285109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9065-857C-40A9-8665-5680F5242967}"/>
              </a:ext>
            </a:extLst>
          </p:cNvPr>
          <p:cNvSpPr>
            <a:spLocks noGrp="1"/>
          </p:cNvSpPr>
          <p:nvPr>
            <p:ph type="title"/>
          </p:nvPr>
        </p:nvSpPr>
        <p:spPr/>
        <p:txBody>
          <a:bodyPr>
            <a:normAutofit/>
          </a:bodyPr>
          <a:lstStyle/>
          <a:p>
            <a:r>
              <a:rPr lang="en-GB" sz="7200" b="1" dirty="0"/>
              <a:t>Intro</a:t>
            </a:r>
          </a:p>
        </p:txBody>
      </p:sp>
      <p:sp>
        <p:nvSpPr>
          <p:cNvPr id="3" name="Content Placeholder 2">
            <a:extLst>
              <a:ext uri="{FF2B5EF4-FFF2-40B4-BE49-F238E27FC236}">
                <a16:creationId xmlns:a16="http://schemas.microsoft.com/office/drawing/2014/main" id="{370D9691-D62D-4AC8-B505-8D1C82F695BB}"/>
              </a:ext>
            </a:extLst>
          </p:cNvPr>
          <p:cNvSpPr>
            <a:spLocks noGrp="1"/>
          </p:cNvSpPr>
          <p:nvPr>
            <p:ph idx="1"/>
          </p:nvPr>
        </p:nvSpPr>
        <p:spPr/>
        <p:txBody>
          <a:bodyPr>
            <a:normAutofit/>
          </a:bodyPr>
          <a:lstStyle/>
          <a:p>
            <a:r>
              <a:rPr lang="en-GB" sz="3600" b="1" dirty="0"/>
              <a:t>In this power point we will be showing you about plastic waste and recycling. Our goal in this power point is to show you why we would like to get some plastic ins for the school.</a:t>
            </a:r>
          </a:p>
        </p:txBody>
      </p:sp>
    </p:spTree>
    <p:extLst>
      <p:ext uri="{BB962C8B-B14F-4D97-AF65-F5344CB8AC3E}">
        <p14:creationId xmlns:p14="http://schemas.microsoft.com/office/powerpoint/2010/main" val="2488014095"/>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grass, nature&#10;&#10;Description automatically generated">
            <a:extLst>
              <a:ext uri="{FF2B5EF4-FFF2-40B4-BE49-F238E27FC236}">
                <a16:creationId xmlns:a16="http://schemas.microsoft.com/office/drawing/2014/main" id="{7963182B-93DD-44A5-8788-1C0C72803EF8}"/>
              </a:ext>
            </a:extLst>
          </p:cNvPr>
          <p:cNvPicPr>
            <a:picLocks noChangeAspect="1"/>
          </p:cNvPicPr>
          <p:nvPr/>
        </p:nvPicPr>
        <p:blipFill rotWithShape="1">
          <a:blip r:embed="rId2">
            <a:extLst>
              <a:ext uri="{28A0092B-C50C-407E-A947-70E740481C1C}">
                <a14:useLocalDpi xmlns:a14="http://schemas.microsoft.com/office/drawing/2010/main" val="0"/>
              </a:ext>
            </a:extLst>
          </a:blip>
          <a:srcRect b="10714"/>
          <a:stretch/>
        </p:blipFill>
        <p:spPr>
          <a:xfrm>
            <a:off x="20" y="10"/>
            <a:ext cx="12191980" cy="6857990"/>
          </a:xfrm>
          <a:prstGeom prst="rect">
            <a:avLst/>
          </a:prstGeom>
        </p:spPr>
      </p:pic>
      <p:sp>
        <p:nvSpPr>
          <p:cNvPr id="5" name="TextBox 4">
            <a:extLst>
              <a:ext uri="{FF2B5EF4-FFF2-40B4-BE49-F238E27FC236}">
                <a16:creationId xmlns:a16="http://schemas.microsoft.com/office/drawing/2014/main" id="{A5FAAC8D-6F36-4A7F-B388-D2617AC3FAF9}"/>
              </a:ext>
            </a:extLst>
          </p:cNvPr>
          <p:cNvSpPr txBox="1"/>
          <p:nvPr/>
        </p:nvSpPr>
        <p:spPr>
          <a:xfrm>
            <a:off x="1733022" y="1166842"/>
            <a:ext cx="9657467" cy="4524315"/>
          </a:xfrm>
          <a:prstGeom prst="rect">
            <a:avLst/>
          </a:prstGeom>
          <a:solidFill>
            <a:schemeClr val="bg1">
              <a:lumMod val="85000"/>
            </a:schemeClr>
          </a:solidFill>
        </p:spPr>
        <p:txBody>
          <a:bodyPr wrap="square" rtlCol="0">
            <a:spAutoFit/>
          </a:bodyPr>
          <a:lstStyle/>
          <a:p>
            <a:r>
              <a:rPr lang="en-GB" sz="2400" b="1" dirty="0"/>
              <a:t>6. Glaciers and ice sheets in the arctic and Antarctic </a:t>
            </a:r>
          </a:p>
          <a:p>
            <a:r>
              <a:rPr lang="en-GB" sz="2400" b="1" dirty="0"/>
              <a:t>    are melting quickly. Water from the melting ice falls </a:t>
            </a:r>
          </a:p>
          <a:p>
            <a:r>
              <a:rPr lang="en-GB" sz="2400" b="1"/>
              <a:t>    into the oceans </a:t>
            </a:r>
            <a:r>
              <a:rPr lang="en-GB" sz="2400" b="1" dirty="0"/>
              <a:t>and causes the sea levels to rise</a:t>
            </a:r>
          </a:p>
          <a:p>
            <a:endParaRPr lang="en-GB" sz="2400" b="1" dirty="0"/>
          </a:p>
          <a:p>
            <a:r>
              <a:rPr lang="en-GB" sz="2400" b="1" dirty="0"/>
              <a:t>7 .CO2 is at its highest in two million years.</a:t>
            </a:r>
          </a:p>
          <a:p>
            <a:endParaRPr lang="en-GB" sz="2400" b="1" dirty="0"/>
          </a:p>
          <a:p>
            <a:r>
              <a:rPr lang="en-GB" sz="2400" b="1" dirty="0"/>
              <a:t>8. It could become too hot to live in many places by </a:t>
            </a:r>
          </a:p>
          <a:p>
            <a:r>
              <a:rPr lang="en-GB" sz="2400" b="1" dirty="0"/>
              <a:t>    the end of the century.</a:t>
            </a:r>
          </a:p>
          <a:p>
            <a:endParaRPr lang="en-GB" sz="2400" b="1" dirty="0"/>
          </a:p>
          <a:p>
            <a:r>
              <a:rPr lang="en-GB" sz="2400" b="1" dirty="0"/>
              <a:t>9. We are losing 1.2 trillion tons of ice each year.</a:t>
            </a:r>
          </a:p>
          <a:p>
            <a:endParaRPr lang="en-GB" sz="2400" b="1" dirty="0"/>
          </a:p>
          <a:p>
            <a:r>
              <a:rPr lang="en-GB" sz="2400" b="1" dirty="0"/>
              <a:t>10. Global warming is partially reversible</a:t>
            </a:r>
            <a:r>
              <a:rPr lang="en-GB" dirty="0"/>
              <a:t>.</a:t>
            </a:r>
            <a:endParaRPr lang="en-US" dirty="0"/>
          </a:p>
        </p:txBody>
      </p:sp>
    </p:spTree>
    <p:extLst>
      <p:ext uri="{BB962C8B-B14F-4D97-AF65-F5344CB8AC3E}">
        <p14:creationId xmlns:p14="http://schemas.microsoft.com/office/powerpoint/2010/main" val="3669529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00B050"/>
                </a:solidFill>
              </a:rPr>
              <a:t>Climate Change</a:t>
            </a:r>
          </a:p>
        </p:txBody>
      </p:sp>
      <p:sp>
        <p:nvSpPr>
          <p:cNvPr id="5" name="Subtitle 4">
            <a:extLst>
              <a:ext uri="{FF2B5EF4-FFF2-40B4-BE49-F238E27FC236}">
                <a16:creationId xmlns:a16="http://schemas.microsoft.com/office/drawing/2014/main" id="{197D8791-2BB2-4EDC-A6DE-E5DFE0C56AD1}"/>
              </a:ext>
            </a:extLst>
          </p:cNvPr>
          <p:cNvSpPr>
            <a:spLocks noGrp="1"/>
          </p:cNvSpPr>
          <p:nvPr>
            <p:ph type="subTitle" idx="1"/>
          </p:nvPr>
        </p:nvSpPr>
        <p:spPr/>
        <p:txBody>
          <a:bodyPr/>
          <a:lstStyle/>
          <a:p>
            <a:r>
              <a:rPr lang="en-GB" b="1" dirty="0">
                <a:solidFill>
                  <a:srgbClr val="FF0000"/>
                </a:solidFill>
              </a:rPr>
              <a:t>The effects of climate change on the world</a:t>
            </a:r>
          </a:p>
          <a:p>
            <a:r>
              <a:rPr lang="en-GB" b="1" dirty="0">
                <a:solidFill>
                  <a:srgbClr val="FF0000"/>
                </a:solidFill>
              </a:rPr>
              <a:t>Made by </a:t>
            </a:r>
            <a:r>
              <a:rPr lang="en-GB" b="1" dirty="0">
                <a:solidFill>
                  <a:srgbClr val="7030A0"/>
                </a:solidFill>
              </a:rPr>
              <a:t>Noah M</a:t>
            </a:r>
          </a:p>
        </p:txBody>
      </p:sp>
    </p:spTree>
    <p:extLst>
      <p:ext uri="{BB962C8B-B14F-4D97-AF65-F5344CB8AC3E}">
        <p14:creationId xmlns:p14="http://schemas.microsoft.com/office/powerpoint/2010/main" val="40513786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341120" y="467360"/>
            <a:ext cx="9509760" cy="1233424"/>
          </a:xfrm>
        </p:spPr>
        <p:txBody>
          <a:bodyPr anchor="b">
            <a:normAutofit/>
          </a:bodyPr>
          <a:lstStyle/>
          <a:p>
            <a:pPr algn="ctr"/>
            <a:r>
              <a:rPr lang="en-US" sz="4400" dirty="0"/>
              <a:t>What is climate </a:t>
            </a:r>
            <a:r>
              <a:rPr lang="en-US" sz="4400" dirty="0">
                <a:solidFill>
                  <a:schemeClr val="tx1"/>
                </a:solidFill>
              </a:rPr>
              <a:t>change</a:t>
            </a:r>
            <a:r>
              <a:rPr lang="en-US" sz="4400" dirty="0"/>
              <a:t>?</a:t>
            </a:r>
          </a:p>
        </p:txBody>
      </p:sp>
      <p:sp>
        <p:nvSpPr>
          <p:cNvPr id="26" name="Content Placeholder 2"/>
          <p:cNvSpPr>
            <a:spLocks noGrp="1"/>
          </p:cNvSpPr>
          <p:nvPr>
            <p:ph sz="half" idx="1"/>
          </p:nvPr>
        </p:nvSpPr>
        <p:spPr>
          <a:xfrm>
            <a:off x="1341120" y="1901952"/>
            <a:ext cx="4572000" cy="4123944"/>
          </a:xfrm>
        </p:spPr>
        <p:txBody>
          <a:bodyPr>
            <a:normAutofit lnSpcReduction="10000"/>
          </a:bodyPr>
          <a:lstStyle/>
          <a:p>
            <a:r>
              <a:rPr lang="en-GB" sz="2200" b="1" i="0" dirty="0">
                <a:solidFill>
                  <a:srgbClr val="00B0F0"/>
                </a:solidFill>
                <a:effectLst/>
              </a:rPr>
              <a:t>Climate change </a:t>
            </a:r>
            <a:r>
              <a:rPr lang="en-GB" sz="2200" b="1" i="0" dirty="0">
                <a:effectLst/>
              </a:rPr>
              <a:t>describes a change in the </a:t>
            </a:r>
            <a:r>
              <a:rPr lang="en-GB" sz="2200" b="1" i="0" dirty="0">
                <a:solidFill>
                  <a:srgbClr val="DFB641"/>
                </a:solidFill>
                <a:effectLst/>
              </a:rPr>
              <a:t>average conditions</a:t>
            </a:r>
            <a:r>
              <a:rPr lang="en-GB" sz="2200" b="1" i="0" dirty="0">
                <a:effectLst/>
              </a:rPr>
              <a:t> such as </a:t>
            </a:r>
            <a:r>
              <a:rPr lang="en-GB" sz="2200" b="1" i="0" dirty="0">
                <a:solidFill>
                  <a:srgbClr val="FF0000"/>
                </a:solidFill>
                <a:effectLst/>
              </a:rPr>
              <a:t>temperature</a:t>
            </a:r>
            <a:r>
              <a:rPr lang="en-GB" sz="2200" b="1" i="0" dirty="0">
                <a:effectLst/>
              </a:rPr>
              <a:t> and </a:t>
            </a:r>
            <a:r>
              <a:rPr lang="en-GB" sz="2200" b="1" i="0" dirty="0">
                <a:solidFill>
                  <a:srgbClr val="00B0F0"/>
                </a:solidFill>
                <a:effectLst/>
              </a:rPr>
              <a:t>rainfall</a:t>
            </a:r>
            <a:r>
              <a:rPr lang="en-GB" sz="2200" b="1" i="0" dirty="0">
                <a:effectLst/>
              </a:rPr>
              <a:t>.</a:t>
            </a:r>
          </a:p>
          <a:p>
            <a:r>
              <a:rPr lang="en-GB" sz="2200" b="1" i="0" dirty="0">
                <a:effectLst/>
              </a:rPr>
              <a:t>Global climate change refers to the average </a:t>
            </a:r>
            <a:r>
              <a:rPr lang="en-GB" sz="2200" b="1" i="0" dirty="0">
                <a:solidFill>
                  <a:srgbClr val="FF0000"/>
                </a:solidFill>
                <a:effectLst/>
              </a:rPr>
              <a:t>long term</a:t>
            </a:r>
            <a:r>
              <a:rPr lang="en-GB" sz="2200" b="1" i="0" dirty="0">
                <a:effectLst/>
              </a:rPr>
              <a:t> changes over the entire Earth like </a:t>
            </a:r>
            <a:r>
              <a:rPr lang="en-GB" sz="2200" b="1" i="0" dirty="0">
                <a:solidFill>
                  <a:srgbClr val="FF0000"/>
                </a:solidFill>
                <a:effectLst/>
              </a:rPr>
              <a:t>hotter temperatures </a:t>
            </a:r>
            <a:r>
              <a:rPr lang="en-GB" sz="2200" b="1" i="0" dirty="0">
                <a:effectLst/>
              </a:rPr>
              <a:t>and changes in rain it also has other effects such as higher </a:t>
            </a:r>
            <a:r>
              <a:rPr lang="en-GB" sz="2200" b="1" i="0" dirty="0">
                <a:solidFill>
                  <a:srgbClr val="FF0000"/>
                </a:solidFill>
                <a:effectLst/>
              </a:rPr>
              <a:t>sea</a:t>
            </a:r>
            <a:r>
              <a:rPr lang="en-GB" sz="2200" b="1" i="0" dirty="0">
                <a:effectLst/>
              </a:rPr>
              <a:t> levels and </a:t>
            </a:r>
            <a:r>
              <a:rPr lang="en-GB" sz="2200" b="1" i="0" dirty="0">
                <a:solidFill>
                  <a:srgbClr val="00B0F0"/>
                </a:solidFill>
                <a:effectLst/>
              </a:rPr>
              <a:t>shrinking glaciers.</a:t>
            </a:r>
          </a:p>
          <a:p>
            <a:endParaRPr lang="en-GB" b="0" i="0" dirty="0">
              <a:effectLst/>
            </a:endParaRPr>
          </a:p>
        </p:txBody>
      </p:sp>
      <p:pic>
        <p:nvPicPr>
          <p:cNvPr id="21" name="Picture 20" descr="A picture containing text, jellyfish&#10;&#10;Description automatically generated">
            <a:extLst>
              <a:ext uri="{FF2B5EF4-FFF2-40B4-BE49-F238E27FC236}">
                <a16:creationId xmlns:a16="http://schemas.microsoft.com/office/drawing/2014/main" id="{EFA1CB14-61F0-4954-AB9A-D85BE1E9043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6292735" y="1901952"/>
            <a:ext cx="4544290" cy="4123944"/>
          </a:xfrm>
          <a:prstGeom prst="rect">
            <a:avLst/>
          </a:prstGeom>
          <a:noFill/>
        </p:spPr>
      </p:pic>
    </p:spTree>
    <p:extLst>
      <p:ext uri="{BB962C8B-B14F-4D97-AF65-F5344CB8AC3E}">
        <p14:creationId xmlns:p14="http://schemas.microsoft.com/office/powerpoint/2010/main" val="36161307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fade">
                                      <p:cBhvr>
                                        <p:cTn id="19" dur="1000"/>
                                        <p:tgtEl>
                                          <p:spTgt spid="26">
                                            <p:txEl>
                                              <p:pRg st="1" end="1"/>
                                            </p:txEl>
                                          </p:spTgt>
                                        </p:tgtEl>
                                      </p:cBhvr>
                                    </p:animEffect>
                                    <p:anim calcmode="lin" valueType="num">
                                      <p:cBhvr>
                                        <p:cTn id="20"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smoke, outdoor, clouds&#10;&#10;Description automatically generated">
            <a:extLst>
              <a:ext uri="{FF2B5EF4-FFF2-40B4-BE49-F238E27FC236}">
                <a16:creationId xmlns:a16="http://schemas.microsoft.com/office/drawing/2014/main" id="{8BDF9B74-8800-4557-A65A-8408A65CA3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71755" y="0"/>
            <a:ext cx="12659360" cy="6858000"/>
          </a:xfrm>
          <a:prstGeom prst="rect">
            <a:avLst/>
          </a:prstGeom>
        </p:spPr>
      </p:pic>
      <p:sp>
        <p:nvSpPr>
          <p:cNvPr id="2" name="Title 1">
            <a:extLst>
              <a:ext uri="{FF2B5EF4-FFF2-40B4-BE49-F238E27FC236}">
                <a16:creationId xmlns:a16="http://schemas.microsoft.com/office/drawing/2014/main" id="{1CFC8D1D-2174-4A89-8D57-2D12C2F960C9}"/>
              </a:ext>
            </a:extLst>
          </p:cNvPr>
          <p:cNvSpPr>
            <a:spLocks noGrp="1"/>
          </p:cNvSpPr>
          <p:nvPr>
            <p:ph type="title"/>
          </p:nvPr>
        </p:nvSpPr>
        <p:spPr/>
        <p:txBody>
          <a:bodyPr>
            <a:normAutofit/>
          </a:bodyPr>
          <a:lstStyle/>
          <a:p>
            <a:pPr algn="ctr"/>
            <a:r>
              <a:rPr lang="en-GB" sz="4800" dirty="0"/>
              <a:t>  </a:t>
            </a:r>
            <a:r>
              <a:rPr lang="en-GB" sz="4800" dirty="0">
                <a:solidFill>
                  <a:srgbClr val="92D050"/>
                </a:solidFill>
                <a:highlight>
                  <a:srgbClr val="008000"/>
                </a:highlight>
              </a:rPr>
              <a:t>What is a green house gas?</a:t>
            </a:r>
          </a:p>
        </p:txBody>
      </p:sp>
      <p:sp>
        <p:nvSpPr>
          <p:cNvPr id="3" name="Content Placeholder 2">
            <a:extLst>
              <a:ext uri="{FF2B5EF4-FFF2-40B4-BE49-F238E27FC236}">
                <a16:creationId xmlns:a16="http://schemas.microsoft.com/office/drawing/2014/main" id="{18D43931-9761-4E33-AF79-E820785E0115}"/>
              </a:ext>
            </a:extLst>
          </p:cNvPr>
          <p:cNvSpPr>
            <a:spLocks noGrp="1"/>
          </p:cNvSpPr>
          <p:nvPr>
            <p:ph sz="half" idx="1"/>
          </p:nvPr>
        </p:nvSpPr>
        <p:spPr>
          <a:xfrm>
            <a:off x="1341119" y="1901952"/>
            <a:ext cx="9509760" cy="2536698"/>
          </a:xfrm>
        </p:spPr>
        <p:txBody>
          <a:bodyPr>
            <a:normAutofit fontScale="92500" lnSpcReduction="20000"/>
          </a:bodyPr>
          <a:lstStyle/>
          <a:p>
            <a:r>
              <a:rPr lang="en-GB" sz="2600" dirty="0">
                <a:solidFill>
                  <a:schemeClr val="tx2">
                    <a:lumMod val="50000"/>
                  </a:schemeClr>
                </a:solidFill>
                <a:highlight>
                  <a:srgbClr val="00FF00"/>
                </a:highlight>
                <a:latin typeface="Arial" panose="020B0604020202020204" pitchFamily="34" charset="0"/>
              </a:rPr>
              <a:t>When heat goes into the Earth’s atmosphere it can’t escape from the atmosphere because the greenhouse gases are creating a wall that the heat can enter but can’t leave and because of this the world heats up. This is called ‘global warming’. </a:t>
            </a:r>
          </a:p>
          <a:p>
            <a:endParaRPr lang="en-GB" sz="2600" dirty="0">
              <a:solidFill>
                <a:schemeClr val="tx2">
                  <a:lumMod val="50000"/>
                </a:schemeClr>
              </a:solidFill>
              <a:highlight>
                <a:srgbClr val="00FF00"/>
              </a:highlight>
              <a:latin typeface="Arial" panose="020B0604020202020204" pitchFamily="34" charset="0"/>
            </a:endParaRPr>
          </a:p>
          <a:p>
            <a:r>
              <a:rPr lang="en-GB" sz="2600" dirty="0">
                <a:highlight>
                  <a:srgbClr val="00FF00"/>
                </a:highlight>
              </a:rPr>
              <a:t>Some green house gases includes </a:t>
            </a:r>
            <a:r>
              <a:rPr lang="en-GB" sz="2600" dirty="0">
                <a:solidFill>
                  <a:srgbClr val="00B0F0"/>
                </a:solidFill>
                <a:highlight>
                  <a:srgbClr val="00FF00"/>
                </a:highlight>
              </a:rPr>
              <a:t>water vapor</a:t>
            </a:r>
            <a:r>
              <a:rPr lang="en-GB" sz="2600" dirty="0">
                <a:solidFill>
                  <a:schemeClr val="bg2">
                    <a:lumMod val="50000"/>
                  </a:schemeClr>
                </a:solidFill>
                <a:highlight>
                  <a:srgbClr val="00FF00"/>
                </a:highlight>
              </a:rPr>
              <a:t>, carbon dioxide, Methane, Ozone, Nitrous oxide and </a:t>
            </a:r>
            <a:r>
              <a:rPr lang="en-GB" sz="2600" b="1" i="0" dirty="0">
                <a:solidFill>
                  <a:schemeClr val="tx2">
                    <a:lumMod val="50000"/>
                  </a:schemeClr>
                </a:solidFill>
                <a:effectLst/>
                <a:highlight>
                  <a:srgbClr val="00FF00"/>
                </a:highlight>
                <a:latin typeface="Arial" panose="020B0604020202020204" pitchFamily="34" charset="0"/>
              </a:rPr>
              <a:t>Chlorofluorocarbons. </a:t>
            </a:r>
            <a:endParaRPr lang="en-GB" sz="2600" b="1" dirty="0">
              <a:solidFill>
                <a:schemeClr val="tx2">
                  <a:lumMod val="50000"/>
                </a:schemeClr>
              </a:solidFill>
              <a:latin typeface="Arial" panose="020B0604020202020204" pitchFamily="34" charset="0"/>
            </a:endParaRPr>
          </a:p>
          <a:p>
            <a:pPr marL="45720" indent="0">
              <a:buNone/>
            </a:pPr>
            <a:endParaRPr lang="en-GB" dirty="0">
              <a:solidFill>
                <a:schemeClr val="bg2">
                  <a:lumMod val="50000"/>
                </a:schemeClr>
              </a:solidFill>
            </a:endParaRPr>
          </a:p>
        </p:txBody>
      </p:sp>
    </p:spTree>
    <p:extLst>
      <p:ext uri="{BB962C8B-B14F-4D97-AF65-F5344CB8AC3E}">
        <p14:creationId xmlns:p14="http://schemas.microsoft.com/office/powerpoint/2010/main" val="4296657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ield of green grass&#10;&#10;Description automatically generated with low confidence">
            <a:extLst>
              <a:ext uri="{FF2B5EF4-FFF2-40B4-BE49-F238E27FC236}">
                <a16:creationId xmlns:a16="http://schemas.microsoft.com/office/drawing/2014/main" id="{D9CAD099-219B-4CE2-85EF-5CC96CF226A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72611" y="308225"/>
            <a:ext cx="11615449" cy="5969285"/>
          </a:xfrm>
          <a:prstGeom prst="rect">
            <a:avLst/>
          </a:prstGeom>
        </p:spPr>
      </p:pic>
      <p:sp>
        <p:nvSpPr>
          <p:cNvPr id="2" name="Title 1"/>
          <p:cNvSpPr>
            <a:spLocks noGrp="1"/>
          </p:cNvSpPr>
          <p:nvPr>
            <p:ph type="title"/>
          </p:nvPr>
        </p:nvSpPr>
        <p:spPr/>
        <p:txBody>
          <a:bodyPr>
            <a:normAutofit/>
          </a:bodyPr>
          <a:lstStyle/>
          <a:p>
            <a:r>
              <a:rPr lang="en-US" sz="4400" dirty="0">
                <a:solidFill>
                  <a:srgbClr val="FFFF00"/>
                </a:solidFill>
                <a:highlight>
                  <a:srgbClr val="0000FF"/>
                </a:highlight>
              </a:rPr>
              <a:t>Examples of climate change</a:t>
            </a:r>
          </a:p>
        </p:txBody>
      </p:sp>
      <p:sp>
        <p:nvSpPr>
          <p:cNvPr id="4" name="Content Placeholder 3">
            <a:extLst>
              <a:ext uri="{FF2B5EF4-FFF2-40B4-BE49-F238E27FC236}">
                <a16:creationId xmlns:a16="http://schemas.microsoft.com/office/drawing/2014/main" id="{CB7B09B1-06FD-4A14-995B-6745E4BC0F88}"/>
              </a:ext>
            </a:extLst>
          </p:cNvPr>
          <p:cNvSpPr>
            <a:spLocks noGrp="1"/>
          </p:cNvSpPr>
          <p:nvPr>
            <p:ph idx="1"/>
          </p:nvPr>
        </p:nvSpPr>
        <p:spPr>
          <a:xfrm>
            <a:off x="667820" y="2547874"/>
            <a:ext cx="10183060" cy="3481705"/>
          </a:xfrm>
        </p:spPr>
        <p:txBody>
          <a:bodyPr>
            <a:normAutofit/>
          </a:bodyPr>
          <a:lstStyle/>
          <a:p>
            <a:r>
              <a:rPr lang="en-GB" sz="3200" b="1" dirty="0">
                <a:solidFill>
                  <a:srgbClr val="92D050"/>
                </a:solidFill>
                <a:highlight>
                  <a:srgbClr val="FFFF00"/>
                </a:highlight>
              </a:rPr>
              <a:t>Climate change </a:t>
            </a:r>
            <a:r>
              <a:rPr lang="en-GB" sz="3200" b="1" dirty="0">
                <a:highlight>
                  <a:srgbClr val="FFFF00"/>
                </a:highlight>
              </a:rPr>
              <a:t>has made storms more </a:t>
            </a:r>
            <a:r>
              <a:rPr lang="en-GB" sz="3200" b="1" dirty="0">
                <a:solidFill>
                  <a:srgbClr val="00B0F0"/>
                </a:solidFill>
                <a:highlight>
                  <a:srgbClr val="FFFF00"/>
                </a:highlight>
              </a:rPr>
              <a:t>frequent</a:t>
            </a:r>
            <a:r>
              <a:rPr lang="en-GB" sz="3200" b="1" dirty="0">
                <a:highlight>
                  <a:srgbClr val="FFFF00"/>
                </a:highlight>
              </a:rPr>
              <a:t> and </a:t>
            </a:r>
            <a:r>
              <a:rPr lang="en-GB" sz="3200" b="1" dirty="0">
                <a:solidFill>
                  <a:srgbClr val="FF0000"/>
                </a:solidFill>
                <a:highlight>
                  <a:srgbClr val="FFFF00"/>
                </a:highlight>
              </a:rPr>
              <a:t>intense.</a:t>
            </a:r>
            <a:endParaRPr lang="en-GB" sz="3200" b="1" dirty="0">
              <a:solidFill>
                <a:srgbClr val="E5EAEA"/>
              </a:solidFill>
              <a:highlight>
                <a:srgbClr val="FFFF00"/>
              </a:highlight>
            </a:endParaRPr>
          </a:p>
          <a:p>
            <a:r>
              <a:rPr lang="en-GB" sz="3200" b="1" dirty="0">
                <a:solidFill>
                  <a:schemeClr val="accent1">
                    <a:lumMod val="75000"/>
                  </a:schemeClr>
                </a:solidFill>
                <a:highlight>
                  <a:srgbClr val="FFFF00"/>
                </a:highlight>
              </a:rPr>
              <a:t>Between 1991 and 2019 in the United Kingdom the northern part had averages of 15 to 19 degrees the southern part had highs of 25 degrees and middle part had averages of 21 to 23</a:t>
            </a:r>
          </a:p>
        </p:txBody>
      </p:sp>
    </p:spTree>
    <p:extLst>
      <p:ext uri="{BB962C8B-B14F-4D97-AF65-F5344CB8AC3E}">
        <p14:creationId xmlns:p14="http://schemas.microsoft.com/office/powerpoint/2010/main" val="950056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heel(1)">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19" y="215392"/>
            <a:ext cx="8511797" cy="1233424"/>
          </a:xfrm>
        </p:spPr>
        <p:txBody>
          <a:bodyPr>
            <a:normAutofit/>
          </a:bodyPr>
          <a:lstStyle/>
          <a:p>
            <a:pPr algn="ctr"/>
            <a:r>
              <a:rPr lang="en-US" sz="5400" dirty="0">
                <a:solidFill>
                  <a:srgbClr val="00B0F0"/>
                </a:solidFill>
                <a:highlight>
                  <a:srgbClr val="0000FF"/>
                </a:highlight>
              </a:rPr>
              <a:t>What</a:t>
            </a:r>
            <a:r>
              <a:rPr lang="en-US" sz="5400" dirty="0">
                <a:highlight>
                  <a:srgbClr val="0000FF"/>
                </a:highlight>
              </a:rPr>
              <a:t> can </a:t>
            </a:r>
            <a:r>
              <a:rPr lang="en-US" sz="5400" dirty="0">
                <a:solidFill>
                  <a:srgbClr val="FF0000"/>
                </a:solidFill>
                <a:highlight>
                  <a:srgbClr val="0000FF"/>
                </a:highlight>
              </a:rPr>
              <a:t>you</a:t>
            </a:r>
            <a:r>
              <a:rPr lang="en-US" sz="5400" dirty="0">
                <a:highlight>
                  <a:srgbClr val="0000FF"/>
                </a:highlight>
              </a:rPr>
              <a:t> do?</a:t>
            </a:r>
          </a:p>
        </p:txBody>
      </p:sp>
      <p:sp>
        <p:nvSpPr>
          <p:cNvPr id="3" name="Content Placeholder 2"/>
          <p:cNvSpPr>
            <a:spLocks noGrp="1"/>
          </p:cNvSpPr>
          <p:nvPr>
            <p:ph sz="half" idx="1"/>
          </p:nvPr>
        </p:nvSpPr>
        <p:spPr>
          <a:xfrm>
            <a:off x="1341119" y="1448816"/>
            <a:ext cx="9744697" cy="4577080"/>
          </a:xfrm>
        </p:spPr>
        <p:txBody>
          <a:bodyPr>
            <a:normAutofit/>
          </a:bodyPr>
          <a:lstStyle/>
          <a:p>
            <a:r>
              <a:rPr lang="en-US" sz="3600" b="1" dirty="0">
                <a:solidFill>
                  <a:srgbClr val="92D050"/>
                </a:solidFill>
                <a:highlight>
                  <a:srgbClr val="008080"/>
                </a:highlight>
              </a:rPr>
              <a:t>Humans need to do a lot more to slow down climate change, but Planting trees can help slow climate change.</a:t>
            </a:r>
          </a:p>
          <a:p>
            <a:r>
              <a:rPr lang="en-US" sz="3600" b="1" dirty="0">
                <a:solidFill>
                  <a:srgbClr val="92D050"/>
                </a:solidFill>
                <a:highlight>
                  <a:srgbClr val="008080"/>
                </a:highlight>
              </a:rPr>
              <a:t>Walking ,cycling and more exercises. Cars give out a greenhouse gas that blocks the sunlight from getting out. </a:t>
            </a:r>
          </a:p>
        </p:txBody>
      </p:sp>
    </p:spTree>
    <p:extLst>
      <p:ext uri="{BB962C8B-B14F-4D97-AF65-F5344CB8AC3E}">
        <p14:creationId xmlns:p14="http://schemas.microsoft.com/office/powerpoint/2010/main" val="30094172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1006119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481C3-0C73-459E-A1A7-828653A52626}"/>
              </a:ext>
            </a:extLst>
          </p:cNvPr>
          <p:cNvPicPr>
            <a:picLocks noChangeAspect="1"/>
          </p:cNvPicPr>
          <p:nvPr/>
        </p:nvPicPr>
        <p:blipFill rotWithShape="1">
          <a:blip r:embed="rId2"/>
          <a:srcRect l="9091" t="13981" b="732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322A1DB1-DC27-4FDA-AA79-7662695ABB87}"/>
              </a:ext>
            </a:extLst>
          </p:cNvPr>
          <p:cNvSpPr>
            <a:spLocks noGrp="1"/>
          </p:cNvSpPr>
          <p:nvPr>
            <p:ph type="ctrTitle"/>
          </p:nvPr>
        </p:nvSpPr>
        <p:spPr>
          <a:xfrm>
            <a:off x="668867" y="1678666"/>
            <a:ext cx="4088190" cy="2369093"/>
          </a:xfrm>
        </p:spPr>
        <p:txBody>
          <a:bodyPr>
            <a:normAutofit/>
          </a:bodyPr>
          <a:lstStyle/>
          <a:p>
            <a:r>
              <a:rPr lang="en-GB" sz="4800" dirty="0"/>
              <a:t>Climate              Change</a:t>
            </a:r>
          </a:p>
        </p:txBody>
      </p:sp>
      <p:sp>
        <p:nvSpPr>
          <p:cNvPr id="3" name="Subtitle 2">
            <a:extLst>
              <a:ext uri="{FF2B5EF4-FFF2-40B4-BE49-F238E27FC236}">
                <a16:creationId xmlns:a16="http://schemas.microsoft.com/office/drawing/2014/main" id="{C86E1CB6-5B1B-4213-A84B-709ABCCFC3E5}"/>
              </a:ext>
            </a:extLst>
          </p:cNvPr>
          <p:cNvSpPr>
            <a:spLocks noGrp="1"/>
          </p:cNvSpPr>
          <p:nvPr>
            <p:ph type="subTitle" idx="1"/>
          </p:nvPr>
        </p:nvSpPr>
        <p:spPr>
          <a:xfrm>
            <a:off x="677335" y="4050831"/>
            <a:ext cx="4079721" cy="1096901"/>
          </a:xfrm>
        </p:spPr>
        <p:txBody>
          <a:bodyPr>
            <a:normAutofit/>
          </a:bodyPr>
          <a:lstStyle/>
          <a:p>
            <a:r>
              <a:rPr lang="en-GB" sz="1600" dirty="0"/>
              <a:t>By Joe Ball</a:t>
            </a:r>
          </a:p>
        </p:txBody>
      </p:sp>
    </p:spTree>
    <p:extLst>
      <p:ext uri="{BB962C8B-B14F-4D97-AF65-F5344CB8AC3E}">
        <p14:creationId xmlns:p14="http://schemas.microsoft.com/office/powerpoint/2010/main" val="39512938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p of the Iceberg: Polar Ice Loss Effects the Planet">
            <a:extLst>
              <a:ext uri="{FF2B5EF4-FFF2-40B4-BE49-F238E27FC236}">
                <a16:creationId xmlns:a16="http://schemas.microsoft.com/office/drawing/2014/main" id="{051B7C23-1A5A-42D7-A305-0293121CD2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82" r="33784"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9810FB-50EF-404B-BB10-986D8CC96E50}"/>
              </a:ext>
            </a:extLst>
          </p:cNvPr>
          <p:cNvSpPr txBox="1"/>
          <p:nvPr/>
        </p:nvSpPr>
        <p:spPr>
          <a:xfrm>
            <a:off x="6513788" y="2333297"/>
            <a:ext cx="4840010" cy="3843666"/>
          </a:xfrm>
          <a:prstGeom prst="rect">
            <a:avLst/>
          </a:prstGeom>
        </p:spPr>
        <p:txBody>
          <a:bodyPr vert="horz" lIns="91440" tIns="45720" rIns="91440" bIns="45720" rtlCol="0">
            <a:normAutofit/>
          </a:bodyPr>
          <a:lstStyle/>
          <a:p>
            <a:pPr>
              <a:lnSpc>
                <a:spcPct val="90000"/>
              </a:lnSpc>
              <a:spcAft>
                <a:spcPts val="600"/>
              </a:spcAft>
            </a:pPr>
            <a:r>
              <a:rPr lang="en-US" sz="2000" dirty="0"/>
              <a:t>Understanding the causes of climate change is crucial. </a:t>
            </a:r>
          </a:p>
          <a:p>
            <a:pPr>
              <a:lnSpc>
                <a:spcPct val="90000"/>
              </a:lnSpc>
              <a:spcAft>
                <a:spcPts val="600"/>
              </a:spcAft>
            </a:pPr>
            <a:r>
              <a:rPr lang="en-US" sz="2000" dirty="0"/>
              <a:t>Many animals are harmed because of temperatures rising. </a:t>
            </a:r>
          </a:p>
          <a:p>
            <a:pPr>
              <a:lnSpc>
                <a:spcPct val="90000"/>
              </a:lnSpc>
              <a:spcAft>
                <a:spcPts val="600"/>
              </a:spcAft>
            </a:pPr>
            <a:r>
              <a:rPr lang="en-US" sz="2000" dirty="0"/>
              <a:t>Icebergs are melting and killing off polar bears and other animals in both the artic and Antarctic.                   </a:t>
            </a:r>
          </a:p>
          <a:p>
            <a:pPr>
              <a:lnSpc>
                <a:spcPct val="90000"/>
              </a:lnSpc>
              <a:spcAft>
                <a:spcPts val="600"/>
              </a:spcAft>
            </a:pPr>
            <a:endParaRPr lang="en-US" sz="2000" dirty="0">
              <a:hlinkClick r:id="rId3"/>
            </a:endParaRPr>
          </a:p>
          <a:p>
            <a:pPr>
              <a:lnSpc>
                <a:spcPct val="90000"/>
              </a:lnSpc>
              <a:spcAft>
                <a:spcPts val="600"/>
              </a:spcAft>
            </a:pPr>
            <a:r>
              <a:rPr lang="en-US" sz="2000" dirty="0">
                <a:hlinkClick r:id="rId3"/>
              </a:rPr>
              <a:t>Here is a clip of an iceberg splitting. </a:t>
            </a:r>
            <a:endParaRPr lang="en-US" sz="2000" dirty="0"/>
          </a:p>
        </p:txBody>
      </p:sp>
    </p:spTree>
    <p:extLst>
      <p:ext uri="{BB962C8B-B14F-4D97-AF65-F5344CB8AC3E}">
        <p14:creationId xmlns:p14="http://schemas.microsoft.com/office/powerpoint/2010/main" val="1523145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BB6EF0-3C54-42CF-9E04-D71C15DA8172}"/>
              </a:ext>
            </a:extLst>
          </p:cNvPr>
          <p:cNvSpPr txBox="1"/>
          <p:nvPr/>
        </p:nvSpPr>
        <p:spPr>
          <a:xfrm>
            <a:off x="673754" y="2160590"/>
            <a:ext cx="3973943" cy="3440110"/>
          </a:xfrm>
          <a:prstGeom prst="rect">
            <a:avLst/>
          </a:prstGeom>
        </p:spPr>
        <p:txBody>
          <a:bodyPr vert="horz" lIns="91440" tIns="45720" rIns="91440" bIns="45720" rtlCol="0">
            <a:normAutofit/>
          </a:bodyPr>
          <a:lstStyle/>
          <a:p>
            <a:pPr>
              <a:spcBef>
                <a:spcPts val="1000"/>
              </a:spcBef>
              <a:buClr>
                <a:schemeClr val="accent1"/>
              </a:buClr>
              <a:buSzPct val="80000"/>
            </a:pPr>
            <a:endParaRPr lang="en-US" dirty="0">
              <a:solidFill>
                <a:schemeClr val="bg1"/>
              </a:solidFill>
            </a:endParaRPr>
          </a:p>
        </p:txBody>
      </p:sp>
      <p:pic>
        <p:nvPicPr>
          <p:cNvPr id="2050" name="Picture 2" descr="Polar bear on iceberg - ABC News (Australian Broadcasting Corporation)">
            <a:extLst>
              <a:ext uri="{FF2B5EF4-FFF2-40B4-BE49-F238E27FC236}">
                <a16:creationId xmlns:a16="http://schemas.microsoft.com/office/drawing/2014/main" id="{FB81585C-6C9D-4895-BE46-53A8E5F2A0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711360"/>
            <a:ext cx="5143500" cy="34227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57D8BA-4A53-4227-BBB1-2526726AA7CE}"/>
              </a:ext>
            </a:extLst>
          </p:cNvPr>
          <p:cNvSpPr txBox="1"/>
          <p:nvPr/>
        </p:nvSpPr>
        <p:spPr>
          <a:xfrm>
            <a:off x="710305" y="903293"/>
            <a:ext cx="3433626" cy="1200329"/>
          </a:xfrm>
          <a:prstGeom prst="rect">
            <a:avLst/>
          </a:prstGeom>
          <a:noFill/>
        </p:spPr>
        <p:txBody>
          <a:bodyPr wrap="square" rtlCol="0">
            <a:spAutoFit/>
          </a:bodyPr>
          <a:lstStyle/>
          <a:p>
            <a:r>
              <a:rPr lang="en-GB" dirty="0">
                <a:solidFill>
                  <a:schemeClr val="accent2">
                    <a:lumMod val="75000"/>
                  </a:schemeClr>
                </a:solidFill>
              </a:rPr>
              <a:t>Temperatures rising are caused by the burning of fossil fuel such as coal and the production of methane. </a:t>
            </a:r>
          </a:p>
        </p:txBody>
      </p:sp>
      <p:pic>
        <p:nvPicPr>
          <p:cNvPr id="10" name="Graphic 9" descr="Cow with solid fill">
            <a:extLst>
              <a:ext uri="{FF2B5EF4-FFF2-40B4-BE49-F238E27FC236}">
                <a16:creationId xmlns:a16="http://schemas.microsoft.com/office/drawing/2014/main" id="{C991451A-22D1-4FA4-B52E-A77A23C1B4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94975" y="2965542"/>
            <a:ext cx="1298670" cy="1298670"/>
          </a:xfrm>
          <a:prstGeom prst="rect">
            <a:avLst/>
          </a:prstGeom>
        </p:spPr>
      </p:pic>
      <p:sp>
        <p:nvSpPr>
          <p:cNvPr id="11" name="Thought Bubble: Cloud 10">
            <a:extLst>
              <a:ext uri="{FF2B5EF4-FFF2-40B4-BE49-F238E27FC236}">
                <a16:creationId xmlns:a16="http://schemas.microsoft.com/office/drawing/2014/main" id="{59ED3804-9455-4202-9133-2A93ABB9E373}"/>
              </a:ext>
            </a:extLst>
          </p:cNvPr>
          <p:cNvSpPr/>
          <p:nvPr/>
        </p:nvSpPr>
        <p:spPr>
          <a:xfrm flipH="1">
            <a:off x="1995090" y="3006915"/>
            <a:ext cx="864056" cy="459082"/>
          </a:xfrm>
          <a:prstGeom prst="cloud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36019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Shape, icon&#10;&#10;Description automatically generated">
            <a:extLst>
              <a:ext uri="{FF2B5EF4-FFF2-40B4-BE49-F238E27FC236}">
                <a16:creationId xmlns:a16="http://schemas.microsoft.com/office/drawing/2014/main" id="{EFD620BD-32F8-4B75-AA93-4036EB823EE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4586" r="877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BA23C06-0364-49B4-A727-3A2D4CDD3DC3}"/>
              </a:ext>
            </a:extLst>
          </p:cNvPr>
          <p:cNvSpPr>
            <a:spLocks noGrp="1"/>
          </p:cNvSpPr>
          <p:nvPr>
            <p:ph type="title"/>
          </p:nvPr>
        </p:nvSpPr>
        <p:spPr>
          <a:xfrm>
            <a:off x="677333" y="609600"/>
            <a:ext cx="3851123" cy="1320800"/>
          </a:xfrm>
        </p:spPr>
        <p:txBody>
          <a:bodyPr>
            <a:normAutofit/>
          </a:bodyPr>
          <a:lstStyle/>
          <a:p>
            <a:r>
              <a:rPr lang="en-GB"/>
              <a:t>Why we need the recycling bins.</a:t>
            </a:r>
          </a:p>
        </p:txBody>
      </p:sp>
      <p:sp>
        <p:nvSpPr>
          <p:cNvPr id="10" name="Content Placeholder 9">
            <a:extLst>
              <a:ext uri="{FF2B5EF4-FFF2-40B4-BE49-F238E27FC236}">
                <a16:creationId xmlns:a16="http://schemas.microsoft.com/office/drawing/2014/main" id="{37EAFC7C-974A-4DAF-942C-BA68F6163B9C}"/>
              </a:ext>
            </a:extLst>
          </p:cNvPr>
          <p:cNvSpPr>
            <a:spLocks noGrp="1"/>
          </p:cNvSpPr>
          <p:nvPr>
            <p:ph idx="1"/>
          </p:nvPr>
        </p:nvSpPr>
        <p:spPr>
          <a:xfrm>
            <a:off x="677334" y="2160589"/>
            <a:ext cx="3851122" cy="3880773"/>
          </a:xfrm>
        </p:spPr>
        <p:txBody>
          <a:bodyPr>
            <a:normAutofit/>
          </a:bodyPr>
          <a:lstStyle/>
          <a:p>
            <a:pPr>
              <a:lnSpc>
                <a:spcPct val="90000"/>
              </a:lnSpc>
            </a:pPr>
            <a:r>
              <a:rPr lang="en-US" sz="1400"/>
              <a:t>We want the recycling bins because the UK does not recycle enough. Here are some facts.</a:t>
            </a:r>
          </a:p>
          <a:p>
            <a:pPr>
              <a:lnSpc>
                <a:spcPct val="90000"/>
              </a:lnSpc>
            </a:pPr>
            <a:r>
              <a:rPr lang="en-US" sz="1400"/>
              <a:t>It is estimated about 4.9 million tons of plastic is sold and 3 quarters of it is single use.</a:t>
            </a:r>
          </a:p>
          <a:p>
            <a:pPr>
              <a:lnSpc>
                <a:spcPct val="90000"/>
              </a:lnSpc>
            </a:pPr>
            <a:r>
              <a:rPr lang="en-US" sz="1400"/>
              <a:t>About 75% of plastic isn’t recycled.</a:t>
            </a:r>
          </a:p>
          <a:p>
            <a:pPr>
              <a:lnSpc>
                <a:spcPct val="90000"/>
              </a:lnSpc>
            </a:pPr>
            <a:r>
              <a:rPr lang="en-US" sz="1400"/>
              <a:t>Nearly 300 million tons of plastic is produced each year.</a:t>
            </a:r>
          </a:p>
          <a:p>
            <a:pPr>
              <a:lnSpc>
                <a:spcPct val="90000"/>
              </a:lnSpc>
            </a:pPr>
            <a:r>
              <a:rPr lang="en-US" sz="1400"/>
              <a:t>Plastic waste is becoming worse by 9%.</a:t>
            </a:r>
          </a:p>
          <a:p>
            <a:pPr>
              <a:lnSpc>
                <a:spcPct val="90000"/>
              </a:lnSpc>
            </a:pPr>
            <a:r>
              <a:rPr lang="en-US" sz="1400"/>
              <a:t>The US has the most plastic waste.</a:t>
            </a:r>
          </a:p>
          <a:p>
            <a:pPr>
              <a:lnSpc>
                <a:spcPct val="90000"/>
              </a:lnSpc>
            </a:pPr>
            <a:r>
              <a:rPr lang="en-US" sz="1400"/>
              <a:t>Around 70,000 microplastics (which is plastic so small you can’t see it) is consumed by each person per year.</a:t>
            </a:r>
          </a:p>
          <a:p>
            <a:pPr>
              <a:lnSpc>
                <a:spcPct val="90000"/>
              </a:lnSpc>
            </a:pPr>
            <a:endParaRPr lang="en-US" sz="1400"/>
          </a:p>
          <a:p>
            <a:pPr>
              <a:lnSpc>
                <a:spcPct val="90000"/>
              </a:lnSpc>
            </a:pPr>
            <a:endParaRPr lang="en-US" sz="1400"/>
          </a:p>
        </p:txBody>
      </p:sp>
      <p:cxnSp>
        <p:nvCxnSpPr>
          <p:cNvPr id="15" name="Straight Connector 14">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2F04A28E-BA1A-47F7-9A02-F06ED345AC38}"/>
              </a:ext>
            </a:extLst>
          </p:cNvPr>
          <p:cNvSpPr txBox="1"/>
          <p:nvPr/>
        </p:nvSpPr>
        <p:spPr>
          <a:xfrm>
            <a:off x="9565961" y="6657945"/>
            <a:ext cx="2626039"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freepngimg.com/png/72763-map-reuse-symbol-recycling-network-graphics-recycle">
                  <a:extLst>
                    <a:ext uri="{A12FA001-AC4F-418D-AE19-62706E023703}">
                      <ahyp:hlinkClr xmlns:ahyp="http://schemas.microsoft.com/office/drawing/2018/hyperlinkcolor" xmlns=""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3.0/">
                  <a:extLst>
                    <a:ext uri="{A12FA001-AC4F-418D-AE19-62706E023703}">
                      <ahyp:hlinkClr xmlns:ahyp="http://schemas.microsoft.com/office/drawing/2018/hyperlinkcolor" xmlns="" val="tx"/>
                    </a:ext>
                  </a:extLst>
                </a:hlinkClick>
              </a:rPr>
              <a:t>CC BY-NC</a:t>
            </a:r>
            <a:endParaRPr lang="en-GB" sz="700">
              <a:solidFill>
                <a:srgbClr val="FFFFFF"/>
              </a:solidFill>
            </a:endParaRPr>
          </a:p>
        </p:txBody>
      </p:sp>
    </p:spTree>
    <p:extLst>
      <p:ext uri="{BB962C8B-B14F-4D97-AF65-F5344CB8AC3E}">
        <p14:creationId xmlns:p14="http://schemas.microsoft.com/office/powerpoint/2010/main" val="33477120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99B1D2-D6E9-4F07-93A2-80BCF0AA4E6B}"/>
              </a:ext>
            </a:extLst>
          </p:cNvPr>
          <p:cNvSpPr txBox="1"/>
          <p:nvPr/>
        </p:nvSpPr>
        <p:spPr>
          <a:xfrm>
            <a:off x="371475" y="457200"/>
            <a:ext cx="3810000" cy="3829050"/>
          </a:xfrm>
          <a:prstGeom prst="rect">
            <a:avLst/>
          </a:prstGeom>
          <a:noFill/>
        </p:spPr>
        <p:txBody>
          <a:bodyPr wrap="square" rtlCol="0">
            <a:spAutoFit/>
          </a:bodyPr>
          <a:lstStyle/>
          <a:p>
            <a:endParaRPr lang="en-GB" dirty="0"/>
          </a:p>
        </p:txBody>
      </p:sp>
      <p:sp>
        <p:nvSpPr>
          <p:cNvPr id="4" name="TextBox 3">
            <a:extLst>
              <a:ext uri="{FF2B5EF4-FFF2-40B4-BE49-F238E27FC236}">
                <a16:creationId xmlns:a16="http://schemas.microsoft.com/office/drawing/2014/main" id="{CC5D33D7-A3FB-48B0-8D41-53AD5DEBC963}"/>
              </a:ext>
            </a:extLst>
          </p:cNvPr>
          <p:cNvSpPr txBox="1"/>
          <p:nvPr/>
        </p:nvSpPr>
        <p:spPr>
          <a:xfrm>
            <a:off x="1914525" y="323851"/>
            <a:ext cx="5991225" cy="830997"/>
          </a:xfrm>
          <a:prstGeom prst="rect">
            <a:avLst/>
          </a:prstGeom>
          <a:noFill/>
        </p:spPr>
        <p:txBody>
          <a:bodyPr wrap="square" rtlCol="0">
            <a:spAutoFit/>
          </a:bodyPr>
          <a:lstStyle/>
          <a:p>
            <a:r>
              <a:rPr lang="en-GB" dirty="0"/>
              <a:t> </a:t>
            </a:r>
            <a:r>
              <a:rPr lang="en-GB" sz="4800" dirty="0"/>
              <a:t>what we can do</a:t>
            </a:r>
          </a:p>
        </p:txBody>
      </p:sp>
      <p:sp>
        <p:nvSpPr>
          <p:cNvPr id="5" name="TextBox 4">
            <a:extLst>
              <a:ext uri="{FF2B5EF4-FFF2-40B4-BE49-F238E27FC236}">
                <a16:creationId xmlns:a16="http://schemas.microsoft.com/office/drawing/2014/main" id="{B5A972C9-E1BE-4CF8-83AD-CD87E6457D23}"/>
              </a:ext>
            </a:extLst>
          </p:cNvPr>
          <p:cNvSpPr txBox="1"/>
          <p:nvPr/>
        </p:nvSpPr>
        <p:spPr>
          <a:xfrm>
            <a:off x="2038350" y="2019300"/>
            <a:ext cx="5886450" cy="3970318"/>
          </a:xfrm>
          <a:prstGeom prst="rect">
            <a:avLst/>
          </a:prstGeom>
          <a:noFill/>
        </p:spPr>
        <p:txBody>
          <a:bodyPr wrap="square" rtlCol="0">
            <a:spAutoFit/>
          </a:bodyPr>
          <a:lstStyle/>
          <a:p>
            <a:r>
              <a:rPr lang="en-GB" dirty="0"/>
              <a:t>We can use renewable energy such as solar panels, electric cars and wind farms.</a:t>
            </a:r>
          </a:p>
          <a:p>
            <a:endParaRPr lang="en-GB" dirty="0"/>
          </a:p>
          <a:p>
            <a:r>
              <a:rPr lang="en-GB" dirty="0"/>
              <a:t>We could eat less meat – the meat industry is a big producer of methane gas.</a:t>
            </a:r>
          </a:p>
          <a:p>
            <a:endParaRPr lang="en-GB" dirty="0"/>
          </a:p>
          <a:p>
            <a:r>
              <a:rPr lang="en-GB" dirty="0"/>
              <a:t>In school we could do the following:</a:t>
            </a:r>
          </a:p>
          <a:p>
            <a:endParaRPr lang="en-GB" dirty="0"/>
          </a:p>
          <a:p>
            <a:r>
              <a:rPr lang="en-GB" dirty="0"/>
              <a:t>Have a meat free Monday</a:t>
            </a:r>
          </a:p>
          <a:p>
            <a:r>
              <a:rPr lang="en-GB" dirty="0"/>
              <a:t>Solar panels fitted to the school roofs</a:t>
            </a:r>
          </a:p>
          <a:p>
            <a:r>
              <a:rPr lang="en-GB" dirty="0"/>
              <a:t>Make sure all the lights are turned off at the end of the day</a:t>
            </a:r>
          </a:p>
          <a:p>
            <a:r>
              <a:rPr lang="en-GB" dirty="0"/>
              <a:t>The school bus could run on green energy</a:t>
            </a:r>
          </a:p>
          <a:p>
            <a:endParaRPr lang="en-GB" dirty="0"/>
          </a:p>
        </p:txBody>
      </p:sp>
      <p:pic>
        <p:nvPicPr>
          <p:cNvPr id="1026" name="Picture 2" descr="Costs and Benefits of Solar Panels for Schools | EnergySage">
            <a:extLst>
              <a:ext uri="{FF2B5EF4-FFF2-40B4-BE49-F238E27FC236}">
                <a16:creationId xmlns:a16="http://schemas.microsoft.com/office/drawing/2014/main" id="{25CDCFB0-9BBE-4662-8EC8-C9373EF1A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0016" y="0"/>
            <a:ext cx="4779609" cy="278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38442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picture containing outdoor, rock, water, nature&#10;&#10;Description automatically generated">
            <a:extLst>
              <a:ext uri="{FF2B5EF4-FFF2-40B4-BE49-F238E27FC236}">
                <a16:creationId xmlns:a16="http://schemas.microsoft.com/office/drawing/2014/main" id="{F43E6CA0-4BEE-4688-83DD-3705AFE8589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0793" r="12098"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9" name="Content Placeholder 8">
            <a:extLst>
              <a:ext uri="{FF2B5EF4-FFF2-40B4-BE49-F238E27FC236}">
                <a16:creationId xmlns:a16="http://schemas.microsoft.com/office/drawing/2014/main" id="{66E5D0B9-0BBB-4755-A3FF-FBBA9896DC62}"/>
              </a:ext>
            </a:extLst>
          </p:cNvPr>
          <p:cNvSpPr>
            <a:spLocks noGrp="1"/>
          </p:cNvSpPr>
          <p:nvPr>
            <p:ph idx="1"/>
          </p:nvPr>
        </p:nvSpPr>
        <p:spPr>
          <a:xfrm>
            <a:off x="677334" y="857251"/>
            <a:ext cx="4370916" cy="5184112"/>
          </a:xfrm>
        </p:spPr>
        <p:txBody>
          <a:bodyPr>
            <a:normAutofit/>
          </a:bodyPr>
          <a:lstStyle/>
          <a:p>
            <a:r>
              <a:rPr lang="en-US" dirty="0"/>
              <a:t>It takes between 500 and 1000 years for plastic to decompose.</a:t>
            </a:r>
          </a:p>
          <a:p>
            <a:r>
              <a:rPr lang="en-US" dirty="0"/>
              <a:t>73% of litter on beaches is plastic waste.</a:t>
            </a:r>
          </a:p>
          <a:p>
            <a:r>
              <a:rPr lang="en-US" dirty="0"/>
              <a:t>About 455,000 tons of plastic bottles are thrown away. </a:t>
            </a:r>
          </a:p>
          <a:p>
            <a:r>
              <a:rPr lang="en-US" dirty="0"/>
              <a:t>Each household produces over 1 ton of waste per year.</a:t>
            </a:r>
          </a:p>
          <a:p>
            <a:pPr marL="0" indent="0">
              <a:buNone/>
            </a:pPr>
            <a:r>
              <a:rPr lang="en-US" dirty="0"/>
              <a:t>If the world carries on doing all of this we will seriously damage so much of the oceans, forests and all other nature.</a:t>
            </a:r>
          </a:p>
          <a:p>
            <a:pPr marL="0" indent="0">
              <a:buNone/>
            </a:pPr>
            <a:r>
              <a:rPr lang="en-US" dirty="0"/>
              <a:t/>
            </a:r>
            <a:br>
              <a:rPr lang="en-US" dirty="0"/>
            </a:br>
            <a:endParaRPr lang="en-US" dirty="0"/>
          </a:p>
          <a:p>
            <a:endParaRPr lang="en-US" dirty="0"/>
          </a:p>
          <a:p>
            <a:endParaRPr lang="en-US" dirty="0"/>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902520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321913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583121-0E81-4CA6-9245-2B71121EAC8C}"/>
              </a:ext>
            </a:extLst>
          </p:cNvPr>
          <p:cNvPicPr>
            <a:picLocks noChangeAspect="1"/>
          </p:cNvPicPr>
          <p:nvPr/>
        </p:nvPicPr>
        <p:blipFill rotWithShape="1">
          <a:blip r:embed="rId2"/>
          <a:srcRect t="8884" r="-1" b="-1"/>
          <a:stretch/>
        </p:blipFill>
        <p:spPr>
          <a:xfrm>
            <a:off x="1524" y="-393886"/>
            <a:ext cx="12188952" cy="7251886"/>
          </a:xfrm>
          <a:prstGeom prst="rect">
            <a:avLst/>
          </a:prstGeom>
        </p:spPr>
      </p:pic>
      <p:sp>
        <p:nvSpPr>
          <p:cNvPr id="2" name="Title 1">
            <a:extLst>
              <a:ext uri="{FF2B5EF4-FFF2-40B4-BE49-F238E27FC236}">
                <a16:creationId xmlns:a16="http://schemas.microsoft.com/office/drawing/2014/main" id="{D7105732-548F-4E21-AD46-CB7B1367DF9C}"/>
              </a:ext>
            </a:extLst>
          </p:cNvPr>
          <p:cNvSpPr>
            <a:spLocks noGrp="1"/>
          </p:cNvSpPr>
          <p:nvPr>
            <p:ph type="ctrTitle"/>
          </p:nvPr>
        </p:nvSpPr>
        <p:spPr>
          <a:xfrm>
            <a:off x="1394220" y="2616065"/>
            <a:ext cx="4181444" cy="2362673"/>
          </a:xfrm>
        </p:spPr>
        <p:txBody>
          <a:bodyPr anchor="b">
            <a:noAutofit/>
          </a:bodyPr>
          <a:lstStyle/>
          <a:p>
            <a:r>
              <a:rPr lang="en-GB" sz="8000" b="1" dirty="0">
                <a:solidFill>
                  <a:schemeClr val="tx1">
                    <a:lumMod val="75000"/>
                    <a:lumOff val="25000"/>
                  </a:schemeClr>
                </a:solidFill>
                <a:latin typeface="Baskerville Old Face" panose="02020602080505020303" pitchFamily="18" charset="0"/>
              </a:rPr>
              <a:t>Plastic </a:t>
            </a:r>
            <a:br>
              <a:rPr lang="en-GB" sz="8000" b="1" dirty="0">
                <a:solidFill>
                  <a:schemeClr val="tx1">
                    <a:lumMod val="75000"/>
                    <a:lumOff val="25000"/>
                  </a:schemeClr>
                </a:solidFill>
                <a:latin typeface="Baskerville Old Face" panose="02020602080505020303" pitchFamily="18" charset="0"/>
              </a:rPr>
            </a:br>
            <a:r>
              <a:rPr lang="en-GB" sz="8000" b="1" dirty="0">
                <a:solidFill>
                  <a:schemeClr val="tx1">
                    <a:lumMod val="75000"/>
                    <a:lumOff val="25000"/>
                  </a:schemeClr>
                </a:solidFill>
                <a:latin typeface="Baskerville Old Face" panose="02020602080505020303" pitchFamily="18" charset="0"/>
              </a:rPr>
              <a:t>in the ocean</a:t>
            </a:r>
          </a:p>
        </p:txBody>
      </p:sp>
    </p:spTree>
    <p:extLst>
      <p:ext uri="{BB962C8B-B14F-4D97-AF65-F5344CB8AC3E}">
        <p14:creationId xmlns:p14="http://schemas.microsoft.com/office/powerpoint/2010/main" val="217878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85AE14-6EE3-4E32-88D0-81CEF278B2E0}"/>
              </a:ext>
            </a:extLst>
          </p:cNvPr>
          <p:cNvPicPr>
            <a:picLocks noChangeAspect="1"/>
          </p:cNvPicPr>
          <p:nvPr/>
        </p:nvPicPr>
        <p:blipFill rotWithShape="1">
          <a:blip r:embed="rId2"/>
          <a:srcRect t="5663" r="1" b="2412"/>
          <a:stretch/>
        </p:blipFill>
        <p:spPr>
          <a:xfrm>
            <a:off x="20" y="10"/>
            <a:ext cx="9947062" cy="6857990"/>
          </a:xfrm>
          <a:prstGeom prst="rect">
            <a:avLst/>
          </a:prstGeom>
        </p:spPr>
      </p:pic>
      <p:sp>
        <p:nvSpPr>
          <p:cNvPr id="3" name="Content Placeholder 2">
            <a:extLst>
              <a:ext uri="{FF2B5EF4-FFF2-40B4-BE49-F238E27FC236}">
                <a16:creationId xmlns:a16="http://schemas.microsoft.com/office/drawing/2014/main" id="{368D31D0-0F84-4071-9B62-F4DF7B1BA287}"/>
              </a:ext>
            </a:extLst>
          </p:cNvPr>
          <p:cNvSpPr>
            <a:spLocks noGrp="1"/>
          </p:cNvSpPr>
          <p:nvPr>
            <p:ph idx="1"/>
          </p:nvPr>
        </p:nvSpPr>
        <p:spPr>
          <a:xfrm>
            <a:off x="8421030" y="578498"/>
            <a:ext cx="3772451" cy="4415085"/>
          </a:xfrm>
        </p:spPr>
        <p:txBody>
          <a:bodyPr>
            <a:noAutofit/>
          </a:bodyPr>
          <a:lstStyle/>
          <a:p>
            <a:pPr marL="0" indent="0">
              <a:buNone/>
            </a:pPr>
            <a:r>
              <a:rPr lang="en-GB" sz="2400" dirty="0">
                <a:latin typeface="Baskerville Old Face" panose="02020602080505020303" pitchFamily="18" charset="0"/>
              </a:rPr>
              <a:t>We use lots plastic. </a:t>
            </a:r>
          </a:p>
          <a:p>
            <a:pPr marL="0" indent="0">
              <a:buNone/>
            </a:pPr>
            <a:r>
              <a:rPr lang="en-GB" sz="2400" dirty="0">
                <a:latin typeface="Baskerville Old Face" panose="02020602080505020303" pitchFamily="18" charset="0"/>
              </a:rPr>
              <a:t>We create lots of plastic waste. </a:t>
            </a:r>
          </a:p>
          <a:p>
            <a:pPr marL="0" indent="0">
              <a:buNone/>
            </a:pPr>
            <a:r>
              <a:rPr lang="en-GB" sz="2400" dirty="0">
                <a:latin typeface="Baskerville Old Face" panose="02020602080505020303" pitchFamily="18" charset="0"/>
              </a:rPr>
              <a:t>Some of this plastic waste has ended up in the sea. </a:t>
            </a:r>
          </a:p>
          <a:p>
            <a:pPr marL="0" indent="0">
              <a:buNone/>
            </a:pPr>
            <a:r>
              <a:rPr lang="en-GB" sz="2400" dirty="0">
                <a:latin typeface="Baskerville Old Face" panose="02020602080505020303" pitchFamily="18" charset="0"/>
              </a:rPr>
              <a:t>In the Pacific Ocean, there are 2 large patches of plastic waste, known as the Eastern and Western Garbage Patches. </a:t>
            </a:r>
          </a:p>
          <a:p>
            <a:pPr marL="0" indent="0">
              <a:buNone/>
            </a:pPr>
            <a:r>
              <a:rPr lang="en-GB" sz="2400" dirty="0">
                <a:latin typeface="Baskerville Old Face" panose="02020602080505020303" pitchFamily="18" charset="0"/>
              </a:rPr>
              <a:t>Most commonly used plastics do not ever fully “go away,” but rather break down into smaller and smaller pieces. </a:t>
            </a:r>
          </a:p>
        </p:txBody>
      </p:sp>
    </p:spTree>
    <p:extLst>
      <p:ext uri="{BB962C8B-B14F-4D97-AF65-F5344CB8AC3E}">
        <p14:creationId xmlns:p14="http://schemas.microsoft.com/office/powerpoint/2010/main" val="401067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9F5C4-2F90-4652-A2E5-0AAE1FD718A7}"/>
              </a:ext>
            </a:extLst>
          </p:cNvPr>
          <p:cNvPicPr>
            <a:picLocks noChangeAspect="1"/>
          </p:cNvPicPr>
          <p:nvPr/>
        </p:nvPicPr>
        <p:blipFill rotWithShape="1">
          <a:blip r:embed="rId2"/>
          <a:srcRect l="5685" r="16020"/>
          <a:stretch/>
        </p:blipFill>
        <p:spPr>
          <a:xfrm>
            <a:off x="4117521" y="10"/>
            <a:ext cx="8074479" cy="6857990"/>
          </a:xfrm>
          <a:prstGeom prst="rect">
            <a:avLst/>
          </a:prstGeom>
        </p:spPr>
      </p:pic>
      <p:sp>
        <p:nvSpPr>
          <p:cNvPr id="3" name="Content Placeholder 2">
            <a:extLst>
              <a:ext uri="{FF2B5EF4-FFF2-40B4-BE49-F238E27FC236}">
                <a16:creationId xmlns:a16="http://schemas.microsoft.com/office/drawing/2014/main" id="{6555B573-36CA-4411-88B0-34BEEB1C24E9}"/>
              </a:ext>
            </a:extLst>
          </p:cNvPr>
          <p:cNvSpPr>
            <a:spLocks noGrp="1"/>
          </p:cNvSpPr>
          <p:nvPr>
            <p:ph idx="1"/>
          </p:nvPr>
        </p:nvSpPr>
        <p:spPr>
          <a:xfrm>
            <a:off x="149290" y="223933"/>
            <a:ext cx="4982546" cy="5449175"/>
          </a:xfrm>
        </p:spPr>
        <p:txBody>
          <a:bodyPr>
            <a:noAutofit/>
          </a:bodyPr>
          <a:lstStyle/>
          <a:p>
            <a:pPr marL="0" indent="0">
              <a:buNone/>
            </a:pPr>
            <a:r>
              <a:rPr lang="en-GB" sz="2400" dirty="0">
                <a:latin typeface="Baskerville Old Face" panose="02020602080505020303" pitchFamily="18" charset="0"/>
              </a:rPr>
              <a:t>What can we do? </a:t>
            </a:r>
          </a:p>
          <a:p>
            <a:pPr marL="0" indent="0">
              <a:buNone/>
            </a:pPr>
            <a:r>
              <a:rPr lang="en-GB" sz="2400" dirty="0">
                <a:latin typeface="Baskerville Old Face" panose="02020602080505020303" pitchFamily="18" charset="0"/>
              </a:rPr>
              <a:t>Be responsible for all your rubbish on land and on the water.</a:t>
            </a:r>
          </a:p>
          <a:p>
            <a:pPr marL="0" indent="0">
              <a:buNone/>
            </a:pPr>
            <a:r>
              <a:rPr lang="en-GB" sz="2400" dirty="0">
                <a:latin typeface="Baskerville Old Face" panose="02020602080505020303" pitchFamily="18" charset="0"/>
              </a:rPr>
              <a:t>Dispose of items properly.</a:t>
            </a:r>
          </a:p>
          <a:p>
            <a:pPr marL="0" indent="0">
              <a:buNone/>
            </a:pPr>
            <a:r>
              <a:rPr lang="en-GB" sz="2400" dirty="0">
                <a:latin typeface="Baskerville Old Face" panose="02020602080505020303" pitchFamily="18" charset="0"/>
              </a:rPr>
              <a:t>Get involved! Participate in local clean ups in your area. Remember that the land and sea, no matter where you are, are connected. </a:t>
            </a:r>
          </a:p>
          <a:p>
            <a:pPr marL="0" indent="0">
              <a:buNone/>
            </a:pPr>
            <a:r>
              <a:rPr lang="en-GB" sz="2400" dirty="0">
                <a:latin typeface="Baskerville Old Face" panose="02020602080505020303" pitchFamily="18" charset="0"/>
              </a:rPr>
              <a:t>Reduce the amount of waste you produce. </a:t>
            </a:r>
          </a:p>
          <a:p>
            <a:pPr marL="0" indent="0">
              <a:buNone/>
            </a:pPr>
            <a:r>
              <a:rPr lang="en-GB" sz="2400" dirty="0">
                <a:latin typeface="Baskerville Old Face" panose="02020602080505020303" pitchFamily="18" charset="0"/>
              </a:rPr>
              <a:t>Reuse items whenever possible.</a:t>
            </a:r>
          </a:p>
          <a:p>
            <a:pPr marL="0" indent="0">
              <a:buNone/>
            </a:pPr>
            <a:r>
              <a:rPr lang="en-GB" sz="2400" dirty="0">
                <a:latin typeface="Baskerville Old Face" panose="02020602080505020303" pitchFamily="18" charset="0"/>
              </a:rPr>
              <a:t>Choose reusable items over disposable ones.</a:t>
            </a:r>
          </a:p>
          <a:p>
            <a:pPr marL="0" indent="0">
              <a:buNone/>
            </a:pPr>
            <a:r>
              <a:rPr lang="en-GB" sz="2400" dirty="0">
                <a:latin typeface="Baskerville Old Face" panose="02020602080505020303" pitchFamily="18" charset="0"/>
              </a:rPr>
              <a:t>Recycle as much as possible. </a:t>
            </a:r>
          </a:p>
        </p:txBody>
      </p:sp>
    </p:spTree>
    <p:extLst>
      <p:ext uri="{BB962C8B-B14F-4D97-AF65-F5344CB8AC3E}">
        <p14:creationId xmlns:p14="http://schemas.microsoft.com/office/powerpoint/2010/main" val="355444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197112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2224</TotalTime>
  <Words>1195</Words>
  <Application>Microsoft Office PowerPoint</Application>
  <PresentationFormat>Widescreen</PresentationFormat>
  <Paragraphs>133</Paragraphs>
  <Slides>30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Black</vt:lpstr>
      <vt:lpstr>Baskerville Old Face</vt:lpstr>
      <vt:lpstr>Calibri</vt:lpstr>
      <vt:lpstr>Gill Sans Nova</vt:lpstr>
      <vt:lpstr>Roboto</vt:lpstr>
      <vt:lpstr>Trebuchet MS</vt:lpstr>
      <vt:lpstr>Wingdings 3</vt:lpstr>
      <vt:lpstr>Facet</vt:lpstr>
      <vt:lpstr>Recycling  </vt:lpstr>
      <vt:lpstr>Intro</vt:lpstr>
      <vt:lpstr>Why we need the recycling bins.</vt:lpstr>
      <vt:lpstr>PowerPoint Presentation</vt:lpstr>
      <vt:lpstr>PowerPoint Presentation</vt:lpstr>
      <vt:lpstr>Plastic  in the ocean</vt:lpstr>
      <vt:lpstr>PowerPoint Presentation</vt:lpstr>
      <vt:lpstr>PowerPoint Presentation</vt:lpstr>
      <vt:lpstr>PowerPoint Presentation</vt:lpstr>
      <vt:lpstr>Climate Change</vt:lpstr>
      <vt:lpstr>Impact of Climate Change on the world</vt:lpstr>
      <vt:lpstr>What can we do to help</vt:lpstr>
      <vt:lpstr>Recycling  Bin </vt:lpstr>
      <vt:lpstr>PowerPoint Presentation</vt:lpstr>
      <vt:lpstr>How much do we recycle?</vt:lpstr>
      <vt:lpstr>How to use recycling bins?</vt:lpstr>
      <vt:lpstr>PowerPoint Presentation</vt:lpstr>
      <vt:lpstr>Climate Change Facts</vt:lpstr>
      <vt:lpstr>PowerPoint Presentation</vt:lpstr>
      <vt:lpstr>PowerPoint Presentation</vt:lpstr>
      <vt:lpstr>Climate Change</vt:lpstr>
      <vt:lpstr>What is climate change?</vt:lpstr>
      <vt:lpstr>  What is a green house gas?</vt:lpstr>
      <vt:lpstr>Examples of climate change</vt:lpstr>
      <vt:lpstr>What can you do?</vt:lpstr>
      <vt:lpstr>PowerPoint Presentation</vt:lpstr>
      <vt:lpstr>Climate              Change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Recycling</dc:title>
  <dc:creator>Nic Ferrar</dc:creator>
  <cp:lastModifiedBy>Richard Tomlinson</cp:lastModifiedBy>
  <cp:revision>8</cp:revision>
  <cp:lastPrinted>2022-01-12T19:54:37Z</cp:lastPrinted>
  <dcterms:created xsi:type="dcterms:W3CDTF">2022-01-12T19:17:57Z</dcterms:created>
  <dcterms:modified xsi:type="dcterms:W3CDTF">2022-01-25T13:14:34Z</dcterms:modified>
</cp:coreProperties>
</file>