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44" r:id="rId2"/>
    <p:sldMasterId id="2147483762" r:id="rId3"/>
  </p:sldMasterIdLst>
  <p:sldIdLst>
    <p:sldId id="264" r:id="rId4"/>
    <p:sldId id="256" r:id="rId5"/>
    <p:sldId id="257" r:id="rId6"/>
    <p:sldId id="258" r:id="rId7"/>
    <p:sldId id="259" r:id="rId8"/>
    <p:sldId id="260" r:id="rId9"/>
    <p:sldId id="261" r:id="rId10"/>
    <p:sldId id="262" r:id="rId11"/>
    <p:sldId id="263"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p:restoredTop sz="94649"/>
  </p:normalViewPr>
  <p:slideViewPr>
    <p:cSldViewPr snapToGrid="0" snapToObjects="1">
      <p:cViewPr varScale="1">
        <p:scale>
          <a:sx n="69" d="100"/>
          <a:sy n="69" d="100"/>
        </p:scale>
        <p:origin x="75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1/25/2022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25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2936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6221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AC24A9-CCB6-4F8D-B8DB-C2F3692CFA5A}" type="datetimeFigureOut">
              <a:rPr lang="en-US" smtClean="0"/>
              <a:t>1/25/2022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5588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5986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26833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3377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731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133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601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9890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511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9808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8295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8497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4734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246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0123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1/25/2022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343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402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02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2AC24A9-CCB6-4F8D-B8DB-C2F3692CFA5A}" type="datetimeFigureOut">
              <a:rPr lang="en-US" smtClean="0"/>
              <a:t>1/25/2022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7588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52464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80156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3713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763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5739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3993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6173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9584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5019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81676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2AC24A9-CCB6-4F8D-B8DB-C2F3692CFA5A}" type="datetimeFigureOut">
              <a:rPr lang="en-US" smtClean="0"/>
              <a:t>1/25/2022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8897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943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261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1/25/2022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69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1/25/2022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9286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215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45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1/25/2022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279364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12" r:id="rId6"/>
    <p:sldLayoutId id="2147483707" r:id="rId7"/>
    <p:sldLayoutId id="2147483708" r:id="rId8"/>
    <p:sldLayoutId id="2147483709" r:id="rId9"/>
    <p:sldLayoutId id="2147483711" r:id="rId10"/>
    <p:sldLayoutId id="214748371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2AC24A9-CCB6-4F8D-B8DB-C2F3692CFA5A}" type="datetimeFigureOut">
              <a:rPr lang="en-US" smtClean="0"/>
              <a:t>1/25/2022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16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2AC24A9-CCB6-4F8D-B8DB-C2F3692CFA5A}" type="datetimeFigureOut">
              <a:rPr lang="en-US" smtClean="0"/>
              <a:t>1/25/2022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1182911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E74AC8-16E0-D34E-A59F-145316B71B58}"/>
              </a:ext>
            </a:extLst>
          </p:cNvPr>
          <p:cNvPicPr>
            <a:picLocks noChangeAspect="1"/>
          </p:cNvPicPr>
          <p:nvPr/>
        </p:nvPicPr>
        <p:blipFill rotWithShape="1">
          <a:blip r:embed="rId2"/>
          <a:srcRect t="7612" b="618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36C51-8343-B843-9A67-AF3908A38054}"/>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dirty="0">
                <a:solidFill>
                  <a:schemeClr val="bg1"/>
                </a:solidFill>
              </a:rPr>
              <a:t>Ocean life</a:t>
            </a:r>
          </a:p>
        </p:txBody>
      </p:sp>
      <p:sp>
        <p:nvSpPr>
          <p:cNvPr id="3" name="Content Placeholder 2">
            <a:extLst>
              <a:ext uri="{FF2B5EF4-FFF2-40B4-BE49-F238E27FC236}">
                <a16:creationId xmlns:a16="http://schemas.microsoft.com/office/drawing/2014/main" id="{9F93478C-E7A2-1649-8457-94F4ADE77812}"/>
              </a:ext>
            </a:extLst>
          </p:cNvPr>
          <p:cNvSpPr>
            <a:spLocks noGrp="1"/>
          </p:cNvSpPr>
          <p:nvPr>
            <p:ph idx="1"/>
          </p:nvPr>
        </p:nvSpPr>
        <p:spPr>
          <a:xfrm>
            <a:off x="2615738" y="5680637"/>
            <a:ext cx="6960524" cy="598516"/>
          </a:xfrm>
        </p:spPr>
        <p:txBody>
          <a:bodyPr vert="horz" lIns="91440" tIns="45720" rIns="91440" bIns="45720" rtlCol="0" anchor="t">
            <a:normAutofit/>
          </a:bodyPr>
          <a:lstStyle/>
          <a:p>
            <a:pPr marL="0" indent="0" algn="ctr">
              <a:buNone/>
            </a:pPr>
            <a:r>
              <a:rPr lang="en-US" sz="2000" dirty="0">
                <a:solidFill>
                  <a:schemeClr val="bg1"/>
                </a:solidFill>
              </a:rPr>
              <a:t>By Rota Kids</a:t>
            </a:r>
          </a:p>
        </p:txBody>
      </p:sp>
    </p:spTree>
    <p:extLst>
      <p:ext uri="{BB962C8B-B14F-4D97-AF65-F5344CB8AC3E}">
        <p14:creationId xmlns:p14="http://schemas.microsoft.com/office/powerpoint/2010/main" val="1129177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468727-63BE-4191-B4A6-C30C82C0E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0108A-1CD2-EC4E-B264-F4C8B96E52E0}"/>
              </a:ext>
            </a:extLst>
          </p:cNvPr>
          <p:cNvSpPr>
            <a:spLocks noGrp="1"/>
          </p:cNvSpPr>
          <p:nvPr>
            <p:ph type="title"/>
          </p:nvPr>
        </p:nvSpPr>
        <p:spPr>
          <a:xfrm>
            <a:off x="457201" y="412454"/>
            <a:ext cx="2381250" cy="2101850"/>
          </a:xfrm>
        </p:spPr>
        <p:txBody>
          <a:bodyPr>
            <a:normAutofit/>
          </a:bodyPr>
          <a:lstStyle/>
          <a:p>
            <a:r>
              <a:rPr lang="en-GB" sz="2800" dirty="0"/>
              <a:t>The great barrier reef</a:t>
            </a:r>
          </a:p>
        </p:txBody>
      </p:sp>
      <p:sp>
        <p:nvSpPr>
          <p:cNvPr id="23" name="Rectangle 22">
            <a:extLst>
              <a:ext uri="{FF2B5EF4-FFF2-40B4-BE49-F238E27FC236}">
                <a16:creationId xmlns:a16="http://schemas.microsoft.com/office/drawing/2014/main" id="{9D355BB6-1BB8-4828-B246-CFB31742D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52A9B9-B2B3-46F0-9D53-0EFF9905BF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02180" y="1457218"/>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AE2276-0625-9843-B45B-F6ACF7E92FEF}"/>
              </a:ext>
            </a:extLst>
          </p:cNvPr>
          <p:cNvSpPr>
            <a:spLocks noGrp="1"/>
          </p:cNvSpPr>
          <p:nvPr>
            <p:ph idx="1"/>
          </p:nvPr>
        </p:nvSpPr>
        <p:spPr>
          <a:xfrm>
            <a:off x="3128772" y="412454"/>
            <a:ext cx="3272028" cy="2101850"/>
          </a:xfrm>
        </p:spPr>
        <p:txBody>
          <a:bodyPr anchor="ctr">
            <a:normAutofit/>
          </a:bodyPr>
          <a:lstStyle/>
          <a:p>
            <a:r>
              <a:rPr lang="en-GB" sz="1800" dirty="0"/>
              <a:t>The great barrier reef is dying due to climate change. Over 90% of the coral in the great barrier reef has been bleached at least once.</a:t>
            </a:r>
          </a:p>
          <a:p>
            <a:endParaRPr lang="en-GB" sz="1800" dirty="0"/>
          </a:p>
        </p:txBody>
      </p:sp>
      <p:pic>
        <p:nvPicPr>
          <p:cNvPr id="6" name="Picture 5" descr="A close-up of a coral reef&#10;&#10;Description automatically generated with medium confidence">
            <a:extLst>
              <a:ext uri="{FF2B5EF4-FFF2-40B4-BE49-F238E27FC236}">
                <a16:creationId xmlns:a16="http://schemas.microsoft.com/office/drawing/2014/main" id="{1DB882BE-6533-C742-A081-4F207B0E5F33}"/>
              </a:ext>
            </a:extLst>
          </p:cNvPr>
          <p:cNvPicPr>
            <a:picLocks noChangeAspect="1"/>
          </p:cNvPicPr>
          <p:nvPr/>
        </p:nvPicPr>
        <p:blipFill rotWithShape="1">
          <a:blip r:embed="rId2"/>
          <a:srcRect l="664"/>
          <a:stretch/>
        </p:blipFill>
        <p:spPr>
          <a:xfrm>
            <a:off x="20" y="2959630"/>
            <a:ext cx="6400781" cy="3898370"/>
          </a:xfrm>
          <a:prstGeom prst="rect">
            <a:avLst/>
          </a:prstGeom>
        </p:spPr>
      </p:pic>
      <p:pic>
        <p:nvPicPr>
          <p:cNvPr id="5" name="Picture 4">
            <a:extLst>
              <a:ext uri="{FF2B5EF4-FFF2-40B4-BE49-F238E27FC236}">
                <a16:creationId xmlns:a16="http://schemas.microsoft.com/office/drawing/2014/main" id="{77B2541E-53FF-9F4D-95EA-60F9F05A0C3B}"/>
              </a:ext>
            </a:extLst>
          </p:cNvPr>
          <p:cNvPicPr>
            <a:picLocks noChangeAspect="1"/>
          </p:cNvPicPr>
          <p:nvPr/>
        </p:nvPicPr>
        <p:blipFill rotWithShape="1">
          <a:blip r:embed="rId3"/>
          <a:srcRect l="22326" r="17444" b="-2"/>
          <a:stretch/>
        </p:blipFill>
        <p:spPr>
          <a:xfrm>
            <a:off x="6591299" y="1"/>
            <a:ext cx="5600701" cy="6857999"/>
          </a:xfrm>
          <a:prstGeom prst="rect">
            <a:avLst/>
          </a:prstGeom>
        </p:spPr>
      </p:pic>
    </p:spTree>
    <p:extLst>
      <p:ext uri="{BB962C8B-B14F-4D97-AF65-F5344CB8AC3E}">
        <p14:creationId xmlns:p14="http://schemas.microsoft.com/office/powerpoint/2010/main" val="1484839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F42182-3354-8943-8715-C3CC8E4E2F57}"/>
              </a:ext>
            </a:extLst>
          </p:cNvPr>
          <p:cNvPicPr>
            <a:picLocks noChangeAspect="1"/>
          </p:cNvPicPr>
          <p:nvPr/>
        </p:nvPicPr>
        <p:blipFill rotWithShape="1">
          <a:blip r:embed="rId2">
            <a:alphaModFix amt="40000"/>
          </a:blip>
          <a:srcRect t="16692" b="10256"/>
          <a:stretch/>
        </p:blipFill>
        <p:spPr>
          <a:xfrm>
            <a:off x="20" y="10"/>
            <a:ext cx="12191979" cy="6857990"/>
          </a:xfrm>
          <a:prstGeom prst="rect">
            <a:avLst/>
          </a:prstGeom>
        </p:spPr>
      </p:pic>
      <p:sp>
        <p:nvSpPr>
          <p:cNvPr id="2" name="Title 1">
            <a:extLst>
              <a:ext uri="{FF2B5EF4-FFF2-40B4-BE49-F238E27FC236}">
                <a16:creationId xmlns:a16="http://schemas.microsoft.com/office/drawing/2014/main" id="{328CDB5D-B11D-8B4D-BF8B-479F8EC41F3F}"/>
              </a:ext>
            </a:extLst>
          </p:cNvPr>
          <p:cNvSpPr>
            <a:spLocks noGrp="1"/>
          </p:cNvSpPr>
          <p:nvPr>
            <p:ph type="title"/>
          </p:nvPr>
        </p:nvSpPr>
        <p:spPr>
          <a:xfrm>
            <a:off x="841249" y="941832"/>
            <a:ext cx="10506456" cy="2057400"/>
          </a:xfrm>
        </p:spPr>
        <p:txBody>
          <a:bodyPr anchor="b">
            <a:normAutofit/>
          </a:bodyPr>
          <a:lstStyle/>
          <a:p>
            <a:r>
              <a:rPr lang="en-GB" sz="5000" dirty="0"/>
              <a:t>Why are coral reefs important?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90D53D-B7BB-1B4A-8C47-B60A0868CA08}"/>
              </a:ext>
            </a:extLst>
          </p:cNvPr>
          <p:cNvSpPr>
            <a:spLocks noGrp="1"/>
          </p:cNvSpPr>
          <p:nvPr>
            <p:ph idx="1"/>
          </p:nvPr>
        </p:nvSpPr>
        <p:spPr>
          <a:xfrm>
            <a:off x="841248" y="3502152"/>
            <a:ext cx="10506456" cy="2670048"/>
          </a:xfrm>
        </p:spPr>
        <p:txBody>
          <a:bodyPr>
            <a:normAutofit/>
          </a:bodyPr>
          <a:lstStyle/>
          <a:p>
            <a:r>
              <a:rPr lang="en-GB" sz="2000" dirty="0"/>
              <a:t>Coral is not actually a plant. It is an animal.</a:t>
            </a:r>
          </a:p>
          <a:p>
            <a:r>
              <a:rPr lang="en-GB" sz="2000" dirty="0"/>
              <a:t>Like sponges, they clean the water around them.</a:t>
            </a:r>
          </a:p>
          <a:p>
            <a:r>
              <a:rPr lang="en-GB" sz="2000" dirty="0"/>
              <a:t>Most marine life live on coral reefs. When storms come, they act as a barrier, protecting the inhabitants of it.</a:t>
            </a:r>
          </a:p>
        </p:txBody>
      </p:sp>
    </p:spTree>
    <p:extLst>
      <p:ext uri="{BB962C8B-B14F-4D97-AF65-F5344CB8AC3E}">
        <p14:creationId xmlns:p14="http://schemas.microsoft.com/office/powerpoint/2010/main" val="2936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8EEB0F-BA72-49AC-956F-331B60FDE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BF583121-0E81-4CA6-9245-2B71121EAC8C}"/>
              </a:ext>
            </a:extLst>
          </p:cNvPr>
          <p:cNvPicPr>
            <a:picLocks noChangeAspect="1"/>
          </p:cNvPicPr>
          <p:nvPr/>
        </p:nvPicPr>
        <p:blipFill rotWithShape="1">
          <a:blip r:embed="rId2"/>
          <a:srcRect t="8884" r="-1" b="-1"/>
          <a:stretch/>
        </p:blipFill>
        <p:spPr>
          <a:xfrm>
            <a:off x="1524" y="-393886"/>
            <a:ext cx="12188952" cy="7251886"/>
          </a:xfrm>
          <a:prstGeom prst="rect">
            <a:avLst/>
          </a:prstGeom>
        </p:spPr>
      </p:pic>
      <p:sp>
        <p:nvSpPr>
          <p:cNvPr id="22" name="Freeform: Shape 21">
            <a:extLst>
              <a:ext uri="{FF2B5EF4-FFF2-40B4-BE49-F238E27FC236}">
                <a16:creationId xmlns:a16="http://schemas.microsoft.com/office/drawing/2014/main" id="{1BE70332-ECAF-47BB-8C7B-BD049452F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716D9361-A35A-4DC8-AAB9-04FD2D6FE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87FC31AD-FBB3-4219-A758-D6F7594A0A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D7105732-548F-4E21-AD46-CB7B1367DF9C}"/>
              </a:ext>
            </a:extLst>
          </p:cNvPr>
          <p:cNvSpPr>
            <a:spLocks noGrp="1"/>
          </p:cNvSpPr>
          <p:nvPr>
            <p:ph type="ctrTitle"/>
          </p:nvPr>
        </p:nvSpPr>
        <p:spPr>
          <a:xfrm>
            <a:off x="2234806" y="2616065"/>
            <a:ext cx="4181444" cy="2362673"/>
          </a:xfrm>
        </p:spPr>
        <p:txBody>
          <a:bodyPr anchor="b">
            <a:noAutofit/>
          </a:bodyPr>
          <a:lstStyle/>
          <a:p>
            <a:r>
              <a:rPr lang="en-GB" sz="8000" b="1" dirty="0">
                <a:solidFill>
                  <a:schemeClr val="tx1">
                    <a:lumMod val="75000"/>
                    <a:lumOff val="25000"/>
                  </a:schemeClr>
                </a:solidFill>
                <a:latin typeface="Baskerville Old Face" panose="02020602080505020303" pitchFamily="18" charset="0"/>
              </a:rPr>
              <a:t>Plastic </a:t>
            </a:r>
            <a:br>
              <a:rPr lang="en-GB" sz="8000" b="1" dirty="0">
                <a:solidFill>
                  <a:schemeClr val="tx1">
                    <a:lumMod val="75000"/>
                    <a:lumOff val="25000"/>
                  </a:schemeClr>
                </a:solidFill>
                <a:latin typeface="Baskerville Old Face" panose="02020602080505020303" pitchFamily="18" charset="0"/>
              </a:rPr>
            </a:br>
            <a:r>
              <a:rPr lang="en-GB" sz="8000" b="1" dirty="0">
                <a:solidFill>
                  <a:schemeClr val="tx1">
                    <a:lumMod val="75000"/>
                    <a:lumOff val="25000"/>
                  </a:schemeClr>
                </a:solidFill>
                <a:latin typeface="Baskerville Old Face" panose="02020602080505020303" pitchFamily="18" charset="0"/>
              </a:rPr>
              <a:t>in the ocean</a:t>
            </a:r>
          </a:p>
        </p:txBody>
      </p:sp>
    </p:spTree>
    <p:extLst>
      <p:ext uri="{BB962C8B-B14F-4D97-AF65-F5344CB8AC3E}">
        <p14:creationId xmlns:p14="http://schemas.microsoft.com/office/powerpoint/2010/main" val="525693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8A85AE14-6EE3-4E32-88D0-81CEF278B2E0}"/>
              </a:ext>
            </a:extLst>
          </p:cNvPr>
          <p:cNvPicPr>
            <a:picLocks noChangeAspect="1"/>
          </p:cNvPicPr>
          <p:nvPr/>
        </p:nvPicPr>
        <p:blipFill rotWithShape="1">
          <a:blip r:embed="rId2"/>
          <a:srcRect t="5663" r="1" b="2412"/>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368D31D0-0F84-4071-9B62-F4DF7B1BA287}"/>
              </a:ext>
            </a:extLst>
          </p:cNvPr>
          <p:cNvSpPr>
            <a:spLocks noGrp="1"/>
          </p:cNvSpPr>
          <p:nvPr>
            <p:ph idx="1"/>
          </p:nvPr>
        </p:nvSpPr>
        <p:spPr>
          <a:xfrm>
            <a:off x="8421030" y="578498"/>
            <a:ext cx="3772451" cy="4415085"/>
          </a:xfrm>
        </p:spPr>
        <p:txBody>
          <a:bodyPr>
            <a:noAutofit/>
          </a:bodyPr>
          <a:lstStyle/>
          <a:p>
            <a:pPr marL="0" indent="0">
              <a:buNone/>
            </a:pPr>
            <a:r>
              <a:rPr lang="en-GB" sz="2300" dirty="0">
                <a:latin typeface="Baskerville Old Face" panose="02020602080505020303" pitchFamily="18" charset="0"/>
              </a:rPr>
              <a:t>We use lots plastic. </a:t>
            </a:r>
          </a:p>
          <a:p>
            <a:pPr marL="0" indent="0">
              <a:buNone/>
            </a:pPr>
            <a:r>
              <a:rPr lang="en-GB" sz="2300" dirty="0">
                <a:latin typeface="Baskerville Old Face" panose="02020602080505020303" pitchFamily="18" charset="0"/>
              </a:rPr>
              <a:t>We create lots of plastic waste. </a:t>
            </a:r>
          </a:p>
          <a:p>
            <a:pPr marL="0" indent="0">
              <a:buNone/>
            </a:pPr>
            <a:r>
              <a:rPr lang="en-GB" sz="2300" dirty="0">
                <a:latin typeface="Baskerville Old Face" panose="02020602080505020303" pitchFamily="18" charset="0"/>
              </a:rPr>
              <a:t>Some of this plastic waste has ended up in the sea. </a:t>
            </a:r>
          </a:p>
          <a:p>
            <a:pPr marL="0" indent="0">
              <a:buNone/>
            </a:pPr>
            <a:r>
              <a:rPr lang="en-GB" sz="2300" dirty="0">
                <a:latin typeface="Baskerville Old Face" panose="02020602080505020303" pitchFamily="18" charset="0"/>
              </a:rPr>
              <a:t>In the Pacific Ocean, there are 2 large patches of plastic waste, known as the Eastern and Western Garbage Patches. </a:t>
            </a:r>
          </a:p>
          <a:p>
            <a:pPr marL="0" indent="0">
              <a:buNone/>
            </a:pPr>
            <a:r>
              <a:rPr lang="en-GB" sz="2300" dirty="0">
                <a:latin typeface="Baskerville Old Face" panose="02020602080505020303" pitchFamily="18" charset="0"/>
              </a:rPr>
              <a:t>Most commonly used plastics do not ever fully “go away,” but rather break down into smaller and smaller pieces. </a:t>
            </a:r>
          </a:p>
        </p:txBody>
      </p:sp>
    </p:spTree>
    <p:extLst>
      <p:ext uri="{BB962C8B-B14F-4D97-AF65-F5344CB8AC3E}">
        <p14:creationId xmlns:p14="http://schemas.microsoft.com/office/powerpoint/2010/main" val="653080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9F5C4-2F90-4652-A2E5-0AAE1FD718A7}"/>
              </a:ext>
            </a:extLst>
          </p:cNvPr>
          <p:cNvPicPr>
            <a:picLocks noChangeAspect="1"/>
          </p:cNvPicPr>
          <p:nvPr/>
        </p:nvPicPr>
        <p:blipFill rotWithShape="1">
          <a:blip r:embed="rId2"/>
          <a:srcRect l="5685" r="16020"/>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55B573-36CA-4411-88B0-34BEEB1C24E9}"/>
              </a:ext>
            </a:extLst>
          </p:cNvPr>
          <p:cNvSpPr>
            <a:spLocks noGrp="1"/>
          </p:cNvSpPr>
          <p:nvPr>
            <p:ph idx="1"/>
          </p:nvPr>
        </p:nvSpPr>
        <p:spPr>
          <a:xfrm>
            <a:off x="149290" y="223933"/>
            <a:ext cx="4982546" cy="5449175"/>
          </a:xfrm>
        </p:spPr>
        <p:txBody>
          <a:bodyPr>
            <a:noAutofit/>
          </a:bodyPr>
          <a:lstStyle/>
          <a:p>
            <a:pPr marL="0" indent="0">
              <a:buNone/>
            </a:pPr>
            <a:r>
              <a:rPr lang="en-GB" sz="2400" dirty="0">
                <a:latin typeface="Baskerville Old Face" panose="02020602080505020303" pitchFamily="18" charset="0"/>
              </a:rPr>
              <a:t>What can we do? </a:t>
            </a:r>
          </a:p>
          <a:p>
            <a:pPr marL="0" indent="0">
              <a:buNone/>
            </a:pPr>
            <a:r>
              <a:rPr lang="en-GB" sz="2400" dirty="0">
                <a:latin typeface="Baskerville Old Face" panose="02020602080505020303" pitchFamily="18" charset="0"/>
              </a:rPr>
              <a:t>Be responsible for all your rubbish on land and on the water.</a:t>
            </a:r>
          </a:p>
          <a:p>
            <a:pPr marL="0" indent="0">
              <a:buNone/>
            </a:pPr>
            <a:r>
              <a:rPr lang="en-GB" sz="2400" dirty="0">
                <a:latin typeface="Baskerville Old Face" panose="02020602080505020303" pitchFamily="18" charset="0"/>
              </a:rPr>
              <a:t>Dispose of items properly.</a:t>
            </a:r>
          </a:p>
          <a:p>
            <a:pPr marL="0" indent="0">
              <a:buNone/>
            </a:pPr>
            <a:r>
              <a:rPr lang="en-GB" sz="2400" dirty="0">
                <a:latin typeface="Baskerville Old Face" panose="02020602080505020303" pitchFamily="18" charset="0"/>
              </a:rPr>
              <a:t>Get involved! Participate in local clean ups in your area. Remember that the land and sea, no matter where you are, are connected. </a:t>
            </a:r>
          </a:p>
          <a:p>
            <a:pPr marL="0" indent="0">
              <a:buNone/>
            </a:pPr>
            <a:r>
              <a:rPr lang="en-GB" sz="2400" dirty="0">
                <a:latin typeface="Baskerville Old Face" panose="02020602080505020303" pitchFamily="18" charset="0"/>
              </a:rPr>
              <a:t>Reduce the amount of waste you produce. </a:t>
            </a:r>
          </a:p>
          <a:p>
            <a:pPr marL="0" indent="0">
              <a:buNone/>
            </a:pPr>
            <a:r>
              <a:rPr lang="en-GB" sz="2400" dirty="0">
                <a:latin typeface="Baskerville Old Face" panose="02020602080505020303" pitchFamily="18" charset="0"/>
              </a:rPr>
              <a:t>Reuse items whenever possible.</a:t>
            </a:r>
          </a:p>
          <a:p>
            <a:pPr marL="0" indent="0">
              <a:buNone/>
            </a:pPr>
            <a:r>
              <a:rPr lang="en-GB" sz="2400" dirty="0">
                <a:latin typeface="Baskerville Old Face" panose="02020602080505020303" pitchFamily="18" charset="0"/>
              </a:rPr>
              <a:t>Choose reusable items over disposable ones.</a:t>
            </a:r>
          </a:p>
          <a:p>
            <a:pPr marL="0" indent="0">
              <a:buNone/>
            </a:pPr>
            <a:r>
              <a:rPr lang="en-GB" sz="2400" dirty="0">
                <a:latin typeface="Baskerville Old Face" panose="02020602080505020303" pitchFamily="18" charset="0"/>
              </a:rPr>
              <a:t>Recycle as much as possible. </a:t>
            </a:r>
          </a:p>
        </p:txBody>
      </p:sp>
    </p:spTree>
    <p:extLst>
      <p:ext uri="{BB962C8B-B14F-4D97-AF65-F5344CB8AC3E}">
        <p14:creationId xmlns:p14="http://schemas.microsoft.com/office/powerpoint/2010/main" val="3596106729"/>
      </p:ext>
    </p:extLst>
  </p:cSld>
  <p:clrMapOvr>
    <a:overrideClrMapping bg1="dk1" tx1="lt1" bg2="dk2" tx2="lt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352A-4E20-47C5-B093-312620593ECE}"/>
              </a:ext>
            </a:extLst>
          </p:cNvPr>
          <p:cNvSpPr>
            <a:spLocks noGrp="1"/>
          </p:cNvSpPr>
          <p:nvPr>
            <p:ph type="ctrTitle"/>
          </p:nvPr>
        </p:nvSpPr>
        <p:spPr>
          <a:xfrm>
            <a:off x="2095500" y="998941"/>
            <a:ext cx="8001000" cy="2536795"/>
          </a:xfrm>
        </p:spPr>
        <p:txBody>
          <a:bodyPr/>
          <a:lstStyle/>
          <a:p>
            <a:r>
              <a:rPr lang="en-GB" dirty="0"/>
              <a:t>Ways to stop pollution</a:t>
            </a:r>
          </a:p>
        </p:txBody>
      </p:sp>
      <p:sp>
        <p:nvSpPr>
          <p:cNvPr id="3" name="Subtitle 2">
            <a:extLst>
              <a:ext uri="{FF2B5EF4-FFF2-40B4-BE49-F238E27FC236}">
                <a16:creationId xmlns:a16="http://schemas.microsoft.com/office/drawing/2014/main" id="{DECD8209-3FDF-4B89-AB2B-1428B45C5A1F}"/>
              </a:ext>
            </a:extLst>
          </p:cNvPr>
          <p:cNvSpPr>
            <a:spLocks noGrp="1"/>
          </p:cNvSpPr>
          <p:nvPr>
            <p:ph type="subTitle" idx="1"/>
          </p:nvPr>
        </p:nvSpPr>
        <p:spPr>
          <a:xfrm>
            <a:off x="2095500" y="4562669"/>
            <a:ext cx="8001000" cy="1048139"/>
          </a:xfrm>
        </p:spPr>
        <p:txBody>
          <a:bodyPr/>
          <a:lstStyle/>
          <a:p>
            <a:r>
              <a:rPr lang="en-GB" dirty="0"/>
              <a:t>By Lily Reece </a:t>
            </a:r>
          </a:p>
          <a:p>
            <a:endParaRPr lang="en-GB" dirty="0"/>
          </a:p>
        </p:txBody>
      </p:sp>
    </p:spTree>
    <p:extLst>
      <p:ext uri="{BB962C8B-B14F-4D97-AF65-F5344CB8AC3E}">
        <p14:creationId xmlns:p14="http://schemas.microsoft.com/office/powerpoint/2010/main" val="2241546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0086-9C88-4D22-AF7B-174E56C087E9}"/>
              </a:ext>
            </a:extLst>
          </p:cNvPr>
          <p:cNvSpPr>
            <a:spLocks noGrp="1"/>
          </p:cNvSpPr>
          <p:nvPr>
            <p:ph type="title"/>
          </p:nvPr>
        </p:nvSpPr>
        <p:spPr/>
        <p:txBody>
          <a:bodyPr/>
          <a:lstStyle/>
          <a:p>
            <a:r>
              <a:rPr lang="en-GB" dirty="0"/>
              <a:t>Pollution</a:t>
            </a:r>
          </a:p>
        </p:txBody>
      </p:sp>
      <p:sp>
        <p:nvSpPr>
          <p:cNvPr id="3" name="Content Placeholder 2">
            <a:extLst>
              <a:ext uri="{FF2B5EF4-FFF2-40B4-BE49-F238E27FC236}">
                <a16:creationId xmlns:a16="http://schemas.microsoft.com/office/drawing/2014/main" id="{C2F658B1-D120-4C7D-B235-B21C0AB0178E}"/>
              </a:ext>
            </a:extLst>
          </p:cNvPr>
          <p:cNvSpPr>
            <a:spLocks noGrp="1"/>
          </p:cNvSpPr>
          <p:nvPr>
            <p:ph idx="1"/>
          </p:nvPr>
        </p:nvSpPr>
        <p:spPr>
          <a:xfrm>
            <a:off x="707985" y="2325546"/>
            <a:ext cx="10776030" cy="3483981"/>
          </a:xfrm>
        </p:spPr>
        <p:txBody>
          <a:bodyPr>
            <a:noAutofit/>
          </a:bodyPr>
          <a:lstStyle/>
          <a:p>
            <a:pPr marL="0" indent="0" algn="ctr">
              <a:buNone/>
            </a:pPr>
            <a:r>
              <a:rPr lang="en-GB" sz="2800" dirty="0"/>
              <a:t>This is pollution!</a:t>
            </a:r>
          </a:p>
          <a:p>
            <a:pPr marL="0" indent="0" algn="ctr">
              <a:buNone/>
            </a:pPr>
            <a:endParaRPr lang="en-GB" sz="2800" dirty="0"/>
          </a:p>
          <a:p>
            <a:pPr marL="0" indent="0" algn="ctr">
              <a:buNone/>
            </a:pPr>
            <a:endParaRPr lang="en-GB" sz="2800" dirty="0"/>
          </a:p>
        </p:txBody>
      </p:sp>
      <p:pic>
        <p:nvPicPr>
          <p:cNvPr id="5" name="Picture 4">
            <a:extLst>
              <a:ext uri="{FF2B5EF4-FFF2-40B4-BE49-F238E27FC236}">
                <a16:creationId xmlns:a16="http://schemas.microsoft.com/office/drawing/2014/main" id="{F0DBEA51-63C7-4448-B1BB-96E1027D07C2}"/>
              </a:ext>
            </a:extLst>
          </p:cNvPr>
          <p:cNvPicPr>
            <a:picLocks noChangeAspect="1"/>
          </p:cNvPicPr>
          <p:nvPr/>
        </p:nvPicPr>
        <p:blipFill>
          <a:blip r:embed="rId2"/>
          <a:stretch>
            <a:fillRect/>
          </a:stretch>
        </p:blipFill>
        <p:spPr>
          <a:xfrm>
            <a:off x="3532410" y="3040385"/>
            <a:ext cx="5127180" cy="3414056"/>
          </a:xfrm>
          <a:prstGeom prst="rect">
            <a:avLst/>
          </a:prstGeom>
        </p:spPr>
      </p:pic>
    </p:spTree>
    <p:extLst>
      <p:ext uri="{BB962C8B-B14F-4D97-AF65-F5344CB8AC3E}">
        <p14:creationId xmlns:p14="http://schemas.microsoft.com/office/powerpoint/2010/main" val="356893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3A9E-6D05-4801-87D3-A5DA75656F0E}"/>
              </a:ext>
            </a:extLst>
          </p:cNvPr>
          <p:cNvSpPr>
            <a:spLocks noGrp="1"/>
          </p:cNvSpPr>
          <p:nvPr>
            <p:ph type="title"/>
          </p:nvPr>
        </p:nvSpPr>
        <p:spPr>
          <a:xfrm>
            <a:off x="1518848" y="908354"/>
            <a:ext cx="8761413" cy="706964"/>
          </a:xfrm>
        </p:spPr>
        <p:txBody>
          <a:bodyPr>
            <a:normAutofit/>
          </a:bodyPr>
          <a:lstStyle/>
          <a:p>
            <a:r>
              <a:rPr lang="en-GB" dirty="0"/>
              <a:t>Pollution Facts</a:t>
            </a:r>
          </a:p>
        </p:txBody>
      </p:sp>
      <p:sp>
        <p:nvSpPr>
          <p:cNvPr id="7" name="Content Placeholder 6">
            <a:extLst>
              <a:ext uri="{FF2B5EF4-FFF2-40B4-BE49-F238E27FC236}">
                <a16:creationId xmlns:a16="http://schemas.microsoft.com/office/drawing/2014/main" id="{38FF335E-D72B-4EA0-84BB-09BA93F4AA49}"/>
              </a:ext>
            </a:extLst>
          </p:cNvPr>
          <p:cNvSpPr>
            <a:spLocks noGrp="1"/>
          </p:cNvSpPr>
          <p:nvPr>
            <p:ph idx="1"/>
          </p:nvPr>
        </p:nvSpPr>
        <p:spPr/>
        <p:txBody>
          <a:bodyPr numCol="1">
            <a:noAutofit/>
          </a:bodyPr>
          <a:lstStyle/>
          <a:p>
            <a:pPr marL="0" indent="0">
              <a:buNone/>
            </a:pPr>
            <a:r>
              <a:rPr lang="en-GB" sz="2000" dirty="0"/>
              <a:t>These are some of the items that have been found in the sea:</a:t>
            </a:r>
          </a:p>
          <a:p>
            <a:r>
              <a:rPr lang="en-GB" sz="2000" dirty="0">
                <a:effectLst/>
              </a:rPr>
              <a:t>Cigarettes </a:t>
            </a:r>
          </a:p>
          <a:p>
            <a:r>
              <a:rPr lang="en-GB" sz="2000" dirty="0"/>
              <a:t>Food wrappers</a:t>
            </a:r>
          </a:p>
          <a:p>
            <a:r>
              <a:rPr lang="en-GB" sz="2000" dirty="0"/>
              <a:t>Drink bottles </a:t>
            </a:r>
          </a:p>
          <a:p>
            <a:r>
              <a:rPr lang="en-GB" sz="2000" dirty="0"/>
              <a:t>Plastic bags </a:t>
            </a:r>
          </a:p>
          <a:p>
            <a:r>
              <a:rPr lang="en-GB" sz="2000" dirty="0"/>
              <a:t>Bottle lids </a:t>
            </a:r>
          </a:p>
          <a:p>
            <a:r>
              <a:rPr lang="en-GB" sz="2000" dirty="0"/>
              <a:t>Straws</a:t>
            </a:r>
          </a:p>
          <a:p>
            <a:r>
              <a:rPr lang="en-GB" sz="2000" dirty="0"/>
              <a:t>Drink cans</a:t>
            </a:r>
          </a:p>
        </p:txBody>
      </p:sp>
    </p:spTree>
    <p:extLst>
      <p:ext uri="{BB962C8B-B14F-4D97-AF65-F5344CB8AC3E}">
        <p14:creationId xmlns:p14="http://schemas.microsoft.com/office/powerpoint/2010/main" val="2513124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74FF-4D3F-459F-9A2C-0333C79E4D19}"/>
              </a:ext>
            </a:extLst>
          </p:cNvPr>
          <p:cNvSpPr>
            <a:spLocks noGrp="1"/>
          </p:cNvSpPr>
          <p:nvPr>
            <p:ph type="title"/>
          </p:nvPr>
        </p:nvSpPr>
        <p:spPr/>
        <p:txBody>
          <a:bodyPr/>
          <a:lstStyle/>
          <a:p>
            <a:r>
              <a:rPr lang="en-GB" dirty="0"/>
              <a:t>Recycling</a:t>
            </a:r>
          </a:p>
        </p:txBody>
      </p:sp>
      <p:sp>
        <p:nvSpPr>
          <p:cNvPr id="3" name="Content Placeholder 2">
            <a:extLst>
              <a:ext uri="{FF2B5EF4-FFF2-40B4-BE49-F238E27FC236}">
                <a16:creationId xmlns:a16="http://schemas.microsoft.com/office/drawing/2014/main" id="{04DB375A-2CB7-4695-BB4D-D07595D894E8}"/>
              </a:ext>
            </a:extLst>
          </p:cNvPr>
          <p:cNvSpPr>
            <a:spLocks noGrp="1"/>
          </p:cNvSpPr>
          <p:nvPr>
            <p:ph idx="1"/>
          </p:nvPr>
        </p:nvSpPr>
        <p:spPr/>
        <p:txBody>
          <a:bodyPr/>
          <a:lstStyle/>
          <a:p>
            <a:pPr marL="0" indent="0" algn="ctr">
              <a:buNone/>
            </a:pPr>
            <a:r>
              <a:rPr lang="en-GB" sz="2800" dirty="0"/>
              <a:t>There are lots of ways to stop pollution. </a:t>
            </a:r>
          </a:p>
          <a:p>
            <a:pPr marL="0" indent="0" algn="ctr">
              <a:buNone/>
            </a:pPr>
            <a:r>
              <a:rPr lang="en-GB" sz="2800" dirty="0"/>
              <a:t>One of the main ways is recycling. </a:t>
            </a:r>
          </a:p>
          <a:p>
            <a:pPr marL="0" indent="0" algn="ctr">
              <a:buNone/>
            </a:pPr>
            <a:r>
              <a:rPr lang="en-GB" sz="2800" dirty="0"/>
              <a:t>This is a way to stop plastic and clothes from going into the ocean or into landfill by reusing these products to make new things. </a:t>
            </a:r>
          </a:p>
          <a:p>
            <a:pPr marL="0" indent="0">
              <a:buNone/>
            </a:pPr>
            <a:endParaRPr lang="en-GB" dirty="0"/>
          </a:p>
        </p:txBody>
      </p:sp>
    </p:spTree>
    <p:extLst>
      <p:ext uri="{BB962C8B-B14F-4D97-AF65-F5344CB8AC3E}">
        <p14:creationId xmlns:p14="http://schemas.microsoft.com/office/powerpoint/2010/main" val="2255250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A488-B301-4391-96EF-5BB40FBDA141}"/>
              </a:ext>
            </a:extLst>
          </p:cNvPr>
          <p:cNvSpPr>
            <a:spLocks noGrp="1"/>
          </p:cNvSpPr>
          <p:nvPr>
            <p:ph type="title"/>
          </p:nvPr>
        </p:nvSpPr>
        <p:spPr/>
        <p:txBody>
          <a:bodyPr/>
          <a:lstStyle/>
          <a:p>
            <a:r>
              <a:rPr lang="en-GB" dirty="0"/>
              <a:t>Ways to recycle</a:t>
            </a:r>
            <a:endParaRPr lang="en-GB" sz="1800" dirty="0"/>
          </a:p>
        </p:txBody>
      </p:sp>
      <p:sp>
        <p:nvSpPr>
          <p:cNvPr id="3" name="Content Placeholder 2">
            <a:extLst>
              <a:ext uri="{FF2B5EF4-FFF2-40B4-BE49-F238E27FC236}">
                <a16:creationId xmlns:a16="http://schemas.microsoft.com/office/drawing/2014/main" id="{89D94B0C-2E08-4FE6-8510-A4484F91AC68}"/>
              </a:ext>
            </a:extLst>
          </p:cNvPr>
          <p:cNvSpPr>
            <a:spLocks noGrp="1"/>
          </p:cNvSpPr>
          <p:nvPr>
            <p:ph idx="1"/>
          </p:nvPr>
        </p:nvSpPr>
        <p:spPr/>
        <p:txBody>
          <a:bodyPr/>
          <a:lstStyle/>
          <a:p>
            <a:pPr marL="0" indent="0" algn="ctr">
              <a:buNone/>
            </a:pPr>
            <a:r>
              <a:rPr lang="en-GB" sz="2800" dirty="0"/>
              <a:t>You can recycle bottle lids, milk bottles, yoghurt pots, plastic packaging and other plastic resources.</a:t>
            </a:r>
          </a:p>
          <a:p>
            <a:pPr marL="0" indent="0" algn="ctr">
              <a:buNone/>
            </a:pPr>
            <a:endParaRPr lang="en-GB" sz="2800" dirty="0"/>
          </a:p>
          <a:p>
            <a:pPr marL="0" indent="0" algn="ctr">
              <a:buNone/>
            </a:pPr>
            <a:r>
              <a:rPr lang="en-GB" sz="2800" dirty="0"/>
              <a:t>You can also put clothes that don’t fit any more in clothes bins that can be found in some car parks or you can give them to charity.</a:t>
            </a:r>
          </a:p>
          <a:p>
            <a:endParaRPr lang="en-GB" dirty="0"/>
          </a:p>
        </p:txBody>
      </p:sp>
    </p:spTree>
    <p:extLst>
      <p:ext uri="{BB962C8B-B14F-4D97-AF65-F5344CB8AC3E}">
        <p14:creationId xmlns:p14="http://schemas.microsoft.com/office/powerpoint/2010/main" val="403856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walking in the snow&#10;&#10;Description automatically generated with low confidence">
            <a:extLst>
              <a:ext uri="{FF2B5EF4-FFF2-40B4-BE49-F238E27FC236}">
                <a16:creationId xmlns:a16="http://schemas.microsoft.com/office/drawing/2014/main" id="{4303752F-C4DD-EE42-9090-D2C8BAE0A0B8}"/>
              </a:ext>
            </a:extLst>
          </p:cNvPr>
          <p:cNvPicPr>
            <a:picLocks noChangeAspect="1"/>
          </p:cNvPicPr>
          <p:nvPr/>
        </p:nvPicPr>
        <p:blipFill rotWithShape="1">
          <a:blip r:embed="rId2"/>
          <a:srcRect l="16670" r="16653"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79368-C150-044B-883C-50FF439C2BCE}"/>
              </a:ext>
            </a:extLst>
          </p:cNvPr>
          <p:cNvSpPr>
            <a:spLocks noGrp="1"/>
          </p:cNvSpPr>
          <p:nvPr>
            <p:ph type="ctrTitle"/>
          </p:nvPr>
        </p:nvSpPr>
        <p:spPr>
          <a:xfrm>
            <a:off x="477981" y="1122363"/>
            <a:ext cx="4023360" cy="3204134"/>
          </a:xfrm>
        </p:spPr>
        <p:txBody>
          <a:bodyPr anchor="b">
            <a:normAutofit/>
          </a:bodyPr>
          <a:lstStyle/>
          <a:p>
            <a:r>
              <a:rPr lang="en-GB" sz="4800" dirty="0">
                <a:latin typeface="Apple Symbols" panose="02000000000000000000" pitchFamily="2" charset="-79"/>
                <a:ea typeface="Apple Symbols" panose="02000000000000000000" pitchFamily="2" charset="-79"/>
                <a:cs typeface="Apple Symbols" panose="02000000000000000000" pitchFamily="2" charset="-79"/>
              </a:rPr>
              <a:t>Animals Endangered by Ocean Pollution</a:t>
            </a:r>
          </a:p>
        </p:txBody>
      </p:sp>
      <p:sp>
        <p:nvSpPr>
          <p:cNvPr id="3" name="Subtitle 2">
            <a:extLst>
              <a:ext uri="{FF2B5EF4-FFF2-40B4-BE49-F238E27FC236}">
                <a16:creationId xmlns:a16="http://schemas.microsoft.com/office/drawing/2014/main" id="{A08FA572-F1F2-F844-A0F4-8382A4741B07}"/>
              </a:ext>
            </a:extLst>
          </p:cNvPr>
          <p:cNvSpPr>
            <a:spLocks noGrp="1"/>
          </p:cNvSpPr>
          <p:nvPr>
            <p:ph type="subTitle" idx="1"/>
          </p:nvPr>
        </p:nvSpPr>
        <p:spPr>
          <a:xfrm>
            <a:off x="477980" y="4872922"/>
            <a:ext cx="4023359" cy="1208141"/>
          </a:xfrm>
        </p:spPr>
        <p:txBody>
          <a:bodyPr>
            <a:normAutofit/>
          </a:bodyPr>
          <a:lstStyle/>
          <a:p>
            <a:endParaRPr lang="en-GB"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98258"/>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D691-F8AB-44F9-894C-D6EFB305D35F}"/>
              </a:ext>
            </a:extLst>
          </p:cNvPr>
          <p:cNvSpPr>
            <a:spLocks noGrp="1"/>
          </p:cNvSpPr>
          <p:nvPr>
            <p:ph type="title"/>
          </p:nvPr>
        </p:nvSpPr>
        <p:spPr/>
        <p:txBody>
          <a:bodyPr/>
          <a:lstStyle/>
          <a:p>
            <a:r>
              <a:rPr lang="en-GB" dirty="0"/>
              <a:t>Recycling in school </a:t>
            </a:r>
          </a:p>
        </p:txBody>
      </p:sp>
      <p:sp>
        <p:nvSpPr>
          <p:cNvPr id="3" name="Content Placeholder 2">
            <a:extLst>
              <a:ext uri="{FF2B5EF4-FFF2-40B4-BE49-F238E27FC236}">
                <a16:creationId xmlns:a16="http://schemas.microsoft.com/office/drawing/2014/main" id="{20FF21C9-3FA9-4F9D-A4A2-B43DA4100295}"/>
              </a:ext>
            </a:extLst>
          </p:cNvPr>
          <p:cNvSpPr>
            <a:spLocks noGrp="1"/>
          </p:cNvSpPr>
          <p:nvPr>
            <p:ph idx="1"/>
          </p:nvPr>
        </p:nvSpPr>
        <p:spPr>
          <a:xfrm>
            <a:off x="1045029" y="2416629"/>
            <a:ext cx="10245012" cy="3467703"/>
          </a:xfrm>
          <a:noFill/>
        </p:spPr>
        <p:txBody>
          <a:bodyPr>
            <a:noAutofit/>
          </a:bodyPr>
          <a:lstStyle/>
          <a:p>
            <a:pPr marL="0" indent="0" algn="just">
              <a:buNone/>
            </a:pPr>
            <a:r>
              <a:rPr lang="en-GB" sz="2800" dirty="0"/>
              <a:t>You can help the environment too by recycling as well. Here are some ideas.</a:t>
            </a:r>
          </a:p>
          <a:p>
            <a:pPr marL="0" indent="0" algn="just">
              <a:buNone/>
            </a:pPr>
            <a:r>
              <a:rPr lang="en-GB" sz="2800" dirty="0"/>
              <a:t>Next to the year one classroom there are some recycling bins. In the morning when you come in you can bring any items to recycle, into school.</a:t>
            </a:r>
          </a:p>
          <a:p>
            <a:pPr marL="0" indent="0" algn="just">
              <a:buNone/>
            </a:pPr>
            <a:r>
              <a:rPr lang="en-GB" sz="2800" dirty="0"/>
              <a:t>Make sure you don’t put any items that can’t be recycled in the recycling bin.</a:t>
            </a:r>
          </a:p>
          <a:p>
            <a:pPr marL="0" indent="0">
              <a:buNone/>
            </a:pPr>
            <a:r>
              <a:rPr lang="en-GB" sz="2800" dirty="0"/>
              <a:t> </a:t>
            </a:r>
          </a:p>
        </p:txBody>
      </p:sp>
    </p:spTree>
    <p:extLst>
      <p:ext uri="{BB962C8B-B14F-4D97-AF65-F5344CB8AC3E}">
        <p14:creationId xmlns:p14="http://schemas.microsoft.com/office/powerpoint/2010/main" val="1315017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0FF4-1C66-40E0-A1CC-11C5F3DEB40E}"/>
              </a:ext>
            </a:extLst>
          </p:cNvPr>
          <p:cNvSpPr>
            <a:spLocks noGrp="1"/>
          </p:cNvSpPr>
          <p:nvPr>
            <p:ph type="title"/>
          </p:nvPr>
        </p:nvSpPr>
        <p:spPr/>
        <p:txBody>
          <a:bodyPr/>
          <a:lstStyle/>
          <a:p>
            <a:r>
              <a:rPr lang="en-GB" dirty="0"/>
              <a:t>Recycling at home</a:t>
            </a:r>
          </a:p>
        </p:txBody>
      </p:sp>
      <p:sp>
        <p:nvSpPr>
          <p:cNvPr id="3" name="Content Placeholder 2">
            <a:extLst>
              <a:ext uri="{FF2B5EF4-FFF2-40B4-BE49-F238E27FC236}">
                <a16:creationId xmlns:a16="http://schemas.microsoft.com/office/drawing/2014/main" id="{8A0C3E85-7F72-4D97-A1BA-31F9DAB8EA7E}"/>
              </a:ext>
            </a:extLst>
          </p:cNvPr>
          <p:cNvSpPr>
            <a:spLocks noGrp="1"/>
          </p:cNvSpPr>
          <p:nvPr>
            <p:ph idx="1"/>
          </p:nvPr>
        </p:nvSpPr>
        <p:spPr>
          <a:xfrm>
            <a:off x="1054359" y="2360905"/>
            <a:ext cx="10245012" cy="3416300"/>
          </a:xfrm>
        </p:spPr>
        <p:txBody>
          <a:bodyPr>
            <a:normAutofit lnSpcReduction="10000"/>
          </a:bodyPr>
          <a:lstStyle/>
          <a:p>
            <a:pPr marL="0" indent="0" algn="just">
              <a:buNone/>
            </a:pPr>
            <a:r>
              <a:rPr lang="en-GB" sz="2800" dirty="0"/>
              <a:t>You can also recycle at home by:</a:t>
            </a:r>
          </a:p>
          <a:p>
            <a:pPr marL="0" indent="0" algn="just">
              <a:buNone/>
            </a:pPr>
            <a:r>
              <a:rPr lang="en-GB" sz="2800" dirty="0"/>
              <a:t>1. Putting all the plastic you find in your house in the recycling  bin. </a:t>
            </a:r>
          </a:p>
          <a:p>
            <a:pPr marL="0" indent="0" algn="just">
              <a:buNone/>
            </a:pPr>
            <a:r>
              <a:rPr lang="en-GB" sz="2800" dirty="0"/>
              <a:t>2. Using recyclable bags instead of plastic bags.</a:t>
            </a:r>
          </a:p>
          <a:p>
            <a:pPr marL="0" indent="0" algn="just">
              <a:buNone/>
            </a:pPr>
            <a:r>
              <a:rPr lang="en-GB" sz="2800" dirty="0"/>
              <a:t>3. Trying not to use plastic cups, plates and cutlery. Instead use paper plates and cups and wooden cutlery.</a:t>
            </a:r>
          </a:p>
          <a:p>
            <a:pPr marL="0" indent="0" algn="just">
              <a:buNone/>
            </a:pPr>
            <a:r>
              <a:rPr lang="en-GB" sz="2800" dirty="0"/>
              <a:t>4. Not buying as many plastic toys or games.</a:t>
            </a:r>
          </a:p>
        </p:txBody>
      </p:sp>
    </p:spTree>
    <p:extLst>
      <p:ext uri="{BB962C8B-B14F-4D97-AF65-F5344CB8AC3E}">
        <p14:creationId xmlns:p14="http://schemas.microsoft.com/office/powerpoint/2010/main" val="1712042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AA66-063B-4FBF-9B18-3D27891E8799}"/>
              </a:ext>
            </a:extLst>
          </p:cNvPr>
          <p:cNvSpPr>
            <a:spLocks noGrp="1"/>
          </p:cNvSpPr>
          <p:nvPr>
            <p:ph type="title"/>
          </p:nvPr>
        </p:nvSpPr>
        <p:spPr>
          <a:xfrm>
            <a:off x="1322904" y="647097"/>
            <a:ext cx="8761413" cy="706964"/>
          </a:xfrm>
        </p:spPr>
        <p:txBody>
          <a:bodyPr>
            <a:normAutofit/>
          </a:bodyPr>
          <a:lstStyle/>
          <a:p>
            <a:r>
              <a:rPr lang="en-GB" dirty="0"/>
              <a:t>Polluters</a:t>
            </a:r>
          </a:p>
        </p:txBody>
      </p:sp>
      <p:sp>
        <p:nvSpPr>
          <p:cNvPr id="3" name="Content Placeholder 2">
            <a:extLst>
              <a:ext uri="{FF2B5EF4-FFF2-40B4-BE49-F238E27FC236}">
                <a16:creationId xmlns:a16="http://schemas.microsoft.com/office/drawing/2014/main" id="{C9E1C238-2027-4CAD-ACAA-5589405E8B7B}"/>
              </a:ext>
            </a:extLst>
          </p:cNvPr>
          <p:cNvSpPr>
            <a:spLocks noGrp="1"/>
          </p:cNvSpPr>
          <p:nvPr>
            <p:ph idx="1"/>
          </p:nvPr>
        </p:nvSpPr>
        <p:spPr>
          <a:xfrm>
            <a:off x="1168416" y="2360645"/>
            <a:ext cx="9855168" cy="3785203"/>
          </a:xfrm>
        </p:spPr>
        <p:txBody>
          <a:bodyPr/>
          <a:lstStyle/>
          <a:p>
            <a:pPr marL="0" indent="0" algn="just">
              <a:buNone/>
            </a:pPr>
            <a:r>
              <a:rPr lang="en-GB" sz="2800" dirty="0"/>
              <a:t>One of the main polluters of our rivers and seas are wet wipes. People flush them down toilets and they end up in rivers and seas.</a:t>
            </a:r>
          </a:p>
          <a:p>
            <a:pPr marL="0" indent="0" algn="just">
              <a:buNone/>
            </a:pPr>
            <a:r>
              <a:rPr lang="en-GB" sz="2800" dirty="0"/>
              <a:t>Do not flush anything down the toilet apart from toilet roll and human waste.</a:t>
            </a:r>
          </a:p>
        </p:txBody>
      </p:sp>
    </p:spTree>
    <p:extLst>
      <p:ext uri="{BB962C8B-B14F-4D97-AF65-F5344CB8AC3E}">
        <p14:creationId xmlns:p14="http://schemas.microsoft.com/office/powerpoint/2010/main" val="3427810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A8C8-88FF-B749-BD38-1FA4F08D97EE}"/>
              </a:ext>
            </a:extLst>
          </p:cNvPr>
          <p:cNvSpPr>
            <a:spLocks noGrp="1"/>
          </p:cNvSpPr>
          <p:nvPr>
            <p:ph type="ctrTitle"/>
          </p:nvPr>
        </p:nvSpPr>
        <p:spPr>
          <a:xfrm>
            <a:off x="6572209" y="1480894"/>
            <a:ext cx="4604438" cy="2446938"/>
          </a:xfrm>
        </p:spPr>
        <p:txBody>
          <a:bodyPr anchor="ctr">
            <a:normAutofit/>
          </a:bodyPr>
          <a:lstStyle/>
          <a:p>
            <a:r>
              <a:rPr lang="en-GB" dirty="0"/>
              <a:t>Quiz</a:t>
            </a:r>
          </a:p>
        </p:txBody>
      </p:sp>
      <p:sp>
        <p:nvSpPr>
          <p:cNvPr id="3" name="Subtitle 2">
            <a:extLst>
              <a:ext uri="{FF2B5EF4-FFF2-40B4-BE49-F238E27FC236}">
                <a16:creationId xmlns:a16="http://schemas.microsoft.com/office/drawing/2014/main" id="{F4D8A4BE-E6DC-BB48-B55C-B2F240E52F6F}"/>
              </a:ext>
            </a:extLst>
          </p:cNvPr>
          <p:cNvSpPr>
            <a:spLocks noGrp="1"/>
          </p:cNvSpPr>
          <p:nvPr>
            <p:ph type="subTitle" idx="1"/>
          </p:nvPr>
        </p:nvSpPr>
        <p:spPr>
          <a:xfrm>
            <a:off x="8056098" y="4752812"/>
            <a:ext cx="3178813" cy="951864"/>
          </a:xfrm>
        </p:spPr>
        <p:txBody>
          <a:bodyPr anchor="ctr">
            <a:normAutofit/>
          </a:bodyPr>
          <a:lstStyle/>
          <a:p>
            <a:pPr algn="ctr"/>
            <a:endParaRPr lang="en-GB" dirty="0"/>
          </a:p>
        </p:txBody>
      </p:sp>
      <p:pic>
        <p:nvPicPr>
          <p:cNvPr id="4" name="Picture 3" descr="A close-up of a jellyfish&#10;&#10;Description automatically generated with low confidence">
            <a:extLst>
              <a:ext uri="{FF2B5EF4-FFF2-40B4-BE49-F238E27FC236}">
                <a16:creationId xmlns:a16="http://schemas.microsoft.com/office/drawing/2014/main" id="{48E331FC-F402-8A4C-8C08-BCA16ACA99F8}"/>
              </a:ext>
            </a:extLst>
          </p:cNvPr>
          <p:cNvPicPr>
            <a:picLocks noChangeAspect="1"/>
          </p:cNvPicPr>
          <p:nvPr/>
        </p:nvPicPr>
        <p:blipFill>
          <a:blip r:embed="rId2"/>
          <a:stretch>
            <a:fillRect/>
          </a:stretch>
        </p:blipFill>
        <p:spPr>
          <a:xfrm>
            <a:off x="1547962" y="726910"/>
            <a:ext cx="3342057" cy="5404179"/>
          </a:xfrm>
          <a:prstGeom prst="rect">
            <a:avLst/>
          </a:prstGeom>
        </p:spPr>
      </p:pic>
    </p:spTree>
    <p:extLst>
      <p:ext uri="{BB962C8B-B14F-4D97-AF65-F5344CB8AC3E}">
        <p14:creationId xmlns:p14="http://schemas.microsoft.com/office/powerpoint/2010/main" val="3968905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8B94-DCC3-1344-8A09-2AB2738D80E7}"/>
              </a:ext>
            </a:extLst>
          </p:cNvPr>
          <p:cNvSpPr>
            <a:spLocks noGrp="1"/>
          </p:cNvSpPr>
          <p:nvPr>
            <p:ph type="title"/>
          </p:nvPr>
        </p:nvSpPr>
        <p:spPr/>
        <p:txBody>
          <a:bodyPr/>
          <a:lstStyle/>
          <a:p>
            <a:r>
              <a:rPr lang="en-GB" dirty="0"/>
              <a:t>What animals are dying or endangered?</a:t>
            </a:r>
          </a:p>
        </p:txBody>
      </p:sp>
      <p:sp>
        <p:nvSpPr>
          <p:cNvPr id="3" name="Content Placeholder 2">
            <a:extLst>
              <a:ext uri="{FF2B5EF4-FFF2-40B4-BE49-F238E27FC236}">
                <a16:creationId xmlns:a16="http://schemas.microsoft.com/office/drawing/2014/main" id="{A3CADF94-669C-D249-BB4D-9B54395E55E4}"/>
              </a:ext>
            </a:extLst>
          </p:cNvPr>
          <p:cNvSpPr>
            <a:spLocks noGrp="1"/>
          </p:cNvSpPr>
          <p:nvPr>
            <p:ph idx="1"/>
          </p:nvPr>
        </p:nvSpPr>
        <p:spPr/>
        <p:txBody>
          <a:bodyPr/>
          <a:lstStyle/>
          <a:p>
            <a:pPr algn="ctr"/>
            <a:endParaRPr lang="en-GB" dirty="0"/>
          </a:p>
          <a:p>
            <a:pPr algn="ctr"/>
            <a:r>
              <a:rPr lang="en-GB" dirty="0"/>
              <a:t>Hawksbill turtle, Florida manatee,</a:t>
            </a:r>
          </a:p>
          <a:p>
            <a:pPr algn="ctr"/>
            <a:r>
              <a:rPr lang="en-GB" dirty="0"/>
              <a:t>Seals, Seabirds and Beluga whales.</a:t>
            </a:r>
          </a:p>
        </p:txBody>
      </p:sp>
      <p:pic>
        <p:nvPicPr>
          <p:cNvPr id="4" name="Picture 3">
            <a:extLst>
              <a:ext uri="{FF2B5EF4-FFF2-40B4-BE49-F238E27FC236}">
                <a16:creationId xmlns:a16="http://schemas.microsoft.com/office/drawing/2014/main" id="{53F17BCB-E91A-3241-81EA-8D2724B84609}"/>
              </a:ext>
            </a:extLst>
          </p:cNvPr>
          <p:cNvPicPr>
            <a:picLocks noChangeAspect="1"/>
          </p:cNvPicPr>
          <p:nvPr/>
        </p:nvPicPr>
        <p:blipFill>
          <a:blip r:embed="rId2"/>
          <a:stretch>
            <a:fillRect/>
          </a:stretch>
        </p:blipFill>
        <p:spPr>
          <a:xfrm>
            <a:off x="6096000" y="1451606"/>
            <a:ext cx="4170218" cy="4135174"/>
          </a:xfrm>
          <a:prstGeom prst="rect">
            <a:avLst/>
          </a:prstGeom>
        </p:spPr>
      </p:pic>
    </p:spTree>
    <p:extLst>
      <p:ext uri="{BB962C8B-B14F-4D97-AF65-F5344CB8AC3E}">
        <p14:creationId xmlns:p14="http://schemas.microsoft.com/office/powerpoint/2010/main" val="1834574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185C-A616-2946-B911-D6F6EA3F5B1F}"/>
              </a:ext>
            </a:extLst>
          </p:cNvPr>
          <p:cNvSpPr>
            <a:spLocks noGrp="1"/>
          </p:cNvSpPr>
          <p:nvPr>
            <p:ph type="title"/>
          </p:nvPr>
        </p:nvSpPr>
        <p:spPr/>
        <p:txBody>
          <a:bodyPr/>
          <a:lstStyle/>
          <a:p>
            <a:r>
              <a:rPr lang="en-GB" dirty="0"/>
              <a:t>Why is coral getting bleached?</a:t>
            </a:r>
          </a:p>
        </p:txBody>
      </p:sp>
      <p:sp>
        <p:nvSpPr>
          <p:cNvPr id="6" name="Content Placeholder 5">
            <a:extLst>
              <a:ext uri="{FF2B5EF4-FFF2-40B4-BE49-F238E27FC236}">
                <a16:creationId xmlns:a16="http://schemas.microsoft.com/office/drawing/2014/main" id="{91683790-A5DE-3248-8836-9217B864D7DB}"/>
              </a:ext>
            </a:extLst>
          </p:cNvPr>
          <p:cNvSpPr>
            <a:spLocks noGrp="1"/>
          </p:cNvSpPr>
          <p:nvPr>
            <p:ph idx="1"/>
          </p:nvPr>
        </p:nvSpPr>
        <p:spPr/>
        <p:txBody>
          <a:bodyPr/>
          <a:lstStyle/>
          <a:p>
            <a:pPr algn="ctr"/>
            <a:endParaRPr lang="en-GB" dirty="0"/>
          </a:p>
          <a:p>
            <a:pPr algn="ctr"/>
            <a:r>
              <a:rPr lang="en-GB" dirty="0"/>
              <a:t>The climate is causing the</a:t>
            </a:r>
          </a:p>
          <a:p>
            <a:pPr algn="ctr"/>
            <a:r>
              <a:rPr lang="en-GB" dirty="0"/>
              <a:t>coral to get stressed</a:t>
            </a:r>
          </a:p>
        </p:txBody>
      </p:sp>
      <p:pic>
        <p:nvPicPr>
          <p:cNvPr id="7" name="Picture 6">
            <a:extLst>
              <a:ext uri="{FF2B5EF4-FFF2-40B4-BE49-F238E27FC236}">
                <a16:creationId xmlns:a16="http://schemas.microsoft.com/office/drawing/2014/main" id="{9A1160D1-6358-554F-AC3E-309BFBDA831D}"/>
              </a:ext>
            </a:extLst>
          </p:cNvPr>
          <p:cNvPicPr>
            <a:picLocks noChangeAspect="1"/>
          </p:cNvPicPr>
          <p:nvPr/>
        </p:nvPicPr>
        <p:blipFill>
          <a:blip r:embed="rId2"/>
          <a:stretch>
            <a:fillRect/>
          </a:stretch>
        </p:blipFill>
        <p:spPr>
          <a:xfrm>
            <a:off x="6520060" y="2051739"/>
            <a:ext cx="3478646" cy="3449413"/>
          </a:xfrm>
          <a:prstGeom prst="rect">
            <a:avLst/>
          </a:prstGeom>
        </p:spPr>
      </p:pic>
    </p:spTree>
    <p:extLst>
      <p:ext uri="{BB962C8B-B14F-4D97-AF65-F5344CB8AC3E}">
        <p14:creationId xmlns:p14="http://schemas.microsoft.com/office/powerpoint/2010/main" val="2548698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A51F-E857-D746-B735-268BB45A5EF2}"/>
              </a:ext>
            </a:extLst>
          </p:cNvPr>
          <p:cNvSpPr>
            <a:spLocks noGrp="1"/>
          </p:cNvSpPr>
          <p:nvPr>
            <p:ph type="title"/>
          </p:nvPr>
        </p:nvSpPr>
        <p:spPr/>
        <p:txBody>
          <a:bodyPr/>
          <a:lstStyle/>
          <a:p>
            <a:r>
              <a:rPr lang="en-GB" dirty="0"/>
              <a:t>What is the waste in the sea?</a:t>
            </a:r>
          </a:p>
        </p:txBody>
      </p:sp>
      <p:sp>
        <p:nvSpPr>
          <p:cNvPr id="3" name="Content Placeholder 2">
            <a:extLst>
              <a:ext uri="{FF2B5EF4-FFF2-40B4-BE49-F238E27FC236}">
                <a16:creationId xmlns:a16="http://schemas.microsoft.com/office/drawing/2014/main" id="{67FB25B0-8888-FE46-9B87-607A3C183BD6}"/>
              </a:ext>
            </a:extLst>
          </p:cNvPr>
          <p:cNvSpPr>
            <a:spLocks noGrp="1"/>
          </p:cNvSpPr>
          <p:nvPr>
            <p:ph idx="1"/>
          </p:nvPr>
        </p:nvSpPr>
        <p:spPr/>
        <p:txBody>
          <a:bodyPr/>
          <a:lstStyle/>
          <a:p>
            <a:pPr algn="ctr"/>
            <a:endParaRPr lang="en-GB" dirty="0"/>
          </a:p>
          <a:p>
            <a:pPr algn="ctr"/>
            <a:r>
              <a:rPr lang="en-GB" dirty="0"/>
              <a:t>Cigarettes, Food wrappers, Drink bottles,</a:t>
            </a:r>
          </a:p>
          <a:p>
            <a:pPr algn="ctr"/>
            <a:r>
              <a:rPr lang="en-GB" dirty="0"/>
              <a:t>Plastic bottles, Bottle lids, </a:t>
            </a:r>
          </a:p>
          <a:p>
            <a:pPr algn="ctr"/>
            <a:r>
              <a:rPr lang="en-GB" dirty="0"/>
              <a:t>Drink cans and straws.</a:t>
            </a:r>
          </a:p>
        </p:txBody>
      </p:sp>
      <p:pic>
        <p:nvPicPr>
          <p:cNvPr id="4" name="Picture 3">
            <a:extLst>
              <a:ext uri="{FF2B5EF4-FFF2-40B4-BE49-F238E27FC236}">
                <a16:creationId xmlns:a16="http://schemas.microsoft.com/office/drawing/2014/main" id="{1CB51832-DC48-6544-8322-8FA76A84EB0E}"/>
              </a:ext>
            </a:extLst>
          </p:cNvPr>
          <p:cNvPicPr>
            <a:picLocks noChangeAspect="1"/>
          </p:cNvPicPr>
          <p:nvPr/>
        </p:nvPicPr>
        <p:blipFill>
          <a:blip r:embed="rId2"/>
          <a:stretch>
            <a:fillRect/>
          </a:stretch>
        </p:blipFill>
        <p:spPr>
          <a:xfrm>
            <a:off x="5814195" y="1424201"/>
            <a:ext cx="4890376" cy="4849280"/>
          </a:xfrm>
          <a:prstGeom prst="rect">
            <a:avLst/>
          </a:prstGeom>
        </p:spPr>
      </p:pic>
    </p:spTree>
    <p:extLst>
      <p:ext uri="{BB962C8B-B14F-4D97-AF65-F5344CB8AC3E}">
        <p14:creationId xmlns:p14="http://schemas.microsoft.com/office/powerpoint/2010/main" val="2998874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1028-6BE4-C345-9385-663FBF4D073A}"/>
              </a:ext>
            </a:extLst>
          </p:cNvPr>
          <p:cNvSpPr>
            <a:spLocks noGrp="1"/>
          </p:cNvSpPr>
          <p:nvPr>
            <p:ph type="title"/>
          </p:nvPr>
        </p:nvSpPr>
        <p:spPr/>
        <p:txBody>
          <a:bodyPr>
            <a:normAutofit fontScale="90000"/>
          </a:bodyPr>
          <a:lstStyle/>
          <a:p>
            <a:r>
              <a:rPr lang="en-GB" dirty="0"/>
              <a:t>What can we do to prevent raising ocean climates?</a:t>
            </a:r>
          </a:p>
        </p:txBody>
      </p:sp>
      <p:sp>
        <p:nvSpPr>
          <p:cNvPr id="3" name="Content Placeholder 2">
            <a:extLst>
              <a:ext uri="{FF2B5EF4-FFF2-40B4-BE49-F238E27FC236}">
                <a16:creationId xmlns:a16="http://schemas.microsoft.com/office/drawing/2014/main" id="{020B1BC1-481B-D04B-8592-AB4F375BFD32}"/>
              </a:ext>
            </a:extLst>
          </p:cNvPr>
          <p:cNvSpPr>
            <a:spLocks noGrp="1"/>
          </p:cNvSpPr>
          <p:nvPr>
            <p:ph idx="1"/>
          </p:nvPr>
        </p:nvSpPr>
        <p:spPr/>
        <p:txBody>
          <a:bodyPr/>
          <a:lstStyle/>
          <a:p>
            <a:pPr algn="ctr"/>
            <a:endParaRPr lang="en-GB" dirty="0"/>
          </a:p>
          <a:p>
            <a:pPr algn="ctr"/>
            <a:endParaRPr lang="en-GB" dirty="0"/>
          </a:p>
          <a:p>
            <a:pPr algn="ctr"/>
            <a:r>
              <a:rPr lang="en-GB" dirty="0"/>
              <a:t>Reduce, reuse and recycle</a:t>
            </a:r>
          </a:p>
        </p:txBody>
      </p:sp>
      <p:pic>
        <p:nvPicPr>
          <p:cNvPr id="4" name="Picture 3">
            <a:extLst>
              <a:ext uri="{FF2B5EF4-FFF2-40B4-BE49-F238E27FC236}">
                <a16:creationId xmlns:a16="http://schemas.microsoft.com/office/drawing/2014/main" id="{C3326207-D69D-DD46-9A34-F0EE022C523C}"/>
              </a:ext>
            </a:extLst>
          </p:cNvPr>
          <p:cNvPicPr>
            <a:picLocks noChangeAspect="1"/>
          </p:cNvPicPr>
          <p:nvPr/>
        </p:nvPicPr>
        <p:blipFill>
          <a:blip r:embed="rId2"/>
          <a:stretch>
            <a:fillRect/>
          </a:stretch>
        </p:blipFill>
        <p:spPr>
          <a:xfrm>
            <a:off x="5738956" y="1631005"/>
            <a:ext cx="4291735" cy="4255670"/>
          </a:xfrm>
          <a:prstGeom prst="rect">
            <a:avLst/>
          </a:prstGeom>
        </p:spPr>
      </p:pic>
    </p:spTree>
    <p:extLst>
      <p:ext uri="{BB962C8B-B14F-4D97-AF65-F5344CB8AC3E}">
        <p14:creationId xmlns:p14="http://schemas.microsoft.com/office/powerpoint/2010/main" val="3649191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122A-6971-5E4A-B5C7-EBC0BBA919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063EA1C-D402-FD43-9760-E4A672D9B329}"/>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C05FEF1-9FB6-CF45-BE52-974D1439797F}"/>
              </a:ext>
            </a:extLst>
          </p:cNvPr>
          <p:cNvPicPr>
            <a:picLocks noChangeAspect="1"/>
          </p:cNvPicPr>
          <p:nvPr/>
        </p:nvPicPr>
        <p:blipFill>
          <a:blip r:embed="rId2"/>
          <a:stretch>
            <a:fillRect/>
          </a:stretch>
        </p:blipFill>
        <p:spPr>
          <a:xfrm>
            <a:off x="0" y="0"/>
            <a:ext cx="12192000" cy="6950060"/>
          </a:xfrm>
          <a:prstGeom prst="rect">
            <a:avLst/>
          </a:prstGeom>
        </p:spPr>
      </p:pic>
      <p:pic>
        <p:nvPicPr>
          <p:cNvPr id="8" name="Picture 7">
            <a:extLst>
              <a:ext uri="{FF2B5EF4-FFF2-40B4-BE49-F238E27FC236}">
                <a16:creationId xmlns:a16="http://schemas.microsoft.com/office/drawing/2014/main" id="{1692C25E-DFE6-884D-8B51-F7E39949AA93}"/>
              </a:ext>
            </a:extLst>
          </p:cNvPr>
          <p:cNvPicPr>
            <a:picLocks noChangeAspect="1"/>
          </p:cNvPicPr>
          <p:nvPr/>
        </p:nvPicPr>
        <p:blipFill>
          <a:blip r:embed="rId3"/>
          <a:stretch>
            <a:fillRect/>
          </a:stretch>
        </p:blipFill>
        <p:spPr>
          <a:xfrm>
            <a:off x="-1" y="-11186"/>
            <a:ext cx="12192001" cy="6961618"/>
          </a:xfrm>
          <a:prstGeom prst="rect">
            <a:avLst/>
          </a:prstGeom>
        </p:spPr>
      </p:pic>
    </p:spTree>
    <p:extLst>
      <p:ext uri="{BB962C8B-B14F-4D97-AF65-F5344CB8AC3E}">
        <p14:creationId xmlns:p14="http://schemas.microsoft.com/office/powerpoint/2010/main" val="989355442"/>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6DE0D-E18B-DD40-9C80-6A6781D3B803}"/>
              </a:ext>
            </a:extLst>
          </p:cNvPr>
          <p:cNvSpPr>
            <a:spLocks noGrp="1"/>
          </p:cNvSpPr>
          <p:nvPr>
            <p:ph type="title"/>
          </p:nvPr>
        </p:nvSpPr>
        <p:spPr>
          <a:xfrm>
            <a:off x="411480" y="987552"/>
            <a:ext cx="4485861" cy="1088136"/>
          </a:xfrm>
        </p:spPr>
        <p:txBody>
          <a:bodyPr anchor="b">
            <a:normAutofit/>
          </a:bodyPr>
          <a:lstStyle/>
          <a:p>
            <a:r>
              <a:rPr lang="en-GB" sz="3400" dirty="0"/>
              <a:t>Beluga Whale</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2B46C5-6B69-D14A-8FA4-D118F859C933}"/>
              </a:ext>
            </a:extLst>
          </p:cNvPr>
          <p:cNvSpPr>
            <a:spLocks noGrp="1"/>
          </p:cNvSpPr>
          <p:nvPr>
            <p:ph idx="1"/>
          </p:nvPr>
        </p:nvSpPr>
        <p:spPr>
          <a:xfrm>
            <a:off x="411479" y="2688336"/>
            <a:ext cx="4498848" cy="3584448"/>
          </a:xfrm>
        </p:spPr>
        <p:txBody>
          <a:bodyPr anchor="t">
            <a:normAutofit/>
          </a:bodyPr>
          <a:lstStyle/>
          <a:p>
            <a:r>
              <a:rPr lang="en-GB" sz="1700" dirty="0"/>
              <a:t>Toxic chemicals found inside them – pesticides, herbicides, etc</a:t>
            </a:r>
          </a:p>
          <a:p>
            <a:endParaRPr lang="en-GB" sz="1700" dirty="0"/>
          </a:p>
          <a:p>
            <a:r>
              <a:rPr lang="en-GB" sz="1700" dirty="0"/>
              <a:t>Increased risk of cancer due to chemicals</a:t>
            </a:r>
          </a:p>
          <a:p>
            <a:endParaRPr lang="en-GB" sz="1700" dirty="0"/>
          </a:p>
          <a:p>
            <a:r>
              <a:rPr lang="en-GB" sz="1700" dirty="0"/>
              <a:t>Often found with bellies full of plastic, fishing nets and other debris</a:t>
            </a:r>
          </a:p>
        </p:txBody>
      </p:sp>
      <p:pic>
        <p:nvPicPr>
          <p:cNvPr id="4" name="Picture 3" descr="A shark swimming underwater&#10;&#10;Description automatically generated with low confidence">
            <a:extLst>
              <a:ext uri="{FF2B5EF4-FFF2-40B4-BE49-F238E27FC236}">
                <a16:creationId xmlns:a16="http://schemas.microsoft.com/office/drawing/2014/main" id="{0343B146-10A1-3343-8579-943B60F90846}"/>
              </a:ext>
            </a:extLst>
          </p:cNvPr>
          <p:cNvPicPr>
            <a:picLocks noChangeAspect="1"/>
          </p:cNvPicPr>
          <p:nvPr/>
        </p:nvPicPr>
        <p:blipFill rotWithShape="1">
          <a:blip r:embed="rId2"/>
          <a:srcRect l="28288" r="1273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77794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urtle swimming in the water&#10;&#10;Description automatically generated with low confidence">
            <a:extLst>
              <a:ext uri="{FF2B5EF4-FFF2-40B4-BE49-F238E27FC236}">
                <a16:creationId xmlns:a16="http://schemas.microsoft.com/office/drawing/2014/main" id="{C1B162A7-9B57-C14A-A215-47FAFD0185CF}"/>
              </a:ext>
            </a:extLst>
          </p:cNvPr>
          <p:cNvPicPr>
            <a:picLocks noChangeAspect="1"/>
          </p:cNvPicPr>
          <p:nvPr/>
        </p:nvPicPr>
        <p:blipFill rotWithShape="1">
          <a:blip r:embed="rId2"/>
          <a:srcRect l="10143" r="3904"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EFD3B5-A568-4B4E-B4DA-B262AB021DC5}"/>
              </a:ext>
            </a:extLst>
          </p:cNvPr>
          <p:cNvSpPr>
            <a:spLocks noGrp="1"/>
          </p:cNvSpPr>
          <p:nvPr>
            <p:ph type="title"/>
          </p:nvPr>
        </p:nvSpPr>
        <p:spPr>
          <a:xfrm>
            <a:off x="371094" y="1161288"/>
            <a:ext cx="3438144" cy="1124712"/>
          </a:xfrm>
        </p:spPr>
        <p:txBody>
          <a:bodyPr anchor="b">
            <a:normAutofit/>
          </a:bodyPr>
          <a:lstStyle/>
          <a:p>
            <a:r>
              <a:rPr lang="en-GB" sz="2800" dirty="0"/>
              <a:t>Hawksbill Turtle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7071C5-C943-2641-A719-E6F8D17118A3}"/>
              </a:ext>
            </a:extLst>
          </p:cNvPr>
          <p:cNvSpPr>
            <a:spLocks noGrp="1"/>
          </p:cNvSpPr>
          <p:nvPr>
            <p:ph idx="1"/>
          </p:nvPr>
        </p:nvSpPr>
        <p:spPr>
          <a:xfrm>
            <a:off x="371094" y="2718054"/>
            <a:ext cx="3438906" cy="3207258"/>
          </a:xfrm>
        </p:spPr>
        <p:txBody>
          <a:bodyPr anchor="t">
            <a:normAutofit/>
          </a:bodyPr>
          <a:lstStyle/>
          <a:p>
            <a:r>
              <a:rPr lang="en-GB" sz="1700" dirty="0"/>
              <a:t>Overfishing can lead to danger - they are killed for their meat and shells</a:t>
            </a:r>
          </a:p>
          <a:p>
            <a:endParaRPr lang="en-GB" sz="1700" dirty="0"/>
          </a:p>
          <a:p>
            <a:r>
              <a:rPr lang="en-GB" sz="1700" dirty="0"/>
              <a:t>Poison fishing contributes to the degradation of coral reefs which these turtles survive on</a:t>
            </a:r>
          </a:p>
        </p:txBody>
      </p:sp>
    </p:spTree>
    <p:extLst>
      <p:ext uri="{BB962C8B-B14F-4D97-AF65-F5344CB8AC3E}">
        <p14:creationId xmlns:p14="http://schemas.microsoft.com/office/powerpoint/2010/main" val="22197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E1B6C-24B9-354B-A121-17E478BB9AB0}"/>
              </a:ext>
            </a:extLst>
          </p:cNvPr>
          <p:cNvSpPr>
            <a:spLocks noGrp="1"/>
          </p:cNvSpPr>
          <p:nvPr>
            <p:ph type="title"/>
          </p:nvPr>
        </p:nvSpPr>
        <p:spPr>
          <a:xfrm>
            <a:off x="5080216" y="1076324"/>
            <a:ext cx="6272784" cy="1535051"/>
          </a:xfrm>
        </p:spPr>
        <p:txBody>
          <a:bodyPr anchor="b">
            <a:normAutofit/>
          </a:bodyPr>
          <a:lstStyle/>
          <a:p>
            <a:r>
              <a:rPr lang="en-GB" sz="5200" dirty="0"/>
              <a:t>Florida Manatee</a:t>
            </a:r>
          </a:p>
        </p:txBody>
      </p:sp>
      <p:pic>
        <p:nvPicPr>
          <p:cNvPr id="4" name="Picture 3" descr="A shark swimming underwater&#10;&#10;Description automatically generated with low confidence">
            <a:extLst>
              <a:ext uri="{FF2B5EF4-FFF2-40B4-BE49-F238E27FC236}">
                <a16:creationId xmlns:a16="http://schemas.microsoft.com/office/drawing/2014/main" id="{280B0A67-AD91-964D-BCC1-E6B8DCA810EB}"/>
              </a:ext>
            </a:extLst>
          </p:cNvPr>
          <p:cNvPicPr>
            <a:picLocks noChangeAspect="1"/>
          </p:cNvPicPr>
          <p:nvPr/>
        </p:nvPicPr>
        <p:blipFill rotWithShape="1">
          <a:blip r:embed="rId2"/>
          <a:srcRect l="18071" r="28044"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69B818-8A66-884E-9F53-049C3576A0DD}"/>
              </a:ext>
            </a:extLst>
          </p:cNvPr>
          <p:cNvSpPr>
            <a:spLocks noGrp="1"/>
          </p:cNvSpPr>
          <p:nvPr>
            <p:ph idx="1"/>
          </p:nvPr>
        </p:nvSpPr>
        <p:spPr>
          <a:xfrm>
            <a:off x="5080216" y="3351276"/>
            <a:ext cx="6272784" cy="2825686"/>
          </a:xfrm>
        </p:spPr>
        <p:txBody>
          <a:bodyPr>
            <a:normAutofit/>
          </a:bodyPr>
          <a:lstStyle/>
          <a:p>
            <a:r>
              <a:rPr lang="en-GB" sz="1800" dirty="0"/>
              <a:t>Pesticides and herbicides cause deaths to these creatures</a:t>
            </a:r>
          </a:p>
          <a:p>
            <a:endParaRPr lang="en-GB" sz="1800" dirty="0"/>
          </a:p>
          <a:p>
            <a:r>
              <a:rPr lang="en-GB" sz="1800" dirty="0"/>
              <a:t>Toxic algae blooms destroys the grass which is the Manatee’s main source of food</a:t>
            </a:r>
          </a:p>
        </p:txBody>
      </p:sp>
    </p:spTree>
    <p:extLst>
      <p:ext uri="{BB962C8B-B14F-4D97-AF65-F5344CB8AC3E}">
        <p14:creationId xmlns:p14="http://schemas.microsoft.com/office/powerpoint/2010/main" val="25546596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9A241-B782-3F44-AEFE-E874ECBA13CC}"/>
              </a:ext>
            </a:extLst>
          </p:cNvPr>
          <p:cNvSpPr>
            <a:spLocks noGrp="1"/>
          </p:cNvSpPr>
          <p:nvPr>
            <p:ph type="title"/>
          </p:nvPr>
        </p:nvSpPr>
        <p:spPr>
          <a:xfrm>
            <a:off x="838199" y="564211"/>
            <a:ext cx="4571999" cy="1165002"/>
          </a:xfrm>
        </p:spPr>
        <p:txBody>
          <a:bodyPr anchor="b">
            <a:normAutofit/>
          </a:bodyPr>
          <a:lstStyle/>
          <a:p>
            <a:r>
              <a:rPr lang="en-GB" sz="3600" dirty="0"/>
              <a:t>Seabirds</a:t>
            </a:r>
          </a:p>
        </p:txBody>
      </p:sp>
      <p:sp>
        <p:nvSpPr>
          <p:cNvPr id="3" name="Content Placeholder 2">
            <a:extLst>
              <a:ext uri="{FF2B5EF4-FFF2-40B4-BE49-F238E27FC236}">
                <a16:creationId xmlns:a16="http://schemas.microsoft.com/office/drawing/2014/main" id="{2EF17F44-A32F-9448-BBAC-601DDEEEA380}"/>
              </a:ext>
            </a:extLst>
          </p:cNvPr>
          <p:cNvSpPr>
            <a:spLocks noGrp="1"/>
          </p:cNvSpPr>
          <p:nvPr>
            <p:ph idx="1"/>
          </p:nvPr>
        </p:nvSpPr>
        <p:spPr>
          <a:xfrm>
            <a:off x="838199" y="2055327"/>
            <a:ext cx="4571999" cy="3776975"/>
          </a:xfrm>
        </p:spPr>
        <p:txBody>
          <a:bodyPr>
            <a:normAutofit/>
          </a:bodyPr>
          <a:lstStyle/>
          <a:p>
            <a:r>
              <a:rPr lang="en-GB" sz="1800" dirty="0"/>
              <a:t>Seabirds are often found with bellies full of plastic which they cannot digest, leading to their death</a:t>
            </a:r>
          </a:p>
          <a:p>
            <a:endParaRPr lang="en-GB" sz="1800" dirty="0"/>
          </a:p>
          <a:p>
            <a:r>
              <a:rPr lang="en-GB" sz="1800" dirty="0"/>
              <a:t>They are also found tangled in debris</a:t>
            </a:r>
          </a:p>
        </p:txBody>
      </p:sp>
      <p:pic>
        <p:nvPicPr>
          <p:cNvPr id="4" name="Picture 3">
            <a:extLst>
              <a:ext uri="{FF2B5EF4-FFF2-40B4-BE49-F238E27FC236}">
                <a16:creationId xmlns:a16="http://schemas.microsoft.com/office/drawing/2014/main" id="{B7A8863A-454D-334B-B655-439FDD2349AA}"/>
              </a:ext>
            </a:extLst>
          </p:cNvPr>
          <p:cNvPicPr>
            <a:picLocks noChangeAspect="1"/>
          </p:cNvPicPr>
          <p:nvPr/>
        </p:nvPicPr>
        <p:blipFill rotWithShape="1">
          <a:blip r:embed="rId2"/>
          <a:srcRect r="25366" b="-1"/>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741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262FF4-8261-374E-89BE-CADADB41747C}"/>
              </a:ext>
            </a:extLst>
          </p:cNvPr>
          <p:cNvSpPr>
            <a:spLocks noGrp="1"/>
          </p:cNvSpPr>
          <p:nvPr>
            <p:ph type="title"/>
          </p:nvPr>
        </p:nvSpPr>
        <p:spPr>
          <a:xfrm>
            <a:off x="1115568" y="548640"/>
            <a:ext cx="10168128" cy="1179576"/>
          </a:xfrm>
        </p:spPr>
        <p:txBody>
          <a:bodyPr>
            <a:normAutofit/>
          </a:bodyPr>
          <a:lstStyle/>
          <a:p>
            <a:r>
              <a:rPr lang="en-GB" sz="3700" dirty="0"/>
              <a:t>Sealions and seals</a:t>
            </a:r>
            <a:br>
              <a:rPr lang="en-GB" sz="3700" dirty="0"/>
            </a:br>
            <a:endParaRPr lang="en-GB" sz="3700" dirty="0"/>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eal lying on snow&#10;&#10;Description automatically generated with low confidence">
            <a:extLst>
              <a:ext uri="{FF2B5EF4-FFF2-40B4-BE49-F238E27FC236}">
                <a16:creationId xmlns:a16="http://schemas.microsoft.com/office/drawing/2014/main" id="{EA514C8C-67A0-3141-B38B-C59C37349BC3}"/>
              </a:ext>
            </a:extLst>
          </p:cNvPr>
          <p:cNvPicPr>
            <a:picLocks noChangeAspect="1"/>
          </p:cNvPicPr>
          <p:nvPr/>
        </p:nvPicPr>
        <p:blipFill rotWithShape="1">
          <a:blip r:embed="rId2"/>
          <a:srcRect l="19830" r="5335"/>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40C99768-7725-D447-9472-E0A31B0471AE}"/>
              </a:ext>
            </a:extLst>
          </p:cNvPr>
          <p:cNvSpPr>
            <a:spLocks noGrp="1"/>
          </p:cNvSpPr>
          <p:nvPr>
            <p:ph idx="1"/>
          </p:nvPr>
        </p:nvSpPr>
        <p:spPr>
          <a:xfrm>
            <a:off x="7411453" y="2478024"/>
            <a:ext cx="3872243" cy="3694176"/>
          </a:xfrm>
        </p:spPr>
        <p:txBody>
          <a:bodyPr anchor="ctr">
            <a:normAutofit/>
          </a:bodyPr>
          <a:lstStyle/>
          <a:p>
            <a:r>
              <a:rPr lang="en-GB" sz="1800" dirty="0"/>
              <a:t>Sealions and seals are often found strangled by plastic</a:t>
            </a:r>
          </a:p>
          <a:p>
            <a:endParaRPr lang="en-GB" sz="1800" dirty="0"/>
          </a:p>
          <a:p>
            <a:r>
              <a:rPr lang="en-GB" sz="1800" dirty="0"/>
              <a:t>Young seals and sealions play with marine debris, not knowing what harm it may cause</a:t>
            </a:r>
          </a:p>
          <a:p>
            <a:endParaRPr lang="en-GB" sz="1800" dirty="0"/>
          </a:p>
          <a:p>
            <a:endParaRPr lang="en-GB" sz="1800" dirty="0"/>
          </a:p>
        </p:txBody>
      </p:sp>
    </p:spTree>
    <p:extLst>
      <p:ext uri="{BB962C8B-B14F-4D97-AF65-F5344CB8AC3E}">
        <p14:creationId xmlns:p14="http://schemas.microsoft.com/office/powerpoint/2010/main" val="150665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fish swimming in the ocean&#10;&#10;Description automatically generated with low confidence">
            <a:extLst>
              <a:ext uri="{FF2B5EF4-FFF2-40B4-BE49-F238E27FC236}">
                <a16:creationId xmlns:a16="http://schemas.microsoft.com/office/drawing/2014/main" id="{F679549C-6328-F241-86BA-CEA1CC92AD5B}"/>
              </a:ext>
            </a:extLst>
          </p:cNvPr>
          <p:cNvPicPr>
            <a:picLocks noGrp="1" noChangeAspect="1"/>
          </p:cNvPicPr>
          <p:nvPr>
            <p:ph idx="1"/>
          </p:nvPr>
        </p:nvPicPr>
        <p:blipFill rotWithShape="1">
          <a:blip r:embed="rId2"/>
          <a:srcRect t="15094"/>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761BA0-E7AE-FE4F-BE44-2D3FA51DFAA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bg1"/>
                </a:solidFill>
              </a:rPr>
              <a:t>Coral Bleaching</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92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5B6ECE-7A98-1E48-83B5-89FC7E450239}"/>
              </a:ext>
            </a:extLst>
          </p:cNvPr>
          <p:cNvPicPr>
            <a:picLocks noChangeAspect="1"/>
          </p:cNvPicPr>
          <p:nvPr/>
        </p:nvPicPr>
        <p:blipFill rotWithShape="1">
          <a:blip r:embed="rId2"/>
          <a:srcRect l="24783"/>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8A6DB0E6-E65F-4229-A5A0-2500203B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03782-A4C1-8F41-9F46-C6C478AF5DBB}"/>
              </a:ext>
            </a:extLst>
          </p:cNvPr>
          <p:cNvSpPr>
            <a:spLocks noGrp="1"/>
          </p:cNvSpPr>
          <p:nvPr>
            <p:ph type="title"/>
          </p:nvPr>
        </p:nvSpPr>
        <p:spPr>
          <a:xfrm>
            <a:off x="371094" y="1161288"/>
            <a:ext cx="3438144" cy="1124712"/>
          </a:xfrm>
        </p:spPr>
        <p:txBody>
          <a:bodyPr anchor="b">
            <a:normAutofit/>
          </a:bodyPr>
          <a:lstStyle/>
          <a:p>
            <a:r>
              <a:rPr lang="en-GB" sz="2800" dirty="0"/>
              <a:t>What is Coral Bleaching?</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9FE9BE-E7EE-DA4D-A0E4-4A0F87B9B611}"/>
              </a:ext>
            </a:extLst>
          </p:cNvPr>
          <p:cNvSpPr>
            <a:spLocks noGrp="1"/>
          </p:cNvSpPr>
          <p:nvPr>
            <p:ph idx="1"/>
          </p:nvPr>
        </p:nvSpPr>
        <p:spPr>
          <a:xfrm>
            <a:off x="371094" y="2718054"/>
            <a:ext cx="3438906" cy="3207258"/>
          </a:xfrm>
        </p:spPr>
        <p:txBody>
          <a:bodyPr anchor="t">
            <a:normAutofit/>
          </a:bodyPr>
          <a:lstStyle/>
          <a:p>
            <a:r>
              <a:rPr lang="en-GB" sz="1600" dirty="0"/>
              <a:t>Coral bleaching is when reefs start dying, get stressed and turn white. </a:t>
            </a:r>
          </a:p>
          <a:p>
            <a:r>
              <a:rPr lang="en-GB" sz="1600" dirty="0"/>
              <a:t>Bleaching occurs when the sea heats up and the coral gets stressed. When the coral gets stressed, it expels chemicals, which are toxic to the coral, and the tissue becomes transparent and reveals the hard, white skeleton. </a:t>
            </a:r>
          </a:p>
        </p:txBody>
      </p:sp>
    </p:spTree>
    <p:extLst>
      <p:ext uri="{BB962C8B-B14F-4D97-AF65-F5344CB8AC3E}">
        <p14:creationId xmlns:p14="http://schemas.microsoft.com/office/powerpoint/2010/main" val="1076338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entBoxVTI">
  <a:themeElements>
    <a:clrScheme name="AnalogousFromRegularSeedRightStep">
      <a:dk1>
        <a:srgbClr val="000000"/>
      </a:dk1>
      <a:lt1>
        <a:srgbClr val="FFFFFF"/>
      </a:lt1>
      <a:dk2>
        <a:srgbClr val="231B31"/>
      </a:dk2>
      <a:lt2>
        <a:srgbClr val="F3F3F0"/>
      </a:lt2>
      <a:accent1>
        <a:srgbClr val="2931E7"/>
      </a:accent1>
      <a:accent2>
        <a:srgbClr val="611BD6"/>
      </a:accent2>
      <a:accent3>
        <a:srgbClr val="BF29E7"/>
      </a:accent3>
      <a:accent4>
        <a:srgbClr val="D517AD"/>
      </a:accent4>
      <a:accent5>
        <a:srgbClr val="E72970"/>
      </a:accent5>
      <a:accent6>
        <a:srgbClr val="D51F17"/>
      </a:accent6>
      <a:hlink>
        <a:srgbClr val="938F31"/>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1356</TotalTime>
  <Words>846</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Apple Symbols</vt:lpstr>
      <vt:lpstr>Arial</vt:lpstr>
      <vt:lpstr>Baskerville Old Face</vt:lpstr>
      <vt:lpstr>Calibri</vt:lpstr>
      <vt:lpstr>Calibri Light</vt:lpstr>
      <vt:lpstr>Century Gothic</vt:lpstr>
      <vt:lpstr>Meiryo</vt:lpstr>
      <vt:lpstr>Neue Haas Grotesk Text Pro</vt:lpstr>
      <vt:lpstr>Rockwell</vt:lpstr>
      <vt:lpstr>Wingdings</vt:lpstr>
      <vt:lpstr>Wingdings 3</vt:lpstr>
      <vt:lpstr>AccentBoxVTI</vt:lpstr>
      <vt:lpstr>Ion Boardroom</vt:lpstr>
      <vt:lpstr>Atlas</vt:lpstr>
      <vt:lpstr>Ocean life</vt:lpstr>
      <vt:lpstr>Animals Endangered by Ocean Pollution</vt:lpstr>
      <vt:lpstr>Beluga Whale</vt:lpstr>
      <vt:lpstr>Hawksbill Turtle</vt:lpstr>
      <vt:lpstr>Florida Manatee</vt:lpstr>
      <vt:lpstr>Seabirds</vt:lpstr>
      <vt:lpstr>Sealions and seals </vt:lpstr>
      <vt:lpstr>Coral Bleaching</vt:lpstr>
      <vt:lpstr>What is Coral Bleaching?</vt:lpstr>
      <vt:lpstr>The great barrier reef</vt:lpstr>
      <vt:lpstr>Why are coral reefs important?</vt:lpstr>
      <vt:lpstr>Plastic  in the ocean</vt:lpstr>
      <vt:lpstr>PowerPoint Presentation</vt:lpstr>
      <vt:lpstr>PowerPoint Presentation</vt:lpstr>
      <vt:lpstr>Ways to stop pollution</vt:lpstr>
      <vt:lpstr>Pollution</vt:lpstr>
      <vt:lpstr>Pollution Facts</vt:lpstr>
      <vt:lpstr>Recycling</vt:lpstr>
      <vt:lpstr>Ways to recycle</vt:lpstr>
      <vt:lpstr>Recycling in school </vt:lpstr>
      <vt:lpstr>Recycling at home</vt:lpstr>
      <vt:lpstr>Polluters</vt:lpstr>
      <vt:lpstr>Quiz</vt:lpstr>
      <vt:lpstr>What animals are dying or endangered?</vt:lpstr>
      <vt:lpstr>Why is coral getting bleached?</vt:lpstr>
      <vt:lpstr>What is the waste in the sea?</vt:lpstr>
      <vt:lpstr>What can we do to prevent raising ocean climates?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life</dc:title>
  <dc:creator>james cusack</dc:creator>
  <cp:lastModifiedBy>Mr R Tomlinson</cp:lastModifiedBy>
  <cp:revision>12</cp:revision>
  <dcterms:created xsi:type="dcterms:W3CDTF">2022-01-10T19:52:56Z</dcterms:created>
  <dcterms:modified xsi:type="dcterms:W3CDTF">2022-01-25T13:33:10Z</dcterms:modified>
</cp:coreProperties>
</file>