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4"/>
  </p:sldMasterIdLst>
  <p:sldIdLst>
    <p:sldId id="257" r:id="rId5"/>
    <p:sldId id="258" r:id="rId6"/>
    <p:sldId id="260" r:id="rId7"/>
    <p:sldId id="261" r:id="rId8"/>
    <p:sldId id="262" r:id="rId9"/>
    <p:sldId id="263" r:id="rId10"/>
    <p:sldId id="264" r:id="rId11"/>
    <p:sldId id="267" r:id="rId12"/>
    <p:sldId id="266" r:id="rId13"/>
    <p:sldId id="268" r:id="rId14"/>
    <p:sldId id="269" r:id="rId15"/>
    <p:sldId id="276" r:id="rId16"/>
    <p:sldId id="273" r:id="rId17"/>
    <p:sldId id="274" r:id="rId18"/>
    <p:sldId id="275" r:id="rId19"/>
    <p:sldId id="277" r:id="rId20"/>
    <p:sldId id="271"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88" d="100"/>
          <a:sy n="88" d="100"/>
        </p:scale>
        <p:origin x="36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EA7947-E287-4738-8C82-07CE4F01EF03}" type="datetime2">
              <a:rPr lang="en-US" smtClean="0"/>
              <a:t>Tuesday, November 2, 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a:t>Sample Footer</a:t>
            </a:r>
          </a:p>
        </p:txBody>
      </p:sp>
      <p:sp>
        <p:nvSpPr>
          <p:cNvPr id="6" name="Slide Number Placeholder 5"/>
          <p:cNvSpPr>
            <a:spLocks noGrp="1"/>
          </p:cNvSpPr>
          <p:nvPr>
            <p:ph type="sldNum" sz="quarter" idx="12"/>
          </p:nvPr>
        </p:nvSpPr>
        <p:spPr>
          <a:xfrm>
            <a:off x="1437664" y="798973"/>
            <a:ext cx="811019" cy="503578"/>
          </a:xfrm>
        </p:spPr>
        <p:txBody>
          <a:bodyPr/>
          <a:lstStyle/>
          <a:p>
            <a:fld id="{DBA1B0FB-D917-4C8C-928F-313BD683BF39}"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558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2EBD84-71F4-4271-8C46-0D47C0A9B12E}" type="datetime2">
              <a:rPr lang="en-US" smtClean="0"/>
              <a:t>Tuesday, November 2, 2021</a:t>
            </a:fld>
            <a:endParaRPr lang="en-US"/>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6262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AE0CE1-F450-4107-B2CB-17B18F8A3F4A}" type="datetime2">
              <a:rPr lang="en-US" smtClean="0"/>
              <a:t>Tuesday, November 2, 2021</a:t>
            </a:fld>
            <a:endParaRPr lang="en-US"/>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05542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E8C025-CD7A-4966-867E-81CF82B15267}" type="datetime2">
              <a:rPr lang="en-US" smtClean="0"/>
              <a:t>Tuesday, November 2, 2021</a:t>
            </a:fld>
            <a:endParaRPr lang="en-US"/>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04109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809929-0719-4517-94D6-FDF7F99E70F6}" type="datetime2">
              <a:rPr lang="en-US" smtClean="0"/>
              <a:t>Tuesday, November 2, 2021</a:t>
            </a:fld>
            <a:endParaRPr lang="en-US"/>
          </a:p>
        </p:txBody>
      </p:sp>
      <p:sp>
        <p:nvSpPr>
          <p:cNvPr id="5" name="Footer Placeholder 4"/>
          <p:cNvSpPr>
            <a:spLocks noGrp="1"/>
          </p:cNvSpPr>
          <p:nvPr>
            <p:ph type="ftr" sz="quarter" idx="11"/>
          </p:nvPr>
        </p:nvSpPr>
        <p:spPr/>
        <p:txBody>
          <a:bodyPr/>
          <a:lstStyle/>
          <a:p>
            <a:r>
              <a:rPr lang="en-US"/>
              <a:t>Sample Footer</a:t>
            </a:r>
          </a:p>
        </p:txBody>
      </p:sp>
      <p:sp>
        <p:nvSpPr>
          <p:cNvPr id="6" name="Slide Number Placeholder 5"/>
          <p:cNvSpPr>
            <a:spLocks noGrp="1"/>
          </p:cNvSpPr>
          <p:nvPr>
            <p:ph type="sldNum" sz="quarter" idx="12"/>
          </p:nvPr>
        </p:nvSpPr>
        <p:spPr/>
        <p:txBody>
          <a:bodyPr/>
          <a:lstStyle/>
          <a:p>
            <a:fld id="{DBA1B0FB-D917-4C8C-928F-313BD683BF39}"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3215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E95673-5512-4AAA-9AEB-E00C61EC65D5}" type="datetime2">
              <a:rPr lang="en-US" smtClean="0"/>
              <a:t>Tuesday, November 2, 2021</a:t>
            </a:fld>
            <a:endParaRPr lang="en-US"/>
          </a:p>
        </p:txBody>
      </p:sp>
      <p:sp>
        <p:nvSpPr>
          <p:cNvPr id="6" name="Footer Placeholder 5"/>
          <p:cNvSpPr>
            <a:spLocks noGrp="1"/>
          </p:cNvSpPr>
          <p:nvPr>
            <p:ph type="ftr" sz="quarter" idx="11"/>
          </p:nvPr>
        </p:nvSpPr>
        <p:spPr/>
        <p:txBody>
          <a:bodyPr/>
          <a:lstStyle/>
          <a:p>
            <a:r>
              <a:rPr lang="en-US"/>
              <a:t>Sample Footer</a:t>
            </a:r>
          </a:p>
        </p:txBody>
      </p:sp>
      <p:sp>
        <p:nvSpPr>
          <p:cNvPr id="7" name="Slide Number Placeholder 6"/>
          <p:cNvSpPr>
            <a:spLocks noGrp="1"/>
          </p:cNvSpPr>
          <p:nvPr>
            <p:ph type="sldNum" sz="quarter" idx="12"/>
          </p:nvPr>
        </p:nvSpPr>
        <p:spPr/>
        <p:txBody>
          <a:bodyPr/>
          <a:lstStyle/>
          <a:p>
            <a:fld id="{DBA1B0FB-D917-4C8C-928F-313BD683BF39}"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482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3138FA-2E87-4873-8BBA-13E447C9A99A}" type="datetime2">
              <a:rPr lang="en-US" smtClean="0"/>
              <a:t>Tuesday, November 2, 2021</a:t>
            </a:fld>
            <a:endParaRPr lang="en-US"/>
          </a:p>
        </p:txBody>
      </p:sp>
      <p:sp>
        <p:nvSpPr>
          <p:cNvPr id="8" name="Footer Placeholder 7"/>
          <p:cNvSpPr>
            <a:spLocks noGrp="1"/>
          </p:cNvSpPr>
          <p:nvPr>
            <p:ph type="ftr" sz="quarter" idx="11"/>
          </p:nvPr>
        </p:nvSpPr>
        <p:spPr/>
        <p:txBody>
          <a:bodyPr/>
          <a:lstStyle/>
          <a:p>
            <a:r>
              <a:rPr lang="en-US"/>
              <a:t>Sample Footer</a:t>
            </a:r>
          </a:p>
        </p:txBody>
      </p:sp>
      <p:sp>
        <p:nvSpPr>
          <p:cNvPr id="9" name="Slide Number Placeholder 8"/>
          <p:cNvSpPr>
            <a:spLocks noGrp="1"/>
          </p:cNvSpPr>
          <p:nvPr>
            <p:ph type="sldNum" sz="quarter" idx="12"/>
          </p:nvPr>
        </p:nvSpPr>
        <p:spPr/>
        <p:txBody>
          <a:bodyPr/>
          <a:lstStyle/>
          <a:p>
            <a:fld id="{DBA1B0FB-D917-4C8C-928F-313BD683BF39}"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871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5BB40A-97BD-4BFB-B639-0BFF95FDE8B7}" type="datetime2">
              <a:rPr lang="en-US" smtClean="0"/>
              <a:t>Tuesday, November 2, 2021</a:t>
            </a:fld>
            <a:endParaRPr lang="en-US"/>
          </a:p>
        </p:txBody>
      </p:sp>
      <p:sp>
        <p:nvSpPr>
          <p:cNvPr id="4" name="Footer Placeholder 3"/>
          <p:cNvSpPr>
            <a:spLocks noGrp="1"/>
          </p:cNvSpPr>
          <p:nvPr>
            <p:ph type="ftr" sz="quarter" idx="11"/>
          </p:nvPr>
        </p:nvSpPr>
        <p:spPr/>
        <p:txBody>
          <a:bodyPr/>
          <a:lstStyle/>
          <a:p>
            <a:r>
              <a:rPr lang="en-US"/>
              <a:t>Sample Footer</a:t>
            </a:r>
          </a:p>
        </p:txBody>
      </p:sp>
      <p:sp>
        <p:nvSpPr>
          <p:cNvPr id="5" name="Slide Number Placeholder 4"/>
          <p:cNvSpPr>
            <a:spLocks noGrp="1"/>
          </p:cNvSpPr>
          <p:nvPr>
            <p:ph type="sldNum" sz="quarter" idx="12"/>
          </p:nvPr>
        </p:nvSpPr>
        <p:spPr/>
        <p:txBody>
          <a:bodyPr/>
          <a:lstStyle/>
          <a:p>
            <a:fld id="{DBA1B0FB-D917-4C8C-928F-313BD683BF39}"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841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E9E0E3-ECF6-4CFE-8698-AEFEBCECC3C0}" type="datetime2">
              <a:rPr lang="en-US" smtClean="0"/>
              <a:t>Tuesday, November 2, 2021</a:t>
            </a:fld>
            <a:endParaRPr lang="en-US"/>
          </a:p>
        </p:txBody>
      </p:sp>
      <p:sp>
        <p:nvSpPr>
          <p:cNvPr id="3" name="Footer Placeholder 2"/>
          <p:cNvSpPr>
            <a:spLocks noGrp="1"/>
          </p:cNvSpPr>
          <p:nvPr>
            <p:ph type="ftr" sz="quarter" idx="11"/>
          </p:nvPr>
        </p:nvSpPr>
        <p:spPr/>
        <p:txBody>
          <a:bodyPr/>
          <a:lstStyle/>
          <a:p>
            <a:r>
              <a:rPr lang="en-US"/>
              <a:t>Sample Footer</a:t>
            </a:r>
          </a:p>
        </p:txBody>
      </p:sp>
      <p:sp>
        <p:nvSpPr>
          <p:cNvPr id="4" name="Slide Number Placeholder 3"/>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717635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1462FC-960E-4740-921F-B36862979F21}" type="datetime2">
              <a:rPr lang="en-US" smtClean="0"/>
              <a:t>Tuesday, November 2, 2021</a:t>
            </a:fld>
            <a:endParaRPr lang="en-US"/>
          </a:p>
        </p:txBody>
      </p:sp>
      <p:sp>
        <p:nvSpPr>
          <p:cNvPr id="6" name="Footer Placeholder 5"/>
          <p:cNvSpPr>
            <a:spLocks noGrp="1"/>
          </p:cNvSpPr>
          <p:nvPr>
            <p:ph type="ftr" sz="quarter" idx="11"/>
          </p:nvPr>
        </p:nvSpPr>
        <p:spPr/>
        <p:txBody>
          <a:bodyPr/>
          <a:lstStyle/>
          <a:p>
            <a:r>
              <a:rPr lang="en-US"/>
              <a:t>Sample Footer</a:t>
            </a:r>
          </a:p>
        </p:txBody>
      </p:sp>
      <p:sp>
        <p:nvSpPr>
          <p:cNvPr id="7" name="Slide Number Placeholder 6"/>
          <p:cNvSpPr>
            <a:spLocks noGrp="1"/>
          </p:cNvSpPr>
          <p:nvPr>
            <p:ph type="sldNum" sz="quarter" idx="12"/>
          </p:nvPr>
        </p:nvSpPr>
        <p:spPr/>
        <p:txBody>
          <a:bodyPr/>
          <a:lstStyle/>
          <a:p>
            <a:fld id="{DBA1B0FB-D917-4C8C-928F-313BD683BF39}"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657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50BC9E2-CB44-4C05-9BB5-496C18A241E0}" type="datetime2">
              <a:rPr lang="en-US" smtClean="0"/>
              <a:t>Tuesday, November 2, 2021</a:t>
            </a:fld>
            <a:endParaRPr lang="en-US"/>
          </a:p>
        </p:txBody>
      </p:sp>
      <p:sp>
        <p:nvSpPr>
          <p:cNvPr id="6" name="Footer Placeholder 5"/>
          <p:cNvSpPr>
            <a:spLocks noGrp="1"/>
          </p:cNvSpPr>
          <p:nvPr>
            <p:ph type="ftr" sz="quarter" idx="11"/>
          </p:nvPr>
        </p:nvSpPr>
        <p:spPr>
          <a:xfrm>
            <a:off x="1447382" y="318640"/>
            <a:ext cx="5541004" cy="320931"/>
          </a:xfrm>
        </p:spPr>
        <p:txBody>
          <a:bodyPr/>
          <a:lstStyle/>
          <a:p>
            <a:r>
              <a:rPr lang="en-US"/>
              <a:t>Sample Footer</a:t>
            </a:r>
          </a:p>
        </p:txBody>
      </p:sp>
      <p:sp>
        <p:nvSpPr>
          <p:cNvPr id="7" name="Slide Number Placeholder 6"/>
          <p:cNvSpPr>
            <a:spLocks noGrp="1"/>
          </p:cNvSpPr>
          <p:nvPr>
            <p:ph type="sldNum" sz="quarter" idx="12"/>
          </p:nvPr>
        </p:nvSpPr>
        <p:spPr/>
        <p:txBody>
          <a:bodyPr/>
          <a:lstStyle/>
          <a:p>
            <a:fld id="{DBA1B0FB-D917-4C8C-928F-313BD683BF39}"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1904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46CB39B-5F4C-4A7E-9BE3-AAFD45576D16}" type="datetime2">
              <a:rPr lang="en-US" smtClean="0"/>
              <a:t>Tuesday, November 2, 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Sample Footer</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BA1B0FB-D917-4C8C-928F-313BD683BF39}"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991939"/>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eastbridgfordstpeters.co.uk/phonics-and-reading/" TargetMode="External"/><Relationship Id="rId2" Type="http://schemas.openxmlformats.org/officeDocument/2006/relationships/hyperlink" Target="https://www.littlewandlelettersandsounds.org.uk/resources/for-parent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22FE7-5A29-4EF6-B1EF-2CA55748A7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C2192E09-EBC7-416C-B887-DFF915D7F43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2" name="Straight Connector 11">
            <a:extLst>
              <a:ext uri="{FF2B5EF4-FFF2-40B4-BE49-F238E27FC236}">
                <a16:creationId xmlns:a16="http://schemas.microsoft.com/office/drawing/2014/main" id="{2924498D-E084-44BE-A196-CFCE3556435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BBC7667-C352-4842-9AFD-E5C16AD002F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1C69834E-5EEE-4D61-833E-0492889645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8E5D9BA-46E7-4BFA-9C74-75495BF6F5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0" name="Rectangle 19">
            <a:extLst>
              <a:ext uri="{FF2B5EF4-FFF2-40B4-BE49-F238E27FC236}">
                <a16:creationId xmlns:a16="http://schemas.microsoft.com/office/drawing/2014/main" id="{5B033D76-5800-44B6-AFE9-EE210693511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22D6F85-FFBA-4F81-AEE5-AAA17CB7AA9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2"/>
          </a:fillRef>
          <a:effectRef idx="2">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3B31514-E6DF-4357-9EEA-EFB7983080D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1AAB99-88EF-4C8A-87BA-BADC3435DD75}"/>
              </a:ext>
            </a:extLst>
          </p:cNvPr>
          <p:cNvSpPr>
            <a:spLocks noGrp="1"/>
          </p:cNvSpPr>
          <p:nvPr>
            <p:ph type="title"/>
          </p:nvPr>
        </p:nvSpPr>
        <p:spPr>
          <a:xfrm>
            <a:off x="1557071" y="1584552"/>
            <a:ext cx="9099255" cy="2537251"/>
          </a:xfrm>
        </p:spPr>
        <p:txBody>
          <a:bodyPr vert="horz" lIns="91440" tIns="45720" rIns="91440" bIns="0" rtlCol="0" anchor="ctr">
            <a:normAutofit fontScale="90000"/>
          </a:bodyPr>
          <a:lstStyle/>
          <a:p>
            <a:pPr algn="ctr"/>
            <a:r>
              <a:rPr lang="en-GB" sz="7200" dirty="0">
                <a:solidFill>
                  <a:schemeClr val="bg1"/>
                </a:solidFill>
                <a:latin typeface="Comic Sans MS" panose="030F0702030302020204" pitchFamily="66" charset="0"/>
              </a:rPr>
              <a:t>Phonics and Early Reading Skills in EYFS</a:t>
            </a:r>
            <a:endParaRPr lang="en-US" sz="7200" dirty="0">
              <a:solidFill>
                <a:schemeClr val="bg1"/>
              </a:solidFill>
            </a:endParaRPr>
          </a:p>
        </p:txBody>
      </p:sp>
      <p:pic>
        <p:nvPicPr>
          <p:cNvPr id="26" name="Picture 25">
            <a:extLst>
              <a:ext uri="{FF2B5EF4-FFF2-40B4-BE49-F238E27FC236}">
                <a16:creationId xmlns:a16="http://schemas.microsoft.com/office/drawing/2014/main" id="{4C401D57-600A-4C91-AC9A-14CA1ED6F7D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8" name="Straight Connector 27">
            <a:extLst>
              <a:ext uri="{FF2B5EF4-FFF2-40B4-BE49-F238E27FC236}">
                <a16:creationId xmlns:a16="http://schemas.microsoft.com/office/drawing/2014/main" id="{412BDC66-00FA-4A3F-9BC7-BE05FF7705F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738121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4114" y="478971"/>
            <a:ext cx="10827657" cy="5386090"/>
          </a:xfrm>
          <a:prstGeom prst="rect">
            <a:avLst/>
          </a:prstGeom>
          <a:noFill/>
        </p:spPr>
        <p:txBody>
          <a:bodyPr wrap="square" rtlCol="0">
            <a:spAutoFit/>
          </a:bodyPr>
          <a:lstStyle/>
          <a:p>
            <a:r>
              <a:rPr lang="en-GB" altLang="en-US" sz="3200" dirty="0"/>
              <a:t>Phase </a:t>
            </a:r>
            <a:r>
              <a:rPr lang="en-GB" altLang="en-US" sz="3200" dirty="0" smtClean="0"/>
              <a:t>Four</a:t>
            </a:r>
          </a:p>
          <a:p>
            <a:endParaRPr lang="en-US" dirty="0"/>
          </a:p>
          <a:p>
            <a:r>
              <a:rPr lang="en-GB" altLang="en-US" sz="2400" dirty="0"/>
              <a:t>By Phase 4, children are able to represent each of 42 phonemes with a grapheme. Children will be able to read CVC words and begin to segment them to spell them.</a:t>
            </a:r>
          </a:p>
          <a:p>
            <a:endParaRPr lang="en-US" sz="2400" dirty="0" smtClean="0"/>
          </a:p>
          <a:p>
            <a:endParaRPr lang="en-US" sz="2400" dirty="0"/>
          </a:p>
          <a:p>
            <a:pPr>
              <a:spcBef>
                <a:spcPct val="50000"/>
              </a:spcBef>
              <a:defRPr/>
            </a:pPr>
            <a:r>
              <a:rPr lang="en-GB" altLang="en-US" sz="2400" dirty="0"/>
              <a:t>Phase 4 is consolidation of children’s knowledge. Children also move on to blending and segmenting using adjacent consonants, e.g. </a:t>
            </a:r>
            <a:r>
              <a:rPr lang="en-GB" altLang="en-US" sz="2400" dirty="0" err="1"/>
              <a:t>st</a:t>
            </a:r>
            <a:r>
              <a:rPr lang="en-GB" altLang="en-US" sz="2400" dirty="0"/>
              <a:t>, </a:t>
            </a:r>
            <a:r>
              <a:rPr lang="en-GB" altLang="en-US" sz="2400" dirty="0" err="1"/>
              <a:t>sp</a:t>
            </a:r>
            <a:r>
              <a:rPr lang="en-GB" altLang="en-US" sz="2400" dirty="0"/>
              <a:t>, </a:t>
            </a:r>
            <a:r>
              <a:rPr lang="en-GB" altLang="en-US" sz="2400" dirty="0" err="1"/>
              <a:t>tr</a:t>
            </a:r>
            <a:r>
              <a:rPr lang="en-GB" altLang="en-US" sz="2400" dirty="0"/>
              <a:t>, </a:t>
            </a:r>
            <a:r>
              <a:rPr lang="en-GB" altLang="en-US" sz="2400" dirty="0" err="1"/>
              <a:t>br</a:t>
            </a:r>
            <a:r>
              <a:rPr lang="en-GB" altLang="en-US" sz="2400" dirty="0"/>
              <a:t>, </a:t>
            </a:r>
            <a:r>
              <a:rPr lang="en-GB" altLang="en-US" sz="2400" dirty="0" err="1"/>
              <a:t>spr</a:t>
            </a:r>
            <a:r>
              <a:rPr lang="en-GB" altLang="en-US" sz="2400" dirty="0"/>
              <a:t>, </a:t>
            </a:r>
            <a:r>
              <a:rPr lang="en-GB" altLang="en-US" sz="2400" dirty="0" err="1"/>
              <a:t>str</a:t>
            </a:r>
            <a:r>
              <a:rPr lang="en-GB" altLang="en-US" sz="2400" dirty="0"/>
              <a:t> in words such as string, blow, train.</a:t>
            </a:r>
          </a:p>
          <a:p>
            <a:pPr>
              <a:spcBef>
                <a:spcPct val="50000"/>
              </a:spcBef>
              <a:defRPr/>
            </a:pPr>
            <a:endParaRPr lang="en-GB" altLang="en-US" sz="2400" dirty="0"/>
          </a:p>
          <a:p>
            <a:pPr>
              <a:spcBef>
                <a:spcPct val="50000"/>
              </a:spcBef>
              <a:defRPr/>
            </a:pPr>
            <a:r>
              <a:rPr lang="en-GB" altLang="en-US" sz="2400" dirty="0"/>
              <a:t>Phonics teaching continues to be regular and structured and children play games to consolidate their learning.</a:t>
            </a:r>
            <a:endParaRPr lang="en-US" altLang="en-US" sz="2400" dirty="0"/>
          </a:p>
          <a:p>
            <a:endParaRPr lang="en-GB" dirty="0"/>
          </a:p>
        </p:txBody>
      </p:sp>
    </p:spTree>
    <p:extLst>
      <p:ext uri="{BB962C8B-B14F-4D97-AF65-F5344CB8AC3E}">
        <p14:creationId xmlns:p14="http://schemas.microsoft.com/office/powerpoint/2010/main" val="3353662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5429" y="435429"/>
            <a:ext cx="11074400" cy="4462760"/>
          </a:xfrm>
          <a:prstGeom prst="rect">
            <a:avLst/>
          </a:prstGeom>
          <a:noFill/>
        </p:spPr>
        <p:txBody>
          <a:bodyPr wrap="square" rtlCol="0">
            <a:spAutoFit/>
          </a:bodyPr>
          <a:lstStyle/>
          <a:p>
            <a:pPr>
              <a:defRPr/>
            </a:pPr>
            <a:r>
              <a:rPr lang="en-GB" altLang="en-US" sz="3200" dirty="0"/>
              <a:t>Phase Five</a:t>
            </a:r>
            <a:endParaRPr lang="en-GB" altLang="en-US" sz="3200" dirty="0" smtClean="0"/>
          </a:p>
          <a:p>
            <a:pPr>
              <a:defRPr/>
            </a:pPr>
            <a:endParaRPr lang="en-GB" altLang="en-US" sz="2400" dirty="0"/>
          </a:p>
          <a:p>
            <a:pPr>
              <a:defRPr/>
            </a:pPr>
            <a:r>
              <a:rPr lang="en-GB" altLang="en-US" sz="2400" dirty="0" smtClean="0"/>
              <a:t>Children </a:t>
            </a:r>
            <a:r>
              <a:rPr lang="en-GB" altLang="en-US" sz="2400" dirty="0"/>
              <a:t>will broaden their knowledge of graphemes and phonemes. </a:t>
            </a:r>
          </a:p>
          <a:p>
            <a:pPr>
              <a:defRPr/>
            </a:pPr>
            <a:r>
              <a:rPr lang="en-GB" altLang="en-US" sz="2400" dirty="0"/>
              <a:t> </a:t>
            </a:r>
          </a:p>
          <a:p>
            <a:pPr>
              <a:defRPr/>
            </a:pPr>
            <a:r>
              <a:rPr lang="en-GB" altLang="en-US" sz="2400" dirty="0"/>
              <a:t>They will learn alternative ways of spelling the phonemes they have already learnt.</a:t>
            </a:r>
          </a:p>
          <a:p>
            <a:pPr>
              <a:defRPr/>
            </a:pPr>
            <a:endParaRPr lang="en-GB" altLang="en-US" sz="2400" dirty="0"/>
          </a:p>
          <a:p>
            <a:pPr>
              <a:defRPr/>
            </a:pPr>
            <a:r>
              <a:rPr lang="en-GB" altLang="en-US" sz="2400" dirty="0"/>
              <a:t>They will learn strategies to help them choose the correct grapheme for spelling.</a:t>
            </a:r>
          </a:p>
          <a:p>
            <a:pPr>
              <a:defRPr/>
            </a:pPr>
            <a:endParaRPr lang="en-GB" altLang="en-US" sz="2400" dirty="0"/>
          </a:p>
          <a:p>
            <a:pPr>
              <a:defRPr/>
            </a:pPr>
            <a:r>
              <a:rPr lang="en-GB" altLang="en-US" sz="2400" dirty="0"/>
              <a:t>Children will be reading with more and more fluency, no longer needing to ‘sound out’ most familiar words.</a:t>
            </a:r>
            <a:endParaRPr lang="en-US" altLang="en-US" sz="2400" dirty="0"/>
          </a:p>
          <a:p>
            <a:pPr>
              <a:defRPr/>
            </a:pPr>
            <a:endParaRPr lang="en-US" altLang="en-US" dirty="0"/>
          </a:p>
          <a:p>
            <a:endParaRPr lang="en-GB" dirty="0"/>
          </a:p>
        </p:txBody>
      </p:sp>
    </p:spTree>
    <p:extLst>
      <p:ext uri="{BB962C8B-B14F-4D97-AF65-F5344CB8AC3E}">
        <p14:creationId xmlns:p14="http://schemas.microsoft.com/office/powerpoint/2010/main" val="730599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5143" y="551543"/>
            <a:ext cx="11916228" cy="2308324"/>
          </a:xfrm>
          <a:prstGeom prst="rect">
            <a:avLst/>
          </a:prstGeom>
          <a:noFill/>
        </p:spPr>
        <p:txBody>
          <a:bodyPr wrap="square" rtlCol="0">
            <a:spAutoFit/>
          </a:bodyPr>
          <a:lstStyle/>
          <a:p>
            <a:r>
              <a:rPr lang="en-US" sz="3600" dirty="0" smtClean="0"/>
              <a:t>There is a daily 10 – 20 minute phonic lesson </a:t>
            </a:r>
          </a:p>
          <a:p>
            <a:endParaRPr lang="en-US" sz="3600" dirty="0" smtClean="0"/>
          </a:p>
          <a:p>
            <a:endParaRPr lang="en-US" sz="3600" dirty="0" smtClean="0"/>
          </a:p>
          <a:p>
            <a:endParaRPr lang="en-US" sz="3600" dirty="0"/>
          </a:p>
        </p:txBody>
      </p:sp>
      <p:pic>
        <p:nvPicPr>
          <p:cNvPr id="3" name="Picture 2"/>
          <p:cNvPicPr>
            <a:picLocks noChangeAspect="1"/>
          </p:cNvPicPr>
          <p:nvPr/>
        </p:nvPicPr>
        <p:blipFill>
          <a:blip r:embed="rId2"/>
          <a:stretch>
            <a:fillRect/>
          </a:stretch>
        </p:blipFill>
        <p:spPr>
          <a:xfrm>
            <a:off x="145143" y="1807305"/>
            <a:ext cx="11666056" cy="2445382"/>
          </a:xfrm>
          <a:prstGeom prst="rect">
            <a:avLst/>
          </a:prstGeom>
        </p:spPr>
      </p:pic>
    </p:spTree>
    <p:extLst>
      <p:ext uri="{BB962C8B-B14F-4D97-AF65-F5344CB8AC3E}">
        <p14:creationId xmlns:p14="http://schemas.microsoft.com/office/powerpoint/2010/main" val="2900829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88462" y="242667"/>
            <a:ext cx="4286848" cy="6401693"/>
          </a:xfrm>
          <a:prstGeom prst="rect">
            <a:avLst/>
          </a:prstGeom>
        </p:spPr>
      </p:pic>
      <p:sp>
        <p:nvSpPr>
          <p:cNvPr id="4" name="TextBox 3"/>
          <p:cNvSpPr txBox="1"/>
          <p:nvPr/>
        </p:nvSpPr>
        <p:spPr>
          <a:xfrm>
            <a:off x="6226629" y="508000"/>
            <a:ext cx="5196114" cy="1200329"/>
          </a:xfrm>
          <a:prstGeom prst="rect">
            <a:avLst/>
          </a:prstGeom>
          <a:noFill/>
        </p:spPr>
        <p:txBody>
          <a:bodyPr wrap="square" rtlCol="0">
            <a:spAutoFit/>
          </a:bodyPr>
          <a:lstStyle/>
          <a:p>
            <a:r>
              <a:rPr lang="en-US" sz="2400" dirty="0" smtClean="0"/>
              <a:t>The children will have this to support the children when they are reading and writing in the classroom.</a:t>
            </a:r>
            <a:endParaRPr lang="en-GB" sz="2400" dirty="0"/>
          </a:p>
        </p:txBody>
      </p:sp>
    </p:spTree>
    <p:extLst>
      <p:ext uri="{BB962C8B-B14F-4D97-AF65-F5344CB8AC3E}">
        <p14:creationId xmlns:p14="http://schemas.microsoft.com/office/powerpoint/2010/main" val="1931043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86971" y="332535"/>
            <a:ext cx="10000344" cy="5525271"/>
          </a:xfrm>
          <a:prstGeom prst="rect">
            <a:avLst/>
          </a:prstGeom>
        </p:spPr>
      </p:pic>
    </p:spTree>
    <p:extLst>
      <p:ext uri="{BB962C8B-B14F-4D97-AF65-F5344CB8AC3E}">
        <p14:creationId xmlns:p14="http://schemas.microsoft.com/office/powerpoint/2010/main" val="3739411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3486" y="493486"/>
            <a:ext cx="11030857" cy="4770537"/>
          </a:xfrm>
          <a:prstGeom prst="rect">
            <a:avLst/>
          </a:prstGeom>
          <a:noFill/>
        </p:spPr>
        <p:txBody>
          <a:bodyPr wrap="square" rtlCol="0">
            <a:spAutoFit/>
          </a:bodyPr>
          <a:lstStyle/>
          <a:p>
            <a:r>
              <a:rPr lang="en-US" sz="3200" dirty="0" smtClean="0"/>
              <a:t>Reading</a:t>
            </a:r>
          </a:p>
          <a:p>
            <a:endParaRPr lang="en-US" sz="3200" dirty="0"/>
          </a:p>
          <a:p>
            <a:r>
              <a:rPr lang="en-US" sz="2400" dirty="0" smtClean="0"/>
              <a:t>In school smaller groups are used to help the children </a:t>
            </a:r>
            <a:r>
              <a:rPr lang="en-US" sz="2400" dirty="0" err="1" smtClean="0"/>
              <a:t>practise</a:t>
            </a:r>
            <a:r>
              <a:rPr lang="en-US" sz="2400" dirty="0" smtClean="0"/>
              <a:t> the skills needed to become fluent readers.</a:t>
            </a:r>
          </a:p>
          <a:p>
            <a:endParaRPr lang="en-US" sz="2400" dirty="0"/>
          </a:p>
          <a:p>
            <a:r>
              <a:rPr lang="en-US" sz="2400" dirty="0" smtClean="0"/>
              <a:t>Each group will read 3 times a week and will </a:t>
            </a:r>
            <a:r>
              <a:rPr lang="en-US" sz="2400" dirty="0" err="1" smtClean="0"/>
              <a:t>practise</a:t>
            </a:r>
            <a:r>
              <a:rPr lang="en-US" sz="2400" dirty="0" smtClean="0"/>
              <a:t> different skills:</a:t>
            </a:r>
          </a:p>
          <a:p>
            <a:endParaRPr lang="en-US" sz="2400" dirty="0"/>
          </a:p>
          <a:p>
            <a:pPr marL="457200" indent="-457200">
              <a:buFont typeface="+mj-lt"/>
              <a:buAutoNum type="arabicPeriod"/>
            </a:pPr>
            <a:r>
              <a:rPr lang="en-US" sz="2400" dirty="0" smtClean="0"/>
              <a:t>Decoding the text</a:t>
            </a:r>
          </a:p>
          <a:p>
            <a:pPr marL="457200" indent="-457200">
              <a:buFont typeface="+mj-lt"/>
              <a:buAutoNum type="arabicPeriod"/>
            </a:pPr>
            <a:endParaRPr lang="en-US" sz="2400" dirty="0"/>
          </a:p>
          <a:p>
            <a:pPr marL="457200" indent="-457200">
              <a:buFont typeface="+mj-lt"/>
              <a:buAutoNum type="arabicPeriod"/>
            </a:pPr>
            <a:r>
              <a:rPr lang="en-US" sz="2400" dirty="0" smtClean="0"/>
              <a:t>Prosody of the text. Intonation and expression.</a:t>
            </a:r>
          </a:p>
          <a:p>
            <a:pPr marL="457200" indent="-457200">
              <a:buFont typeface="+mj-lt"/>
              <a:buAutoNum type="arabicPeriod"/>
            </a:pPr>
            <a:endParaRPr lang="en-US" sz="2400" dirty="0"/>
          </a:p>
          <a:p>
            <a:pPr marL="457200" indent="-457200">
              <a:buFont typeface="+mj-lt"/>
              <a:buAutoNum type="arabicPeriod"/>
            </a:pPr>
            <a:r>
              <a:rPr lang="en-US" sz="2400" dirty="0" smtClean="0"/>
              <a:t>Comprehension of the text</a:t>
            </a:r>
            <a:endParaRPr lang="en-GB" sz="2400" dirty="0"/>
          </a:p>
        </p:txBody>
      </p:sp>
    </p:spTree>
    <p:extLst>
      <p:ext uri="{BB962C8B-B14F-4D97-AF65-F5344CB8AC3E}">
        <p14:creationId xmlns:p14="http://schemas.microsoft.com/office/powerpoint/2010/main" val="1650603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3829" y="508000"/>
            <a:ext cx="11234057" cy="4832092"/>
          </a:xfrm>
          <a:prstGeom prst="rect">
            <a:avLst/>
          </a:prstGeom>
          <a:noFill/>
        </p:spPr>
        <p:txBody>
          <a:bodyPr wrap="square" rtlCol="0">
            <a:spAutoFit/>
          </a:bodyPr>
          <a:lstStyle/>
          <a:p>
            <a:r>
              <a:rPr lang="en-US" sz="3200" dirty="0" smtClean="0"/>
              <a:t>Reading</a:t>
            </a:r>
          </a:p>
          <a:p>
            <a:endParaRPr lang="en-US" dirty="0"/>
          </a:p>
          <a:p>
            <a:endParaRPr lang="en-GB" dirty="0"/>
          </a:p>
          <a:p>
            <a:pPr marL="285750" indent="-285750">
              <a:buFont typeface="Wingdings" panose="05000000000000000000" pitchFamily="2" charset="2"/>
              <a:buChar char="Ø"/>
            </a:pPr>
            <a:r>
              <a:rPr lang="en-GB" sz="2400" dirty="0" smtClean="0"/>
              <a:t>Picture </a:t>
            </a:r>
            <a:r>
              <a:rPr lang="en-GB" sz="2400" dirty="0"/>
              <a:t>books without </a:t>
            </a:r>
            <a:r>
              <a:rPr lang="en-GB" sz="2400" dirty="0" smtClean="0"/>
              <a:t>words</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GB" sz="2400" dirty="0"/>
              <a:t>Books with CVC </a:t>
            </a:r>
            <a:r>
              <a:rPr lang="en-GB" sz="2400" dirty="0" smtClean="0"/>
              <a:t>words</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GB" sz="2400" dirty="0"/>
              <a:t>Books with </a:t>
            </a:r>
            <a:r>
              <a:rPr lang="en-GB" sz="2400" dirty="0" smtClean="0"/>
              <a:t>digraphs</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r>
              <a:rPr lang="en-US" sz="2400" dirty="0"/>
              <a:t>Books with tricky and high frequency words</a:t>
            </a:r>
          </a:p>
          <a:p>
            <a:pPr marL="285750" indent="-285750">
              <a:buFont typeface="Wingdings" panose="05000000000000000000" pitchFamily="2" charset="2"/>
              <a:buChar char="Ø"/>
            </a:pPr>
            <a:endParaRPr lang="en-GB" sz="2400" dirty="0"/>
          </a:p>
          <a:p>
            <a:r>
              <a:rPr lang="en-US" sz="2400" dirty="0" smtClean="0"/>
              <a:t>The </a:t>
            </a:r>
            <a:r>
              <a:rPr lang="en-US" sz="2400" dirty="0"/>
              <a:t>type of book your child brings home will change as your child gains confidence with their phonic knowledge. The books will support the teaching of reading in the classroom</a:t>
            </a:r>
            <a:r>
              <a:rPr lang="en-US" sz="2400" dirty="0" smtClean="0"/>
              <a:t>.</a:t>
            </a:r>
            <a:endParaRPr lang="en-US" sz="2400" dirty="0"/>
          </a:p>
        </p:txBody>
      </p:sp>
    </p:spTree>
    <p:extLst>
      <p:ext uri="{BB962C8B-B14F-4D97-AF65-F5344CB8AC3E}">
        <p14:creationId xmlns:p14="http://schemas.microsoft.com/office/powerpoint/2010/main" val="1332069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3486" y="493486"/>
            <a:ext cx="11030857" cy="5786199"/>
          </a:xfrm>
          <a:prstGeom prst="rect">
            <a:avLst/>
          </a:prstGeom>
          <a:noFill/>
        </p:spPr>
        <p:txBody>
          <a:bodyPr wrap="square" rtlCol="0">
            <a:spAutoFit/>
          </a:bodyPr>
          <a:lstStyle/>
          <a:p>
            <a:r>
              <a:rPr lang="en-US" sz="3200" b="1" dirty="0"/>
              <a:t>What should I do with the reading book at home</a:t>
            </a:r>
            <a:r>
              <a:rPr lang="en-US" sz="3200" b="1" dirty="0" smtClean="0"/>
              <a:t>?</a:t>
            </a:r>
          </a:p>
          <a:p>
            <a:endParaRPr lang="en-US" sz="3200" b="1" dirty="0"/>
          </a:p>
          <a:p>
            <a:pPr marL="457200" indent="-457200">
              <a:buFont typeface="Wingdings" panose="05000000000000000000" pitchFamily="2" charset="2"/>
              <a:buChar char="Ø"/>
            </a:pPr>
            <a:r>
              <a:rPr lang="en-US" sz="3200" b="1" dirty="0" smtClean="0"/>
              <a:t>Support your child to sound–talk the words in the book.</a:t>
            </a:r>
          </a:p>
          <a:p>
            <a:pPr marL="457200" indent="-457200">
              <a:buFont typeface="Wingdings" panose="05000000000000000000" pitchFamily="2" charset="2"/>
              <a:buChar char="Ø"/>
            </a:pPr>
            <a:r>
              <a:rPr lang="en-US" sz="3200" b="1" dirty="0" smtClean="0"/>
              <a:t>Encourage them to point at the words as they read.</a:t>
            </a:r>
          </a:p>
          <a:p>
            <a:pPr marL="457200" indent="-457200">
              <a:buFont typeface="Wingdings" panose="05000000000000000000" pitchFamily="2" charset="2"/>
              <a:buChar char="Ø"/>
            </a:pPr>
            <a:r>
              <a:rPr lang="en-US" sz="3200" b="1" dirty="0" smtClean="0"/>
              <a:t>Point out tricky words before they try to sound them out.</a:t>
            </a:r>
          </a:p>
          <a:p>
            <a:pPr marL="457200" indent="-457200">
              <a:buFont typeface="Wingdings" panose="05000000000000000000" pitchFamily="2" charset="2"/>
              <a:buChar char="Ø"/>
            </a:pPr>
            <a:r>
              <a:rPr lang="en-US" sz="3200" b="1" dirty="0" smtClean="0"/>
              <a:t>Talk to them and ask questions to aid their comprehension.</a:t>
            </a:r>
          </a:p>
          <a:p>
            <a:pPr marL="457200" indent="-457200">
              <a:buFont typeface="Wingdings" panose="05000000000000000000" pitchFamily="2" charset="2"/>
              <a:buChar char="Ø"/>
            </a:pPr>
            <a:r>
              <a:rPr lang="en-US" sz="3200" b="1" dirty="0" smtClean="0"/>
              <a:t>Ask them for their opinion of the book and reasons why.</a:t>
            </a:r>
          </a:p>
          <a:p>
            <a:pPr marL="457200" indent="-457200">
              <a:buFont typeface="Wingdings" panose="05000000000000000000" pitchFamily="2" charset="2"/>
              <a:buChar char="Ø"/>
            </a:pPr>
            <a:endParaRPr lang="en-GB" dirty="0"/>
          </a:p>
        </p:txBody>
      </p:sp>
    </p:spTree>
    <p:extLst>
      <p:ext uri="{BB962C8B-B14F-4D97-AF65-F5344CB8AC3E}">
        <p14:creationId xmlns:p14="http://schemas.microsoft.com/office/powerpoint/2010/main" val="583507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3486" y="522514"/>
            <a:ext cx="10900228" cy="3046988"/>
          </a:xfrm>
          <a:prstGeom prst="rect">
            <a:avLst/>
          </a:prstGeom>
          <a:noFill/>
        </p:spPr>
        <p:txBody>
          <a:bodyPr wrap="square" rtlCol="0">
            <a:spAutoFit/>
          </a:bodyPr>
          <a:lstStyle/>
          <a:p>
            <a:r>
              <a:rPr lang="en-US" sz="3200" u="sng" dirty="0" smtClean="0"/>
              <a:t>Information</a:t>
            </a:r>
          </a:p>
          <a:p>
            <a:endParaRPr lang="en-US" sz="3200" u="sng" dirty="0"/>
          </a:p>
          <a:p>
            <a:r>
              <a:rPr lang="en-US" sz="3200" u="sng" dirty="0">
                <a:hlinkClick r:id="rId2"/>
              </a:rPr>
              <a:t>https://www.littlewandlelettersandsounds.org.uk/resources/for-parents</a:t>
            </a:r>
            <a:r>
              <a:rPr lang="en-US" sz="3200" u="sng" dirty="0" smtClean="0">
                <a:hlinkClick r:id="rId2"/>
              </a:rPr>
              <a:t>/ </a:t>
            </a:r>
            <a:endParaRPr lang="en-US" sz="3200" u="sng" dirty="0"/>
          </a:p>
          <a:p>
            <a:endParaRPr lang="en-US" sz="3200" dirty="0" smtClean="0"/>
          </a:p>
          <a:p>
            <a:r>
              <a:rPr lang="en-US" sz="3200" dirty="0">
                <a:hlinkClick r:id="rId3"/>
              </a:rPr>
              <a:t>https://www.eastbridgfordstpeters.co.uk/phonics-and-reading</a:t>
            </a:r>
            <a:r>
              <a:rPr lang="en-US" sz="3200" dirty="0" smtClean="0">
                <a:hlinkClick r:id="rId3"/>
              </a:rPr>
              <a:t>/</a:t>
            </a:r>
            <a:r>
              <a:rPr lang="en-US" sz="3200" dirty="0" smtClean="0"/>
              <a:t> </a:t>
            </a:r>
            <a:endParaRPr lang="en-GB" sz="3200" dirty="0"/>
          </a:p>
        </p:txBody>
      </p:sp>
    </p:spTree>
    <p:extLst>
      <p:ext uri="{BB962C8B-B14F-4D97-AF65-F5344CB8AC3E}">
        <p14:creationId xmlns:p14="http://schemas.microsoft.com/office/powerpoint/2010/main" val="3455880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33CE-945E-4AE0-9C9F-9B982B06CAEC}"/>
              </a:ext>
            </a:extLst>
          </p:cNvPr>
          <p:cNvSpPr>
            <a:spLocks noGrp="1"/>
          </p:cNvSpPr>
          <p:nvPr>
            <p:ph type="title"/>
          </p:nvPr>
        </p:nvSpPr>
        <p:spPr/>
        <p:txBody>
          <a:bodyPr>
            <a:normAutofit/>
          </a:bodyPr>
          <a:lstStyle/>
          <a:p>
            <a:r>
              <a:rPr lang="en-GB" sz="4800" dirty="0"/>
              <a:t>Did you know…?</a:t>
            </a:r>
          </a:p>
        </p:txBody>
      </p:sp>
      <p:sp>
        <p:nvSpPr>
          <p:cNvPr id="3" name="Content Placeholder 2">
            <a:extLst>
              <a:ext uri="{FF2B5EF4-FFF2-40B4-BE49-F238E27FC236}">
                <a16:creationId xmlns:a16="http://schemas.microsoft.com/office/drawing/2014/main" id="{F3F8C01A-B1B9-4DF8-82E9-1BE7156AD30A}"/>
              </a:ext>
            </a:extLst>
          </p:cNvPr>
          <p:cNvSpPr>
            <a:spLocks noGrp="1"/>
          </p:cNvSpPr>
          <p:nvPr>
            <p:ph idx="1"/>
          </p:nvPr>
        </p:nvSpPr>
        <p:spPr>
          <a:xfrm>
            <a:off x="487680" y="2015732"/>
            <a:ext cx="11369039" cy="3450613"/>
          </a:xfrm>
        </p:spPr>
        <p:txBody>
          <a:bodyPr>
            <a:noAutofit/>
          </a:bodyPr>
          <a:lstStyle/>
          <a:p>
            <a:pPr marL="0" indent="0">
              <a:buNone/>
            </a:pPr>
            <a:r>
              <a:rPr lang="en-GB" sz="2400" dirty="0"/>
              <a:t>The English language is one of the most complex languages to read and write.</a:t>
            </a:r>
          </a:p>
          <a:p>
            <a:endParaRPr lang="en-GB" sz="800" dirty="0"/>
          </a:p>
          <a:p>
            <a:pPr marL="0" indent="0">
              <a:buNone/>
            </a:pPr>
            <a:r>
              <a:rPr lang="en-GB" sz="2400" dirty="0"/>
              <a:t>It has:</a:t>
            </a:r>
          </a:p>
          <a:p>
            <a:r>
              <a:rPr lang="en-GB" sz="2400" dirty="0"/>
              <a:t>26 letters</a:t>
            </a:r>
          </a:p>
          <a:p>
            <a:endParaRPr lang="en-GB" sz="1200" dirty="0"/>
          </a:p>
          <a:p>
            <a:r>
              <a:rPr lang="en-GB" sz="2400" dirty="0"/>
              <a:t>44 sounds</a:t>
            </a:r>
          </a:p>
          <a:p>
            <a:endParaRPr lang="en-GB" sz="1200" dirty="0"/>
          </a:p>
          <a:p>
            <a:r>
              <a:rPr lang="en-GB" sz="2400" dirty="0"/>
              <a:t>And over 100 ways to spell those sounds</a:t>
            </a:r>
          </a:p>
        </p:txBody>
      </p:sp>
    </p:spTree>
    <p:extLst>
      <p:ext uri="{BB962C8B-B14F-4D97-AF65-F5344CB8AC3E}">
        <p14:creationId xmlns:p14="http://schemas.microsoft.com/office/powerpoint/2010/main" val="3942086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D30C5-B5A4-4E6D-9D37-F1BB317A0E00}"/>
              </a:ext>
            </a:extLst>
          </p:cNvPr>
          <p:cNvSpPr>
            <a:spLocks noGrp="1"/>
          </p:cNvSpPr>
          <p:nvPr>
            <p:ph type="title"/>
          </p:nvPr>
        </p:nvSpPr>
        <p:spPr/>
        <p:txBody>
          <a:bodyPr/>
          <a:lstStyle/>
          <a:p>
            <a:r>
              <a:rPr lang="en-GB" altLang="en-US" sz="3200" dirty="0">
                <a:latin typeface="+mn-lt"/>
              </a:rPr>
              <a:t>The Jargon – A Quick Guide</a:t>
            </a:r>
            <a:endParaRPr lang="en-GB" dirty="0">
              <a:latin typeface="+mn-lt"/>
            </a:endParaRPr>
          </a:p>
        </p:txBody>
      </p:sp>
      <p:sp>
        <p:nvSpPr>
          <p:cNvPr id="3" name="Content Placeholder 2">
            <a:extLst>
              <a:ext uri="{FF2B5EF4-FFF2-40B4-BE49-F238E27FC236}">
                <a16:creationId xmlns:a16="http://schemas.microsoft.com/office/drawing/2014/main" id="{6E3C45DE-E7B5-4F7F-91E5-2630892677A2}"/>
              </a:ext>
            </a:extLst>
          </p:cNvPr>
          <p:cNvSpPr>
            <a:spLocks noGrp="1"/>
          </p:cNvSpPr>
          <p:nvPr>
            <p:ph idx="1"/>
          </p:nvPr>
        </p:nvSpPr>
        <p:spPr>
          <a:xfrm>
            <a:off x="213360" y="2015732"/>
            <a:ext cx="11658599" cy="4171708"/>
          </a:xfrm>
        </p:spPr>
        <p:txBody>
          <a:bodyPr>
            <a:normAutofit lnSpcReduction="10000"/>
          </a:bodyPr>
          <a:lstStyle/>
          <a:p>
            <a:r>
              <a:rPr lang="en-GB" altLang="en-US" sz="2200" b="1" dirty="0">
                <a:solidFill>
                  <a:srgbClr val="483681"/>
                </a:solidFill>
              </a:rPr>
              <a:t>phonics</a:t>
            </a:r>
            <a:r>
              <a:rPr lang="en-GB" altLang="en-US" sz="2200" b="1" dirty="0">
                <a:solidFill>
                  <a:schemeClr val="tx1"/>
                </a:solidFill>
              </a:rPr>
              <a:t> </a:t>
            </a:r>
            <a:r>
              <a:rPr lang="en-GB" altLang="en-US" sz="2200" dirty="0">
                <a:solidFill>
                  <a:schemeClr val="tx1"/>
                </a:solidFill>
              </a:rPr>
              <a:t>(also known as ‘synthetic phonics’) – The teaching of reading by developing awareness of the sounds in words and the corresponding letters used to represent those sounds</a:t>
            </a:r>
            <a:r>
              <a:rPr lang="en-GB" altLang="en-US" sz="2200" dirty="0"/>
              <a:t>.</a:t>
            </a:r>
            <a:endParaRPr lang="en-GB" sz="2200" dirty="0"/>
          </a:p>
          <a:p>
            <a:r>
              <a:rPr lang="en-GB" altLang="en-US" sz="2200" b="1" dirty="0">
                <a:solidFill>
                  <a:srgbClr val="11964A"/>
                </a:solidFill>
              </a:rPr>
              <a:t>phoneme</a:t>
            </a:r>
            <a:r>
              <a:rPr lang="en-GB" altLang="en-US" sz="2200" b="1" dirty="0">
                <a:solidFill>
                  <a:schemeClr val="tx1"/>
                </a:solidFill>
              </a:rPr>
              <a:t> - </a:t>
            </a:r>
            <a:r>
              <a:rPr lang="en-GB" altLang="en-US" sz="2200" dirty="0">
                <a:solidFill>
                  <a:schemeClr val="tx1"/>
                </a:solidFill>
              </a:rPr>
              <a:t>Any one of the 44 sounds which make up words in the English language</a:t>
            </a:r>
            <a:r>
              <a:rPr lang="en-GB" altLang="en-US" sz="2200" dirty="0"/>
              <a:t>.</a:t>
            </a:r>
            <a:endParaRPr lang="en-GB" sz="2200" dirty="0"/>
          </a:p>
          <a:p>
            <a:r>
              <a:rPr lang="en-GB" altLang="en-US" sz="2200" b="1" dirty="0">
                <a:solidFill>
                  <a:srgbClr val="0079C2"/>
                </a:solidFill>
              </a:rPr>
              <a:t>grapheme</a:t>
            </a:r>
            <a:r>
              <a:rPr lang="en-GB" altLang="en-US" sz="2200" dirty="0">
                <a:solidFill>
                  <a:schemeClr val="tx1"/>
                </a:solidFill>
              </a:rPr>
              <a:t> – How a phoneme is written down. There can be more than one way to spell a phoneme. For example, the phoneme ‘ay’ is spelt differently in each of the words ‘w</a:t>
            </a:r>
            <a:r>
              <a:rPr lang="en-GB" altLang="en-US" sz="2200" b="1" dirty="0">
                <a:solidFill>
                  <a:srgbClr val="FFC000"/>
                </a:solidFill>
              </a:rPr>
              <a:t>ay</a:t>
            </a:r>
            <a:r>
              <a:rPr lang="en-GB" altLang="en-US" sz="2200" dirty="0">
                <a:solidFill>
                  <a:schemeClr val="tx1"/>
                </a:solidFill>
              </a:rPr>
              <a:t>’, ‘m</a:t>
            </a:r>
            <a:r>
              <a:rPr lang="en-GB" altLang="en-US" sz="2200" b="1" dirty="0">
                <a:solidFill>
                  <a:srgbClr val="FFC000"/>
                </a:solidFill>
              </a:rPr>
              <a:t>a</a:t>
            </a:r>
            <a:r>
              <a:rPr lang="en-GB" altLang="en-US" sz="2200" dirty="0">
                <a:solidFill>
                  <a:schemeClr val="tx1"/>
                </a:solidFill>
              </a:rPr>
              <a:t>k</a:t>
            </a:r>
            <a:r>
              <a:rPr lang="en-GB" altLang="en-US" sz="2200" b="1" dirty="0">
                <a:solidFill>
                  <a:srgbClr val="FFC000"/>
                </a:solidFill>
              </a:rPr>
              <a:t>e</a:t>
            </a:r>
            <a:r>
              <a:rPr lang="en-GB" altLang="en-US" sz="2200" dirty="0">
                <a:solidFill>
                  <a:schemeClr val="tx1"/>
                </a:solidFill>
              </a:rPr>
              <a:t>’, ‘f</a:t>
            </a:r>
            <a:r>
              <a:rPr lang="en-GB" altLang="en-US" sz="2200" b="1" dirty="0">
                <a:solidFill>
                  <a:srgbClr val="FFC000"/>
                </a:solidFill>
              </a:rPr>
              <a:t>ai</a:t>
            </a:r>
            <a:r>
              <a:rPr lang="en-GB" altLang="en-US" sz="2200" dirty="0">
                <a:solidFill>
                  <a:schemeClr val="tx1"/>
                </a:solidFill>
              </a:rPr>
              <a:t>l’, ‘gr</a:t>
            </a:r>
            <a:r>
              <a:rPr lang="en-GB" altLang="en-US" sz="2200" b="1" dirty="0">
                <a:solidFill>
                  <a:srgbClr val="FFC000"/>
                </a:solidFill>
              </a:rPr>
              <a:t>ea</a:t>
            </a:r>
            <a:r>
              <a:rPr lang="en-GB" altLang="en-US" sz="2200" dirty="0">
                <a:solidFill>
                  <a:schemeClr val="tx1"/>
                </a:solidFill>
              </a:rPr>
              <a:t>t’, </a:t>
            </a:r>
            <a:r>
              <a:rPr lang="en-GB" altLang="en-US" sz="2200" dirty="0"/>
              <a:t>‘</a:t>
            </a:r>
            <a:r>
              <a:rPr lang="en-GB" altLang="en-US" sz="2200" dirty="0">
                <a:solidFill>
                  <a:schemeClr val="tx1"/>
                </a:solidFill>
              </a:rPr>
              <a:t>sl</a:t>
            </a:r>
            <a:r>
              <a:rPr lang="en-GB" altLang="en-US" sz="2200" b="1" dirty="0">
                <a:solidFill>
                  <a:srgbClr val="FFC000"/>
                </a:solidFill>
              </a:rPr>
              <a:t>eigh</a:t>
            </a:r>
            <a:r>
              <a:rPr lang="en-GB" altLang="en-US" sz="2200" dirty="0"/>
              <a:t>’ </a:t>
            </a:r>
            <a:r>
              <a:rPr lang="en-GB" altLang="en-US" sz="2200" dirty="0">
                <a:solidFill>
                  <a:schemeClr val="tx1"/>
                </a:solidFill>
              </a:rPr>
              <a:t>and ‘l</a:t>
            </a:r>
            <a:r>
              <a:rPr lang="en-GB" altLang="en-US" sz="2200" b="1" dirty="0">
                <a:solidFill>
                  <a:srgbClr val="FFC000"/>
                </a:solidFill>
              </a:rPr>
              <a:t>a</a:t>
            </a:r>
            <a:r>
              <a:rPr lang="en-GB" altLang="en-US" sz="2200" dirty="0">
                <a:solidFill>
                  <a:schemeClr val="tx1"/>
                </a:solidFill>
              </a:rPr>
              <a:t>dy’.</a:t>
            </a:r>
          </a:p>
          <a:p>
            <a:r>
              <a:rPr lang="en-GB" altLang="en-US" sz="2200" b="1" dirty="0">
                <a:solidFill>
                  <a:srgbClr val="EC73A8"/>
                </a:solidFill>
              </a:rPr>
              <a:t>blending</a:t>
            </a:r>
            <a:r>
              <a:rPr lang="en-GB" altLang="en-US" sz="2200" dirty="0">
                <a:solidFill>
                  <a:schemeClr val="tx1"/>
                </a:solidFill>
              </a:rPr>
              <a:t> – Putting together the sounds in a word in order to read it, e.g. ‘f – r – o – g, frog’</a:t>
            </a:r>
          </a:p>
          <a:p>
            <a:r>
              <a:rPr lang="en-GB" altLang="en-US" sz="2200" b="1" dirty="0">
                <a:solidFill>
                  <a:srgbClr val="C9085C"/>
                </a:solidFill>
              </a:rPr>
              <a:t>segmenting</a:t>
            </a:r>
            <a:r>
              <a:rPr lang="en-GB" altLang="en-US" sz="2200" dirty="0">
                <a:solidFill>
                  <a:schemeClr val="tx1"/>
                </a:solidFill>
              </a:rPr>
              <a:t> – Breaking a word into its constituent sounds in order to spell them, </a:t>
            </a:r>
          </a:p>
          <a:p>
            <a:pPr marL="0" indent="0">
              <a:buNone/>
            </a:pPr>
            <a:r>
              <a:rPr lang="en-GB" altLang="en-US" sz="2200" dirty="0"/>
              <a:t>   </a:t>
            </a:r>
            <a:r>
              <a:rPr lang="en-GB" altLang="en-US" sz="2200" dirty="0">
                <a:solidFill>
                  <a:schemeClr val="tx1"/>
                </a:solidFill>
              </a:rPr>
              <a:t>e.g. ‘frog, f – r – o – g’’</a:t>
            </a:r>
          </a:p>
          <a:p>
            <a:endParaRPr lang="en-GB" dirty="0"/>
          </a:p>
        </p:txBody>
      </p:sp>
    </p:spTree>
    <p:extLst>
      <p:ext uri="{BB962C8B-B14F-4D97-AF65-F5344CB8AC3E}">
        <p14:creationId xmlns:p14="http://schemas.microsoft.com/office/powerpoint/2010/main" val="3503373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727E6-06F1-400D-A40F-EF3DEE78A855}"/>
              </a:ext>
            </a:extLst>
          </p:cNvPr>
          <p:cNvSpPr>
            <a:spLocks noGrp="1"/>
          </p:cNvSpPr>
          <p:nvPr>
            <p:ph type="title"/>
          </p:nvPr>
        </p:nvSpPr>
        <p:spPr/>
        <p:txBody>
          <a:bodyPr/>
          <a:lstStyle/>
          <a:p>
            <a:r>
              <a:rPr lang="en-GB" dirty="0"/>
              <a:t>What is phonics?</a:t>
            </a:r>
          </a:p>
        </p:txBody>
      </p:sp>
      <p:sp>
        <p:nvSpPr>
          <p:cNvPr id="3" name="Content Placeholder 2">
            <a:extLst>
              <a:ext uri="{FF2B5EF4-FFF2-40B4-BE49-F238E27FC236}">
                <a16:creationId xmlns:a16="http://schemas.microsoft.com/office/drawing/2014/main" id="{11FC78D7-737F-4B21-B58F-007AEDE3D63D}"/>
              </a:ext>
            </a:extLst>
          </p:cNvPr>
          <p:cNvSpPr>
            <a:spLocks noGrp="1"/>
          </p:cNvSpPr>
          <p:nvPr>
            <p:ph idx="1"/>
          </p:nvPr>
        </p:nvSpPr>
        <p:spPr>
          <a:xfrm>
            <a:off x="304800" y="2015732"/>
            <a:ext cx="11475719" cy="4037749"/>
          </a:xfrm>
        </p:spPr>
        <p:txBody>
          <a:bodyPr>
            <a:normAutofit fontScale="77500" lnSpcReduction="20000"/>
          </a:bodyPr>
          <a:lstStyle/>
          <a:p>
            <a:pPr eaLnBrk="1" fontAlgn="auto" hangingPunct="1">
              <a:spcBef>
                <a:spcPts val="0"/>
              </a:spcBef>
              <a:spcAft>
                <a:spcPts val="0"/>
              </a:spcAft>
              <a:defRPr/>
            </a:pPr>
            <a:r>
              <a:rPr lang="en-GB" altLang="en-US" sz="2600" dirty="0">
                <a:solidFill>
                  <a:schemeClr val="tx1"/>
                </a:solidFill>
              </a:rPr>
              <a:t>Phonics is a method for teaching reading and writing.</a:t>
            </a:r>
          </a:p>
          <a:p>
            <a:pPr eaLnBrk="1" fontAlgn="auto" hangingPunct="1">
              <a:spcBef>
                <a:spcPts val="0"/>
              </a:spcBef>
              <a:spcAft>
                <a:spcPts val="0"/>
              </a:spcAft>
              <a:defRPr/>
            </a:pPr>
            <a:endParaRPr lang="en-GB" altLang="en-US" sz="2600" dirty="0">
              <a:solidFill>
                <a:schemeClr val="tx1"/>
              </a:solidFill>
            </a:endParaRPr>
          </a:p>
          <a:p>
            <a:pPr eaLnBrk="1" fontAlgn="auto" hangingPunct="1">
              <a:spcBef>
                <a:spcPts val="0"/>
              </a:spcBef>
              <a:spcAft>
                <a:spcPts val="0"/>
              </a:spcAft>
              <a:defRPr/>
            </a:pPr>
            <a:r>
              <a:rPr lang="en-GB" altLang="en-US" sz="2600" dirty="0">
                <a:solidFill>
                  <a:schemeClr val="tx1"/>
                </a:solidFill>
              </a:rPr>
              <a:t>It develops phonemic awareness – the ability to hear, recognise and use the sounds within words.</a:t>
            </a:r>
          </a:p>
          <a:p>
            <a:pPr eaLnBrk="1" fontAlgn="auto" hangingPunct="1">
              <a:spcBef>
                <a:spcPts val="0"/>
              </a:spcBef>
              <a:spcAft>
                <a:spcPts val="0"/>
              </a:spcAft>
              <a:defRPr/>
            </a:pPr>
            <a:endParaRPr lang="en-GB" altLang="en-US" sz="2600" dirty="0">
              <a:solidFill>
                <a:schemeClr val="tx1"/>
              </a:solidFill>
            </a:endParaRPr>
          </a:p>
          <a:p>
            <a:pPr eaLnBrk="1" fontAlgn="auto" hangingPunct="1">
              <a:spcBef>
                <a:spcPts val="0"/>
              </a:spcBef>
              <a:spcAft>
                <a:spcPts val="0"/>
              </a:spcAft>
              <a:defRPr/>
            </a:pPr>
            <a:r>
              <a:rPr lang="en-GB" altLang="en-US" sz="2600" dirty="0">
                <a:solidFill>
                  <a:schemeClr val="tx1"/>
                </a:solidFill>
              </a:rPr>
              <a:t>Learners are also taught the correspondence between sounds and the graphemes (spelling patterns) that represent them.</a:t>
            </a:r>
          </a:p>
          <a:p>
            <a:pPr eaLnBrk="1" fontAlgn="auto" hangingPunct="1">
              <a:spcBef>
                <a:spcPts val="0"/>
              </a:spcBef>
              <a:spcAft>
                <a:spcPts val="0"/>
              </a:spcAft>
              <a:defRPr/>
            </a:pPr>
            <a:endParaRPr lang="en-GB" altLang="en-US" sz="2600" dirty="0">
              <a:solidFill>
                <a:schemeClr val="tx1"/>
              </a:solidFill>
            </a:endParaRPr>
          </a:p>
          <a:p>
            <a:pPr eaLnBrk="1" fontAlgn="auto" hangingPunct="1">
              <a:spcBef>
                <a:spcPts val="0"/>
              </a:spcBef>
              <a:spcAft>
                <a:spcPts val="0"/>
              </a:spcAft>
              <a:defRPr/>
            </a:pPr>
            <a:r>
              <a:rPr lang="en-GB" altLang="en-US" sz="2600" dirty="0">
                <a:solidFill>
                  <a:schemeClr val="tx1"/>
                </a:solidFill>
              </a:rPr>
              <a:t>Phonics is currently the main way in which children in British primary schools are taught to read in their earliest years.</a:t>
            </a:r>
          </a:p>
          <a:p>
            <a:pPr eaLnBrk="1" fontAlgn="auto" hangingPunct="1">
              <a:spcBef>
                <a:spcPts val="0"/>
              </a:spcBef>
              <a:spcAft>
                <a:spcPts val="0"/>
              </a:spcAft>
              <a:defRPr/>
            </a:pPr>
            <a:endParaRPr lang="en-GB" altLang="en-US" sz="2600" dirty="0">
              <a:solidFill>
                <a:schemeClr val="tx1"/>
              </a:solidFill>
            </a:endParaRPr>
          </a:p>
          <a:p>
            <a:pPr eaLnBrk="1" fontAlgn="auto" hangingPunct="1">
              <a:spcBef>
                <a:spcPts val="0"/>
              </a:spcBef>
              <a:spcAft>
                <a:spcPts val="0"/>
              </a:spcAft>
              <a:defRPr/>
            </a:pPr>
            <a:r>
              <a:rPr lang="en-GB" altLang="en-US" sz="2600" dirty="0">
                <a:solidFill>
                  <a:schemeClr val="tx1"/>
                </a:solidFill>
              </a:rPr>
              <a:t>Children will also be taught other skills, such as whole-word recognition (see ‘tricky words’), book skills and a love and enjoyment of reading.</a:t>
            </a:r>
          </a:p>
          <a:p>
            <a:endParaRPr lang="en-GB" dirty="0"/>
          </a:p>
        </p:txBody>
      </p:sp>
    </p:spTree>
    <p:extLst>
      <p:ext uri="{BB962C8B-B14F-4D97-AF65-F5344CB8AC3E}">
        <p14:creationId xmlns:p14="http://schemas.microsoft.com/office/powerpoint/2010/main" val="383015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415CF-080A-4008-A1A8-CF6DFF0FB346}"/>
              </a:ext>
            </a:extLst>
          </p:cNvPr>
          <p:cNvSpPr>
            <a:spLocks noGrp="1"/>
          </p:cNvSpPr>
          <p:nvPr>
            <p:ph type="title"/>
          </p:nvPr>
        </p:nvSpPr>
        <p:spPr/>
        <p:txBody>
          <a:bodyPr/>
          <a:lstStyle/>
          <a:p>
            <a:r>
              <a:rPr lang="en-GB" altLang="en-US" sz="3200" dirty="0">
                <a:latin typeface="+mn-lt"/>
              </a:rPr>
              <a:t>Why Are Children Taught Phonics?</a:t>
            </a:r>
            <a:endParaRPr lang="en-GB" dirty="0">
              <a:latin typeface="+mn-lt"/>
            </a:endParaRPr>
          </a:p>
        </p:txBody>
      </p:sp>
      <p:sp>
        <p:nvSpPr>
          <p:cNvPr id="3" name="Content Placeholder 2">
            <a:extLst>
              <a:ext uri="{FF2B5EF4-FFF2-40B4-BE49-F238E27FC236}">
                <a16:creationId xmlns:a16="http://schemas.microsoft.com/office/drawing/2014/main" id="{DF0095E3-43C1-4AB9-9DAE-49D649568115}"/>
              </a:ext>
            </a:extLst>
          </p:cNvPr>
          <p:cNvSpPr>
            <a:spLocks noGrp="1"/>
          </p:cNvSpPr>
          <p:nvPr>
            <p:ph idx="1"/>
          </p:nvPr>
        </p:nvSpPr>
        <p:spPr>
          <a:xfrm>
            <a:off x="289560" y="2015732"/>
            <a:ext cx="11445239" cy="3450613"/>
          </a:xfrm>
        </p:spPr>
        <p:txBody>
          <a:bodyPr/>
          <a:lstStyle/>
          <a:p>
            <a:pPr eaLnBrk="1" fontAlgn="auto" hangingPunct="1">
              <a:spcBef>
                <a:spcPts val="0"/>
              </a:spcBef>
              <a:spcAft>
                <a:spcPts val="0"/>
              </a:spcAft>
              <a:defRPr/>
            </a:pPr>
            <a:r>
              <a:rPr lang="en-GB" altLang="en-US" dirty="0">
                <a:solidFill>
                  <a:schemeClr val="tx1"/>
                </a:solidFill>
              </a:rPr>
              <a:t>Phonics, taught in a structured way, is generally accepted to be the most effective way to teach reading and writing.</a:t>
            </a:r>
          </a:p>
          <a:p>
            <a:pPr eaLnBrk="1" fontAlgn="auto" hangingPunct="1">
              <a:spcBef>
                <a:spcPts val="0"/>
              </a:spcBef>
              <a:spcAft>
                <a:spcPts val="0"/>
              </a:spcAft>
              <a:defRPr/>
            </a:pPr>
            <a:endParaRPr lang="en-GB" altLang="en-US" dirty="0">
              <a:solidFill>
                <a:schemeClr val="tx1"/>
              </a:solidFill>
            </a:endParaRPr>
          </a:p>
          <a:p>
            <a:pPr eaLnBrk="1" fontAlgn="auto" hangingPunct="1">
              <a:spcBef>
                <a:spcPts val="0"/>
              </a:spcBef>
              <a:spcAft>
                <a:spcPts val="0"/>
              </a:spcAft>
              <a:defRPr/>
            </a:pPr>
            <a:r>
              <a:rPr lang="en-GB" altLang="en-US" dirty="0">
                <a:solidFill>
                  <a:schemeClr val="tx1"/>
                </a:solidFill>
              </a:rPr>
              <a:t>Children learn to hear and recognise sounds in words and spell them correctly.</a:t>
            </a:r>
          </a:p>
          <a:p>
            <a:pPr eaLnBrk="1" fontAlgn="auto" hangingPunct="1">
              <a:spcBef>
                <a:spcPts val="0"/>
              </a:spcBef>
              <a:spcAft>
                <a:spcPts val="0"/>
              </a:spcAft>
              <a:defRPr/>
            </a:pPr>
            <a:endParaRPr lang="en-GB" altLang="en-US" dirty="0">
              <a:solidFill>
                <a:schemeClr val="tx1"/>
              </a:solidFill>
            </a:endParaRPr>
          </a:p>
          <a:p>
            <a:pPr eaLnBrk="1" fontAlgn="auto" hangingPunct="1">
              <a:spcBef>
                <a:spcPts val="0"/>
              </a:spcBef>
              <a:spcAft>
                <a:spcPts val="0"/>
              </a:spcAft>
              <a:defRPr/>
            </a:pPr>
            <a:r>
              <a:rPr lang="en-GB" altLang="en-US" dirty="0">
                <a:solidFill>
                  <a:schemeClr val="tx1"/>
                </a:solidFill>
              </a:rPr>
              <a:t>This assists with their confidence, accuracy and fluency.</a:t>
            </a:r>
          </a:p>
          <a:p>
            <a:pPr eaLnBrk="1" fontAlgn="auto" hangingPunct="1">
              <a:spcBef>
                <a:spcPts val="0"/>
              </a:spcBef>
              <a:spcAft>
                <a:spcPts val="0"/>
              </a:spcAft>
              <a:defRPr/>
            </a:pPr>
            <a:endParaRPr lang="en-GB" altLang="en-US" dirty="0">
              <a:solidFill>
                <a:schemeClr val="tx1"/>
              </a:solidFill>
            </a:endParaRPr>
          </a:p>
          <a:p>
            <a:pPr eaLnBrk="1" fontAlgn="auto" hangingPunct="1">
              <a:spcBef>
                <a:spcPts val="0"/>
              </a:spcBef>
              <a:spcAft>
                <a:spcPts val="0"/>
              </a:spcAft>
              <a:defRPr/>
            </a:pPr>
            <a:r>
              <a:rPr lang="en-GB" altLang="en-US" dirty="0">
                <a:solidFill>
                  <a:schemeClr val="tx1"/>
                </a:solidFill>
              </a:rPr>
              <a:t>Phonics should not be taught in isolation — children also need to learn other reading and comprehension skills alongside phonic knowledge.</a:t>
            </a:r>
          </a:p>
          <a:p>
            <a:pPr marL="0" indent="0">
              <a:buNone/>
            </a:pPr>
            <a:endParaRPr lang="en-GB" dirty="0"/>
          </a:p>
        </p:txBody>
      </p:sp>
    </p:spTree>
    <p:extLst>
      <p:ext uri="{BB962C8B-B14F-4D97-AF65-F5344CB8AC3E}">
        <p14:creationId xmlns:p14="http://schemas.microsoft.com/office/powerpoint/2010/main" val="293546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D3B358A-87CC-4E76-9DE6-3E82BC87A9E2}"/>
              </a:ext>
            </a:extLst>
          </p:cNvPr>
          <p:cNvPicPr>
            <a:picLocks noChangeAspect="1"/>
          </p:cNvPicPr>
          <p:nvPr/>
        </p:nvPicPr>
        <p:blipFill rotWithShape="1">
          <a:blip r:embed="rId2"/>
          <a:srcRect r="219" b="-2"/>
          <a:stretch/>
        </p:blipFill>
        <p:spPr>
          <a:xfrm>
            <a:off x="645139" y="863603"/>
            <a:ext cx="3336989" cy="3124351"/>
          </a:xfrm>
          <a:prstGeom prst="rect">
            <a:avLst/>
          </a:prstGeom>
        </p:spPr>
      </p:pic>
      <p:sp>
        <p:nvSpPr>
          <p:cNvPr id="3" name="TextBox 2">
            <a:extLst>
              <a:ext uri="{FF2B5EF4-FFF2-40B4-BE49-F238E27FC236}">
                <a16:creationId xmlns:a16="http://schemas.microsoft.com/office/drawing/2014/main" id="{35295B28-0DEF-4F3B-822D-2A65DA7D916E}"/>
              </a:ext>
            </a:extLst>
          </p:cNvPr>
          <p:cNvSpPr txBox="1"/>
          <p:nvPr/>
        </p:nvSpPr>
        <p:spPr>
          <a:xfrm>
            <a:off x="4953000" y="701040"/>
            <a:ext cx="6593861" cy="4662815"/>
          </a:xfrm>
          <a:prstGeom prst="rect">
            <a:avLst/>
          </a:prstGeom>
          <a:noFill/>
        </p:spPr>
        <p:txBody>
          <a:bodyPr wrap="square" rtlCol="0">
            <a:spAutoFit/>
          </a:bodyPr>
          <a:lstStyle/>
          <a:p>
            <a:pPr defTabSz="914400">
              <a:lnSpc>
                <a:spcPct val="110000"/>
              </a:lnSpc>
              <a:spcAft>
                <a:spcPts val="600"/>
              </a:spcAft>
              <a:buClr>
                <a:schemeClr val="accent1"/>
              </a:buClr>
              <a:buSzPct val="100000"/>
            </a:pPr>
            <a:r>
              <a:rPr lang="en-US" sz="2400" dirty="0"/>
              <a:t>In July 2021, the government asked all schools to revise their phonic provision.</a:t>
            </a:r>
          </a:p>
          <a:p>
            <a:pPr indent="-228600" defTabSz="914400">
              <a:lnSpc>
                <a:spcPct val="110000"/>
              </a:lnSpc>
              <a:spcAft>
                <a:spcPts val="600"/>
              </a:spcAft>
              <a:buClr>
                <a:schemeClr val="accent1"/>
              </a:buClr>
              <a:buSzPct val="100000"/>
              <a:buFont typeface="Arial" panose="020B0604020202020204" pitchFamily="34" charset="0"/>
              <a:buChar char="•"/>
            </a:pPr>
            <a:endParaRPr lang="en-US" sz="2400" dirty="0"/>
          </a:p>
          <a:p>
            <a:pPr defTabSz="914400">
              <a:lnSpc>
                <a:spcPct val="110000"/>
              </a:lnSpc>
              <a:spcAft>
                <a:spcPts val="600"/>
              </a:spcAft>
              <a:buClr>
                <a:schemeClr val="accent1"/>
              </a:buClr>
              <a:buSzPct val="100000"/>
            </a:pPr>
            <a:r>
              <a:rPr lang="en-US" sz="2400" dirty="0"/>
              <a:t>At St. Peter’s we have chosen to buy into a new scheme called Little </a:t>
            </a:r>
            <a:r>
              <a:rPr lang="en-US" sz="2400" dirty="0" err="1"/>
              <a:t>Wandle</a:t>
            </a:r>
            <a:r>
              <a:rPr lang="en-US" sz="2400" dirty="0"/>
              <a:t> Revised Letters and Sounds. As much of the content and format of this scheme is very familiar to the staff and children, we are confident that this scheme will help us to deliver a robust phonic </a:t>
            </a:r>
            <a:r>
              <a:rPr lang="en-US" sz="2400" dirty="0" err="1"/>
              <a:t>programme</a:t>
            </a:r>
            <a:r>
              <a:rPr lang="en-US" sz="2400" dirty="0"/>
              <a:t> that enables children to learn the code quickly and efficiently.</a:t>
            </a:r>
          </a:p>
          <a:p>
            <a:endParaRPr lang="en-GB" dirty="0"/>
          </a:p>
        </p:txBody>
      </p:sp>
    </p:spTree>
    <p:extLst>
      <p:ext uri="{BB962C8B-B14F-4D97-AF65-F5344CB8AC3E}">
        <p14:creationId xmlns:p14="http://schemas.microsoft.com/office/powerpoint/2010/main" val="2867461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38D06-01CE-477D-8467-DC8C92C57435}"/>
              </a:ext>
            </a:extLst>
          </p:cNvPr>
          <p:cNvSpPr>
            <a:spLocks noGrp="1"/>
          </p:cNvSpPr>
          <p:nvPr>
            <p:ph type="title"/>
          </p:nvPr>
        </p:nvSpPr>
        <p:spPr/>
        <p:txBody>
          <a:bodyPr>
            <a:normAutofit fontScale="90000"/>
          </a:bodyPr>
          <a:lstStyle/>
          <a:p>
            <a:r>
              <a:rPr lang="en-GB" altLang="en-US" sz="3200" dirty="0">
                <a:latin typeface="+mn-lt"/>
              </a:rPr>
              <a:t>Phase One</a:t>
            </a:r>
            <a:br>
              <a:rPr lang="en-GB" altLang="en-US" sz="3200" dirty="0">
                <a:latin typeface="+mn-lt"/>
              </a:rPr>
            </a:br>
            <a:r>
              <a:rPr lang="en-GB" altLang="en-US" sz="2000" cap="none" dirty="0">
                <a:latin typeface="+mn-lt"/>
              </a:rPr>
              <a:t>P</a:t>
            </a:r>
            <a:r>
              <a:rPr lang="en-GB" altLang="en-US" sz="2000" cap="none" dirty="0">
                <a:solidFill>
                  <a:schemeClr val="tx1"/>
                </a:solidFill>
                <a:latin typeface="+mn-lt"/>
              </a:rPr>
              <a:t>hase 1 has seven aspects, with a focus on listening skills.</a:t>
            </a:r>
            <a:br>
              <a:rPr lang="en-GB" altLang="en-US" sz="2000" cap="none" dirty="0">
                <a:solidFill>
                  <a:schemeClr val="tx1"/>
                </a:solidFill>
                <a:latin typeface="+mn-lt"/>
              </a:rPr>
            </a:br>
            <a:endParaRPr lang="en-GB" sz="2000" dirty="0">
              <a:latin typeface="+mn-lt"/>
            </a:endParaRPr>
          </a:p>
        </p:txBody>
      </p:sp>
      <p:sp>
        <p:nvSpPr>
          <p:cNvPr id="3" name="Content Placeholder 2">
            <a:extLst>
              <a:ext uri="{FF2B5EF4-FFF2-40B4-BE49-F238E27FC236}">
                <a16:creationId xmlns:a16="http://schemas.microsoft.com/office/drawing/2014/main" id="{5F427EF8-4C21-46FB-8D8E-879F1B24B6A4}"/>
              </a:ext>
            </a:extLst>
          </p:cNvPr>
          <p:cNvSpPr>
            <a:spLocks noGrp="1"/>
          </p:cNvSpPr>
          <p:nvPr>
            <p:ph idx="1"/>
          </p:nvPr>
        </p:nvSpPr>
        <p:spPr/>
        <p:txBody>
          <a:bodyPr/>
          <a:lstStyle/>
          <a:p>
            <a:r>
              <a:rPr lang="en-GB" dirty="0"/>
              <a:t>Environmental sounds</a:t>
            </a:r>
          </a:p>
          <a:p>
            <a:r>
              <a:rPr lang="en-GB" dirty="0"/>
              <a:t>Instrumental sounds</a:t>
            </a:r>
          </a:p>
          <a:p>
            <a:r>
              <a:rPr lang="en-GB" dirty="0"/>
              <a:t>Body percussion</a:t>
            </a:r>
          </a:p>
          <a:p>
            <a:r>
              <a:rPr lang="en-GB" dirty="0"/>
              <a:t>Rhythm and rhyme</a:t>
            </a:r>
          </a:p>
          <a:p>
            <a:r>
              <a:rPr lang="en-GB" dirty="0"/>
              <a:t>Alliteration</a:t>
            </a:r>
          </a:p>
          <a:p>
            <a:r>
              <a:rPr lang="en-GB" dirty="0"/>
              <a:t>Voice sounds</a:t>
            </a:r>
          </a:p>
          <a:p>
            <a:r>
              <a:rPr lang="en-GB" dirty="0"/>
              <a:t>Oral blending and segmenting</a:t>
            </a:r>
          </a:p>
        </p:txBody>
      </p:sp>
    </p:spTree>
    <p:extLst>
      <p:ext uri="{BB962C8B-B14F-4D97-AF65-F5344CB8AC3E}">
        <p14:creationId xmlns:p14="http://schemas.microsoft.com/office/powerpoint/2010/main" val="1482445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6198A0-0093-442D-B99D-A6E678C2A0F1}"/>
              </a:ext>
            </a:extLst>
          </p:cNvPr>
          <p:cNvSpPr txBox="1"/>
          <p:nvPr/>
        </p:nvSpPr>
        <p:spPr>
          <a:xfrm>
            <a:off x="466531" y="447869"/>
            <a:ext cx="11112759" cy="6032421"/>
          </a:xfrm>
          <a:prstGeom prst="rect">
            <a:avLst/>
          </a:prstGeom>
          <a:noFill/>
        </p:spPr>
        <p:txBody>
          <a:bodyPr wrap="square" rtlCol="0">
            <a:spAutoFit/>
          </a:bodyPr>
          <a:lstStyle/>
          <a:p>
            <a:r>
              <a:rPr lang="en-GB" altLang="en-US" sz="3200" dirty="0">
                <a:latin typeface="+mn-lt"/>
              </a:rPr>
              <a:t>Phase Two</a:t>
            </a:r>
          </a:p>
          <a:p>
            <a:pPr marL="457200" indent="-457200">
              <a:buFont typeface="Wingdings" panose="05000000000000000000" pitchFamily="2" charset="2"/>
              <a:buChar char="Ø"/>
            </a:pPr>
            <a:endParaRPr lang="en-GB" altLang="en-US" sz="2800" dirty="0">
              <a:latin typeface="+mn-lt"/>
            </a:endParaRPr>
          </a:p>
          <a:p>
            <a:pPr marL="457200" indent="-457200">
              <a:buFont typeface="Wingdings" panose="05000000000000000000" pitchFamily="2" charset="2"/>
              <a:buChar char="Ø"/>
            </a:pPr>
            <a:r>
              <a:rPr lang="en-GB" sz="2800" dirty="0"/>
              <a:t>Learning 19 letters of the alphabet and one sound for each. </a:t>
            </a:r>
          </a:p>
          <a:p>
            <a:pPr>
              <a:buFont typeface="Wingdings" panose="05000000000000000000" pitchFamily="2" charset="2"/>
              <a:buChar char="Ø"/>
            </a:pPr>
            <a:r>
              <a:rPr lang="en-GB" sz="2800" dirty="0"/>
              <a:t>  Blending sounds together to make words.  </a:t>
            </a:r>
          </a:p>
          <a:p>
            <a:pPr>
              <a:buFont typeface="Wingdings" panose="05000000000000000000" pitchFamily="2" charset="2"/>
              <a:buChar char="Ø"/>
            </a:pPr>
            <a:r>
              <a:rPr lang="en-GB" sz="2800" dirty="0"/>
              <a:t>  Segmenting words into their separate sounds.  </a:t>
            </a:r>
          </a:p>
          <a:p>
            <a:pPr>
              <a:buFont typeface="Wingdings" panose="05000000000000000000" pitchFamily="2" charset="2"/>
              <a:buChar char="Ø"/>
            </a:pPr>
            <a:r>
              <a:rPr lang="en-GB" sz="2800" dirty="0"/>
              <a:t>  Beginning to read simple captions. </a:t>
            </a:r>
          </a:p>
          <a:p>
            <a:pPr>
              <a:buFont typeface="Wingdings" panose="05000000000000000000" pitchFamily="2" charset="2"/>
              <a:buChar char="Ø"/>
            </a:pPr>
            <a:r>
              <a:rPr lang="en-GB" sz="2800" dirty="0"/>
              <a:t>  Tricky words – </a:t>
            </a:r>
            <a:r>
              <a:rPr lang="en-GB" sz="2800" dirty="0">
                <a:solidFill>
                  <a:srgbClr val="00B0F0"/>
                </a:solidFill>
              </a:rPr>
              <a:t>the, I, no, go, to</a:t>
            </a:r>
          </a:p>
          <a:p>
            <a:pPr marL="0" indent="0">
              <a:buNone/>
            </a:pPr>
            <a:r>
              <a:rPr lang="en-GB" sz="2800" dirty="0"/>
              <a:t>Set 1: s, a, t, p </a:t>
            </a:r>
          </a:p>
          <a:p>
            <a:pPr marL="0" indent="0">
              <a:buNone/>
            </a:pPr>
            <a:r>
              <a:rPr lang="en-GB" sz="2800" dirty="0"/>
              <a:t>Set 2: </a:t>
            </a:r>
            <a:r>
              <a:rPr lang="en-GB" sz="2800" dirty="0" err="1"/>
              <a:t>i</a:t>
            </a:r>
            <a:r>
              <a:rPr lang="en-GB" sz="2800" dirty="0"/>
              <a:t>, n, m, d </a:t>
            </a:r>
          </a:p>
          <a:p>
            <a:pPr marL="0" indent="0">
              <a:buNone/>
            </a:pPr>
            <a:r>
              <a:rPr lang="en-GB" sz="2800" dirty="0"/>
              <a:t>Set 3: g, o, c, k </a:t>
            </a:r>
          </a:p>
          <a:p>
            <a:pPr marL="0" indent="0">
              <a:buNone/>
            </a:pPr>
            <a:r>
              <a:rPr lang="en-GB" sz="2800" dirty="0"/>
              <a:t>Set 4: ck, e, u, r </a:t>
            </a:r>
          </a:p>
          <a:p>
            <a:pPr marL="0" indent="0">
              <a:buNone/>
            </a:pPr>
            <a:r>
              <a:rPr lang="en-GB" sz="2800" dirty="0"/>
              <a:t>Set 5: h, b, f, ff, l, </a:t>
            </a:r>
            <a:r>
              <a:rPr lang="en-GB" sz="2800" dirty="0" err="1"/>
              <a:t>ll</a:t>
            </a:r>
            <a:r>
              <a:rPr lang="en-GB" sz="2800" dirty="0"/>
              <a:t>, ss</a:t>
            </a:r>
            <a:endParaRPr lang="en-GB" sz="2800" b="1" dirty="0">
              <a:solidFill>
                <a:srgbClr val="00B0F0"/>
              </a:solidFill>
            </a:endParaRPr>
          </a:p>
          <a:p>
            <a:r>
              <a:rPr lang="en-GB" altLang="en-US" sz="2800" dirty="0">
                <a:latin typeface="+mn-lt"/>
              </a:rPr>
              <a:t/>
            </a:r>
            <a:br>
              <a:rPr lang="en-GB" altLang="en-US" sz="2800" dirty="0">
                <a:latin typeface="+mn-lt"/>
              </a:rPr>
            </a:br>
            <a:endParaRPr lang="en-GB" dirty="0"/>
          </a:p>
        </p:txBody>
      </p:sp>
    </p:spTree>
    <p:extLst>
      <p:ext uri="{BB962C8B-B14F-4D97-AF65-F5344CB8AC3E}">
        <p14:creationId xmlns:p14="http://schemas.microsoft.com/office/powerpoint/2010/main" val="3960962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AA9CCA-85CE-4C13-875A-851AA40BDAC5}"/>
              </a:ext>
            </a:extLst>
          </p:cNvPr>
          <p:cNvSpPr txBox="1"/>
          <p:nvPr/>
        </p:nvSpPr>
        <p:spPr>
          <a:xfrm>
            <a:off x="503853" y="466531"/>
            <a:ext cx="11047445" cy="5570756"/>
          </a:xfrm>
          <a:prstGeom prst="rect">
            <a:avLst/>
          </a:prstGeom>
          <a:noFill/>
        </p:spPr>
        <p:txBody>
          <a:bodyPr wrap="square" rtlCol="0">
            <a:spAutoFit/>
          </a:bodyPr>
          <a:lstStyle/>
          <a:p>
            <a:r>
              <a:rPr lang="en-GB" sz="3200" dirty="0"/>
              <a:t>Phase 3</a:t>
            </a:r>
          </a:p>
          <a:p>
            <a:endParaRPr lang="en-GB" sz="1200" dirty="0"/>
          </a:p>
          <a:p>
            <a:pPr marL="171450" indent="-171450">
              <a:buFont typeface="Wingdings" panose="05000000000000000000" pitchFamily="2" charset="2"/>
              <a:buChar char="Ø"/>
            </a:pPr>
            <a:r>
              <a:rPr lang="en-GB" sz="2400" dirty="0"/>
              <a:t>The remaining 7 letters of the alphabet, one sound for each and graphemes such as </a:t>
            </a:r>
            <a:r>
              <a:rPr lang="en-GB" sz="2400" dirty="0" err="1"/>
              <a:t>ch</a:t>
            </a:r>
            <a:r>
              <a:rPr lang="en-GB" sz="2400" dirty="0"/>
              <a:t>, </a:t>
            </a:r>
            <a:r>
              <a:rPr lang="en-GB" sz="2400" dirty="0" err="1"/>
              <a:t>oo</a:t>
            </a:r>
            <a:r>
              <a:rPr lang="en-GB" sz="2400" dirty="0"/>
              <a:t>, </a:t>
            </a:r>
            <a:r>
              <a:rPr lang="en-GB" sz="2400" dirty="0" err="1"/>
              <a:t>th</a:t>
            </a:r>
            <a:r>
              <a:rPr lang="en-GB" sz="2400" dirty="0"/>
              <a:t> representing the remaining phonemes not covered by single letters. </a:t>
            </a:r>
          </a:p>
          <a:p>
            <a:pPr marL="171450" indent="-171450">
              <a:buFont typeface="Wingdings" panose="05000000000000000000" pitchFamily="2" charset="2"/>
              <a:buChar char="Ø"/>
            </a:pPr>
            <a:endParaRPr lang="en-GB" sz="2400" dirty="0"/>
          </a:p>
          <a:p>
            <a:r>
              <a:rPr lang="en-GB" sz="2400" dirty="0"/>
              <a:t>Set 6: j, v, w, x </a:t>
            </a:r>
          </a:p>
          <a:p>
            <a:endParaRPr lang="en-GB" sz="2400" dirty="0"/>
          </a:p>
          <a:p>
            <a:r>
              <a:rPr lang="en-GB" sz="2400" dirty="0"/>
              <a:t>Set 7: y, z, </a:t>
            </a:r>
            <a:r>
              <a:rPr lang="en-GB" sz="2400" dirty="0" err="1"/>
              <a:t>zz</a:t>
            </a:r>
            <a:r>
              <a:rPr lang="en-GB" sz="2400" dirty="0"/>
              <a:t>, </a:t>
            </a:r>
            <a:r>
              <a:rPr lang="en-GB" sz="2400" dirty="0" err="1"/>
              <a:t>qu</a:t>
            </a:r>
            <a:r>
              <a:rPr lang="en-GB" sz="2400" dirty="0"/>
              <a:t> </a:t>
            </a:r>
          </a:p>
          <a:p>
            <a:endParaRPr lang="en-GB" sz="2400" dirty="0"/>
          </a:p>
          <a:p>
            <a:r>
              <a:rPr lang="en-GB" sz="2400" dirty="0"/>
              <a:t>Consonant digraphs: </a:t>
            </a:r>
            <a:r>
              <a:rPr lang="en-GB" sz="2400" dirty="0" err="1"/>
              <a:t>ch</a:t>
            </a:r>
            <a:r>
              <a:rPr lang="en-GB" sz="2400" dirty="0"/>
              <a:t>, </a:t>
            </a:r>
            <a:r>
              <a:rPr lang="en-GB" sz="2400" dirty="0" err="1"/>
              <a:t>sh</a:t>
            </a:r>
            <a:r>
              <a:rPr lang="en-GB" sz="2400" dirty="0"/>
              <a:t>, </a:t>
            </a:r>
            <a:r>
              <a:rPr lang="en-GB" sz="2400" dirty="0" err="1"/>
              <a:t>th</a:t>
            </a:r>
            <a:r>
              <a:rPr lang="en-GB" sz="2400" dirty="0"/>
              <a:t>, ng </a:t>
            </a:r>
          </a:p>
          <a:p>
            <a:endParaRPr lang="en-GB" sz="2400" dirty="0"/>
          </a:p>
          <a:p>
            <a:r>
              <a:rPr lang="en-GB" sz="2400" dirty="0"/>
              <a:t>Vowel digraphs &amp; trigraphs: ai, </a:t>
            </a:r>
            <a:r>
              <a:rPr lang="en-GB" sz="2400" dirty="0" err="1"/>
              <a:t>ee</a:t>
            </a:r>
            <a:r>
              <a:rPr lang="en-GB" sz="2400" dirty="0"/>
              <a:t>, </a:t>
            </a:r>
            <a:r>
              <a:rPr lang="en-GB" sz="2400" dirty="0" err="1"/>
              <a:t>igh</a:t>
            </a:r>
            <a:r>
              <a:rPr lang="en-GB" sz="2400" dirty="0"/>
              <a:t>, </a:t>
            </a:r>
            <a:r>
              <a:rPr lang="en-GB" sz="2400" dirty="0" err="1"/>
              <a:t>oa</a:t>
            </a:r>
            <a:r>
              <a:rPr lang="en-GB" sz="2400" dirty="0"/>
              <a:t>, </a:t>
            </a:r>
            <a:r>
              <a:rPr lang="en-GB" sz="2400" dirty="0" err="1"/>
              <a:t>oo</a:t>
            </a:r>
            <a:r>
              <a:rPr lang="en-GB" sz="2400" dirty="0"/>
              <a:t>, </a:t>
            </a:r>
            <a:r>
              <a:rPr lang="en-GB" sz="2400" dirty="0" err="1"/>
              <a:t>ar</a:t>
            </a:r>
            <a:r>
              <a:rPr lang="en-GB" sz="2400" dirty="0"/>
              <a:t>, or, </a:t>
            </a:r>
            <a:r>
              <a:rPr lang="en-GB" sz="2400" dirty="0" err="1"/>
              <a:t>ur</a:t>
            </a:r>
            <a:r>
              <a:rPr lang="en-GB" sz="2400" dirty="0"/>
              <a:t>, ow, oi, ear, air, </a:t>
            </a:r>
            <a:r>
              <a:rPr lang="en-GB" sz="2400" dirty="0" err="1"/>
              <a:t>ure</a:t>
            </a:r>
            <a:r>
              <a:rPr lang="en-GB" sz="2400" dirty="0"/>
              <a:t>, er  </a:t>
            </a:r>
          </a:p>
          <a:p>
            <a:endParaRPr lang="en-GB" sz="2400" dirty="0"/>
          </a:p>
          <a:p>
            <a:pPr marL="171450" indent="-171450">
              <a:buFont typeface="Wingdings" panose="05000000000000000000" pitchFamily="2" charset="2"/>
              <a:buChar char="Ø"/>
            </a:pPr>
            <a:r>
              <a:rPr lang="en-GB" sz="2400" dirty="0"/>
              <a:t>Tricky words which cannot be decoded are also introduced. He, she, we , me, be, was, you, they, all, are, my, her </a:t>
            </a:r>
          </a:p>
        </p:txBody>
      </p:sp>
    </p:spTree>
    <p:extLst>
      <p:ext uri="{BB962C8B-B14F-4D97-AF65-F5344CB8AC3E}">
        <p14:creationId xmlns:p14="http://schemas.microsoft.com/office/powerpoint/2010/main" val="222326188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4BA72A53194042A6AD03099C64EAD3" ma:contentTypeVersion="13" ma:contentTypeDescription="Create a new document." ma:contentTypeScope="" ma:versionID="7cc83d97d7e438cc1c19856b300da0c4">
  <xsd:schema xmlns:xsd="http://www.w3.org/2001/XMLSchema" xmlns:xs="http://www.w3.org/2001/XMLSchema" xmlns:p="http://schemas.microsoft.com/office/2006/metadata/properties" xmlns:ns3="2c3d20f9-e99b-4aca-8b3a-6ea56ba55f0a" xmlns:ns4="93fcaed6-784d-41b2-9982-282f828a7a43" targetNamespace="http://schemas.microsoft.com/office/2006/metadata/properties" ma:root="true" ma:fieldsID="0a9614e66111b013ae4cd722af3e25b5" ns3:_="" ns4:_="">
    <xsd:import namespace="2c3d20f9-e99b-4aca-8b3a-6ea56ba55f0a"/>
    <xsd:import namespace="93fcaed6-784d-41b2-9982-282f828a7a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3d20f9-e99b-4aca-8b3a-6ea56ba55f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fcaed6-784d-41b2-9982-282f828a7a4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FBF039-C004-434B-872E-5121FAD9F7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3d20f9-e99b-4aca-8b3a-6ea56ba55f0a"/>
    <ds:schemaRef ds:uri="93fcaed6-784d-41b2-9982-282f828a7a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125384-8B54-42FA-B8FF-EEBB22F016DC}">
  <ds:schemaRefs>
    <ds:schemaRef ds:uri="http://schemas.microsoft.com/sharepoint/v3/contenttype/forms"/>
  </ds:schemaRefs>
</ds:datastoreItem>
</file>

<file path=customXml/itemProps3.xml><?xml version="1.0" encoding="utf-8"?>
<ds:datastoreItem xmlns:ds="http://schemas.openxmlformats.org/officeDocument/2006/customXml" ds:itemID="{00F7759C-ACCE-4358-BB48-73E44C319599}">
  <ds:schemaRefs>
    <ds:schemaRef ds:uri="93fcaed6-784d-41b2-9982-282f828a7a4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2c3d20f9-e99b-4aca-8b3a-6ea56ba55f0a"/>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Gallery</Template>
  <TotalTime>209</TotalTime>
  <Words>1100</Words>
  <Application>Microsoft Office PowerPoint</Application>
  <PresentationFormat>Widescreen</PresentationFormat>
  <Paragraphs>127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Comic Sans MS</vt:lpstr>
      <vt:lpstr>Gill Sans MT</vt:lpstr>
      <vt:lpstr>Wingdings</vt:lpstr>
      <vt:lpstr>Gallery</vt:lpstr>
      <vt:lpstr>Phonics and Early Reading Skills in EYFS</vt:lpstr>
      <vt:lpstr>Did you know…?</vt:lpstr>
      <vt:lpstr>The Jargon – A Quick Guide</vt:lpstr>
      <vt:lpstr>What is phonics?</vt:lpstr>
      <vt:lpstr>Why Are Children Taught Phonics?</vt:lpstr>
      <vt:lpstr>PowerPoint Presentation</vt:lpstr>
      <vt:lpstr>Phase One Phase 1 has seven aspects, with a focus on listening skills.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Phonics and Early Reading Skills in EYFS</dc:title>
  <dc:creator>gibbens</dc:creator>
  <cp:lastModifiedBy>gibbens</cp:lastModifiedBy>
  <cp:revision>10</cp:revision>
  <dcterms:created xsi:type="dcterms:W3CDTF">2021-11-01T17:05:23Z</dcterms:created>
  <dcterms:modified xsi:type="dcterms:W3CDTF">2021-11-02T16:00:10Z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0x0101003C4BA72A53194042A6AD03099C64EAD3</vt:lpwstr>
  </property>
</Properties>
</file>