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73" d="100"/>
          <a:sy n="73" d="100"/>
        </p:scale>
        <p:origin x="49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6/26/2020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6/26/2020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6/26/2020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6/26/2020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FC263-B5F1-47BF-B79C-31D0194583CF}"/>
              </a:ext>
            </a:extLst>
          </p:cNvPr>
          <p:cNvSpPr>
            <a:spLocks noGrp="1"/>
          </p:cNvSpPr>
          <p:nvPr>
            <p:ph type="ctrTitle"/>
          </p:nvPr>
        </p:nvSpPr>
        <p:spPr/>
        <p:txBody>
          <a:bodyPr/>
          <a:lstStyle/>
          <a:p>
            <a:r>
              <a:rPr lang="en-GB" dirty="0"/>
              <a:t>Ww2  the battle of Britain</a:t>
            </a:r>
          </a:p>
        </p:txBody>
      </p:sp>
      <p:sp>
        <p:nvSpPr>
          <p:cNvPr id="3" name="Subtitle 2">
            <a:extLst>
              <a:ext uri="{FF2B5EF4-FFF2-40B4-BE49-F238E27FC236}">
                <a16:creationId xmlns:a16="http://schemas.microsoft.com/office/drawing/2014/main" id="{E465B56B-DB5E-4C00-8168-F7090DEBBA01}"/>
              </a:ext>
            </a:extLst>
          </p:cNvPr>
          <p:cNvSpPr>
            <a:spLocks noGrp="1"/>
          </p:cNvSpPr>
          <p:nvPr>
            <p:ph type="subTitle" idx="1"/>
          </p:nvPr>
        </p:nvSpPr>
        <p:spPr/>
        <p:txBody>
          <a:bodyPr/>
          <a:lstStyle/>
          <a:p>
            <a:r>
              <a:rPr lang="en-GB" dirty="0"/>
              <a:t>By Noah Baxter</a:t>
            </a:r>
          </a:p>
        </p:txBody>
      </p:sp>
    </p:spTree>
    <p:extLst>
      <p:ext uri="{BB962C8B-B14F-4D97-AF65-F5344CB8AC3E}">
        <p14:creationId xmlns:p14="http://schemas.microsoft.com/office/powerpoint/2010/main" val="328886124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765B9-3D4B-4B36-B375-5487609643C2}"/>
              </a:ext>
            </a:extLst>
          </p:cNvPr>
          <p:cNvSpPr>
            <a:spLocks noGrp="1"/>
          </p:cNvSpPr>
          <p:nvPr>
            <p:ph type="title"/>
          </p:nvPr>
        </p:nvSpPr>
        <p:spPr/>
        <p:txBody>
          <a:bodyPr/>
          <a:lstStyle/>
          <a:p>
            <a:r>
              <a:rPr lang="en-GB" dirty="0"/>
              <a:t>CONTENTS</a:t>
            </a:r>
          </a:p>
        </p:txBody>
      </p:sp>
      <p:sp>
        <p:nvSpPr>
          <p:cNvPr id="3" name="Content Placeholder 2">
            <a:extLst>
              <a:ext uri="{FF2B5EF4-FFF2-40B4-BE49-F238E27FC236}">
                <a16:creationId xmlns:a16="http://schemas.microsoft.com/office/drawing/2014/main" id="{043214F0-DDD7-492E-BE61-2593748DCAF2}"/>
              </a:ext>
            </a:extLst>
          </p:cNvPr>
          <p:cNvSpPr>
            <a:spLocks noGrp="1"/>
          </p:cNvSpPr>
          <p:nvPr>
            <p:ph idx="1"/>
          </p:nvPr>
        </p:nvSpPr>
        <p:spPr/>
        <p:txBody>
          <a:bodyPr/>
          <a:lstStyle/>
          <a:p>
            <a:r>
              <a:rPr lang="en-GB" dirty="0"/>
              <a:t>HOW IT CAME ABOUT </a:t>
            </a:r>
          </a:p>
          <a:p>
            <a:r>
              <a:rPr lang="en-GB" dirty="0"/>
              <a:t>THE START OF THE SPITFIRE</a:t>
            </a:r>
          </a:p>
          <a:p>
            <a:r>
              <a:rPr lang="en-GB" dirty="0"/>
              <a:t>GERMAN PLANES (AND STATS)</a:t>
            </a:r>
          </a:p>
          <a:p>
            <a:r>
              <a:rPr lang="en-GB" dirty="0"/>
              <a:t>BRITISH PLANES (AND STATS)</a:t>
            </a:r>
          </a:p>
          <a:p>
            <a:r>
              <a:rPr lang="en-GB" dirty="0"/>
              <a:t>FUN FACTS</a:t>
            </a:r>
          </a:p>
          <a:p>
            <a:r>
              <a:rPr lang="en-GB" dirty="0"/>
              <a:t>HOW BRITAIN WON THE BATTLE OF BRITAIN</a:t>
            </a:r>
          </a:p>
        </p:txBody>
      </p:sp>
    </p:spTree>
    <p:extLst>
      <p:ext uri="{BB962C8B-B14F-4D97-AF65-F5344CB8AC3E}">
        <p14:creationId xmlns:p14="http://schemas.microsoft.com/office/powerpoint/2010/main" val="1448035934"/>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down)">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down)">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wipe(down)">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wipe(down)">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wipe(down)">
                                      <p:cBhvr>
                                        <p:cTn id="3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0E08D-EB78-4D32-B897-ADCDB1FE7D45}"/>
              </a:ext>
            </a:extLst>
          </p:cNvPr>
          <p:cNvSpPr>
            <a:spLocks noGrp="1"/>
          </p:cNvSpPr>
          <p:nvPr>
            <p:ph type="title"/>
          </p:nvPr>
        </p:nvSpPr>
        <p:spPr/>
        <p:txBody>
          <a:bodyPr/>
          <a:lstStyle/>
          <a:p>
            <a:r>
              <a:rPr lang="en-GB" dirty="0"/>
              <a:t>HOW IT CAME ABOUT</a:t>
            </a:r>
          </a:p>
        </p:txBody>
      </p:sp>
      <p:sp>
        <p:nvSpPr>
          <p:cNvPr id="3" name="Content Placeholder 2">
            <a:extLst>
              <a:ext uri="{FF2B5EF4-FFF2-40B4-BE49-F238E27FC236}">
                <a16:creationId xmlns:a16="http://schemas.microsoft.com/office/drawing/2014/main" id="{4FC33BB1-D86E-4EC3-AB77-A54A1F66337B}"/>
              </a:ext>
            </a:extLst>
          </p:cNvPr>
          <p:cNvSpPr>
            <a:spLocks noGrp="1"/>
          </p:cNvSpPr>
          <p:nvPr>
            <p:ph idx="1"/>
          </p:nvPr>
        </p:nvSpPr>
        <p:spPr/>
        <p:txBody>
          <a:bodyPr>
            <a:normAutofit fontScale="92500" lnSpcReduction="10000"/>
          </a:bodyPr>
          <a:lstStyle/>
          <a:p>
            <a:r>
              <a:rPr lang="en-GB" dirty="0"/>
              <a:t>The battle of Britain started when Hitler Reached the French coast with his Blitz Krieg (or in English, lightning war)</a:t>
            </a:r>
          </a:p>
          <a:p>
            <a:r>
              <a:rPr lang="en-GB" dirty="0"/>
              <a:t>Hitler offered to make peace with Britain because he admired Churchill in every way, Hitler also said that Britain didn’t need to come and help the polish when he attacked them because that was none of there business, they could be friends</a:t>
            </a:r>
          </a:p>
          <a:p>
            <a:r>
              <a:rPr lang="en-GB" dirty="0"/>
              <a:t>But Churchill refused the offer and started to get his army ready for war</a:t>
            </a:r>
          </a:p>
          <a:p>
            <a:r>
              <a:rPr lang="en-GB" dirty="0"/>
              <a:t>A week later Hitler made another peace offering but it was refused within half an hour of the speech</a:t>
            </a:r>
          </a:p>
          <a:p>
            <a:r>
              <a:rPr lang="en-GB" dirty="0"/>
              <a:t>The battle of Britain had started </a:t>
            </a:r>
          </a:p>
        </p:txBody>
      </p:sp>
    </p:spTree>
    <p:extLst>
      <p:ext uri="{BB962C8B-B14F-4D97-AF65-F5344CB8AC3E}">
        <p14:creationId xmlns:p14="http://schemas.microsoft.com/office/powerpoint/2010/main" val="311388546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p:cTn id="2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 calcmode="lin" valueType="num">
                                      <p:cBhvr>
                                        <p:cTn id="3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3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36" dur="1000"/>
                                        <p:tgtEl>
                                          <p:spTgt spid="3">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 calcmode="lin" valueType="num">
                                      <p:cBhvr>
                                        <p:cTn id="4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4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44" dur="1000"/>
                                        <p:tgtEl>
                                          <p:spTgt spid="3">
                                            <p:txEl>
                                              <p:pRg st="2" end="2"/>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nodeType="clickEffect">
                                  <p:stCondLst>
                                    <p:cond delay="0"/>
                                  </p:stCondLst>
                                  <p:childTnLst>
                                    <p:set>
                                      <p:cBhvr>
                                        <p:cTn id="48" dur="1" fill="hold">
                                          <p:stCondLst>
                                            <p:cond delay="0"/>
                                          </p:stCondLst>
                                        </p:cTn>
                                        <p:tgtEl>
                                          <p:spTgt spid="3">
                                            <p:txEl>
                                              <p:pRg st="3" end="3"/>
                                            </p:txEl>
                                          </p:spTgt>
                                        </p:tgtEl>
                                        <p:attrNameLst>
                                          <p:attrName>style.visibility</p:attrName>
                                        </p:attrNameLst>
                                      </p:cBhvr>
                                      <p:to>
                                        <p:strVal val="visible"/>
                                      </p:to>
                                    </p:set>
                                    <p:anim calcmode="lin" valueType="num">
                                      <p:cBhvr>
                                        <p:cTn id="4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5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5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52" dur="1000"/>
                                        <p:tgtEl>
                                          <p:spTgt spid="3">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1" presetClass="entr" presetSubtype="0" fill="hold" nodeType="clickEffect">
                                  <p:stCondLst>
                                    <p:cond delay="0"/>
                                  </p:stCondLst>
                                  <p:childTnLst>
                                    <p:set>
                                      <p:cBhvr>
                                        <p:cTn id="56" dur="1" fill="hold">
                                          <p:stCondLst>
                                            <p:cond delay="0"/>
                                          </p:stCondLst>
                                        </p:cTn>
                                        <p:tgtEl>
                                          <p:spTgt spid="3">
                                            <p:txEl>
                                              <p:pRg st="4" end="4"/>
                                            </p:txEl>
                                          </p:spTgt>
                                        </p:tgtEl>
                                        <p:attrNameLst>
                                          <p:attrName>style.visibility</p:attrName>
                                        </p:attrNameLst>
                                      </p:cBhvr>
                                      <p:to>
                                        <p:strVal val="visible"/>
                                      </p:to>
                                    </p:set>
                                    <p:anim calcmode="lin" valueType="num">
                                      <p:cBhvr>
                                        <p:cTn id="5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5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5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60"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52D83-6FEF-45CF-918E-307F1295793A}"/>
              </a:ext>
            </a:extLst>
          </p:cNvPr>
          <p:cNvSpPr>
            <a:spLocks noGrp="1"/>
          </p:cNvSpPr>
          <p:nvPr>
            <p:ph type="title"/>
          </p:nvPr>
        </p:nvSpPr>
        <p:spPr/>
        <p:txBody>
          <a:bodyPr/>
          <a:lstStyle/>
          <a:p>
            <a:r>
              <a:rPr lang="en-GB" dirty="0"/>
              <a:t>THE START OF THE spitfire</a:t>
            </a:r>
          </a:p>
        </p:txBody>
      </p:sp>
      <p:sp>
        <p:nvSpPr>
          <p:cNvPr id="3" name="Content Placeholder 2">
            <a:extLst>
              <a:ext uri="{FF2B5EF4-FFF2-40B4-BE49-F238E27FC236}">
                <a16:creationId xmlns:a16="http://schemas.microsoft.com/office/drawing/2014/main" id="{7DFE3BA7-0886-4A71-AD0A-2EE86768F234}"/>
              </a:ext>
            </a:extLst>
          </p:cNvPr>
          <p:cNvSpPr>
            <a:spLocks noGrp="1"/>
          </p:cNvSpPr>
          <p:nvPr>
            <p:ph idx="1"/>
          </p:nvPr>
        </p:nvSpPr>
        <p:spPr/>
        <p:txBody>
          <a:bodyPr>
            <a:normAutofit fontScale="85000" lnSpcReduction="10000"/>
          </a:bodyPr>
          <a:lstStyle/>
          <a:p>
            <a:r>
              <a:rPr lang="en-GB" dirty="0"/>
              <a:t>Just as the battle of Britain was about to begin air chief Marshall Dowding started something called the spitfire fund</a:t>
            </a:r>
          </a:p>
          <a:p>
            <a:r>
              <a:rPr lang="en-GB" dirty="0"/>
              <a:t>The inventor of the spitfire was R.J Mitchell</a:t>
            </a:r>
          </a:p>
          <a:p>
            <a:r>
              <a:rPr lang="en-GB" dirty="0"/>
              <a:t>By this point in the war Britain’s Spitfire was very new and hadn’t had very much adaptation whereas the hurricane was many marks ahead because it had already been invented before the war</a:t>
            </a:r>
          </a:p>
          <a:p>
            <a:r>
              <a:rPr lang="en-GB" dirty="0"/>
              <a:t>Britain knew that they needed this new plane because it was the only British plane the German’s feared </a:t>
            </a:r>
          </a:p>
          <a:p>
            <a:r>
              <a:rPr lang="en-GB" dirty="0"/>
              <a:t>It was without doubt the best plane in the war at that time, even better than the Messerschmitt 109 </a:t>
            </a:r>
          </a:p>
        </p:txBody>
      </p:sp>
    </p:spTree>
    <p:extLst>
      <p:ext uri="{BB962C8B-B14F-4D97-AF65-F5344CB8AC3E}">
        <p14:creationId xmlns:p14="http://schemas.microsoft.com/office/powerpoint/2010/main" val="3175705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wipe(down)">
                                      <p:cBhvr>
                                        <p:cTn id="32" dur="580">
                                          <p:stCondLst>
                                            <p:cond delay="0"/>
                                          </p:stCondLst>
                                        </p:cTn>
                                        <p:tgtEl>
                                          <p:spTgt spid="3">
                                            <p:txEl>
                                              <p:pRg st="1" end="1"/>
                                            </p:txEl>
                                          </p:spTgt>
                                        </p:tgtEl>
                                      </p:cBhvr>
                                    </p:animEffect>
                                    <p:anim calcmode="lin" valueType="num">
                                      <p:cBhvr>
                                        <p:cTn id="33"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3">
                                            <p:txEl>
                                              <p:pRg st="1" end="1"/>
                                            </p:txEl>
                                          </p:spTgt>
                                        </p:tgtEl>
                                      </p:cBhvr>
                                      <p:to x="100000" y="60000"/>
                                    </p:animScale>
                                    <p:animScale>
                                      <p:cBhvr>
                                        <p:cTn id="39" dur="166" decel="50000">
                                          <p:stCondLst>
                                            <p:cond delay="676"/>
                                          </p:stCondLst>
                                        </p:cTn>
                                        <p:tgtEl>
                                          <p:spTgt spid="3">
                                            <p:txEl>
                                              <p:pRg st="1" end="1"/>
                                            </p:txEl>
                                          </p:spTgt>
                                        </p:tgtEl>
                                      </p:cBhvr>
                                      <p:to x="100000" y="100000"/>
                                    </p:animScale>
                                    <p:animScale>
                                      <p:cBhvr>
                                        <p:cTn id="40" dur="26">
                                          <p:stCondLst>
                                            <p:cond delay="1312"/>
                                          </p:stCondLst>
                                        </p:cTn>
                                        <p:tgtEl>
                                          <p:spTgt spid="3">
                                            <p:txEl>
                                              <p:pRg st="1" end="1"/>
                                            </p:txEl>
                                          </p:spTgt>
                                        </p:tgtEl>
                                      </p:cBhvr>
                                      <p:to x="100000" y="80000"/>
                                    </p:animScale>
                                    <p:animScale>
                                      <p:cBhvr>
                                        <p:cTn id="41" dur="166" decel="50000">
                                          <p:stCondLst>
                                            <p:cond delay="1338"/>
                                          </p:stCondLst>
                                        </p:cTn>
                                        <p:tgtEl>
                                          <p:spTgt spid="3">
                                            <p:txEl>
                                              <p:pRg st="1" end="1"/>
                                            </p:txEl>
                                          </p:spTgt>
                                        </p:tgtEl>
                                      </p:cBhvr>
                                      <p:to x="100000" y="100000"/>
                                    </p:animScale>
                                    <p:animScale>
                                      <p:cBhvr>
                                        <p:cTn id="42" dur="26">
                                          <p:stCondLst>
                                            <p:cond delay="1642"/>
                                          </p:stCondLst>
                                        </p:cTn>
                                        <p:tgtEl>
                                          <p:spTgt spid="3">
                                            <p:txEl>
                                              <p:pRg st="1" end="1"/>
                                            </p:txEl>
                                          </p:spTgt>
                                        </p:tgtEl>
                                      </p:cBhvr>
                                      <p:to x="100000" y="90000"/>
                                    </p:animScale>
                                    <p:animScale>
                                      <p:cBhvr>
                                        <p:cTn id="43" dur="166" decel="50000">
                                          <p:stCondLst>
                                            <p:cond delay="1668"/>
                                          </p:stCondLst>
                                        </p:cTn>
                                        <p:tgtEl>
                                          <p:spTgt spid="3">
                                            <p:txEl>
                                              <p:pRg st="1" end="1"/>
                                            </p:txEl>
                                          </p:spTgt>
                                        </p:tgtEl>
                                      </p:cBhvr>
                                      <p:to x="100000" y="100000"/>
                                    </p:animScale>
                                    <p:animScale>
                                      <p:cBhvr>
                                        <p:cTn id="44" dur="26">
                                          <p:stCondLst>
                                            <p:cond delay="1808"/>
                                          </p:stCondLst>
                                        </p:cTn>
                                        <p:tgtEl>
                                          <p:spTgt spid="3">
                                            <p:txEl>
                                              <p:pRg st="1" end="1"/>
                                            </p:txEl>
                                          </p:spTgt>
                                        </p:tgtEl>
                                      </p:cBhvr>
                                      <p:to x="100000" y="95000"/>
                                    </p:animScale>
                                    <p:animScale>
                                      <p:cBhvr>
                                        <p:cTn id="45" dur="166" decel="50000">
                                          <p:stCondLst>
                                            <p:cond delay="1834"/>
                                          </p:stCondLst>
                                        </p:cTn>
                                        <p:tgtEl>
                                          <p:spTgt spid="3">
                                            <p:txEl>
                                              <p:pRg st="1" end="1"/>
                                            </p:txEl>
                                          </p:spTgt>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nodeType="clickEffect">
                                  <p:stCondLst>
                                    <p:cond delay="0"/>
                                  </p:stCondLst>
                                  <p:childTnLst>
                                    <p:set>
                                      <p:cBhvr>
                                        <p:cTn id="49" dur="1" fill="hold">
                                          <p:stCondLst>
                                            <p:cond delay="0"/>
                                          </p:stCondLst>
                                        </p:cTn>
                                        <p:tgtEl>
                                          <p:spTgt spid="3">
                                            <p:txEl>
                                              <p:pRg st="2" end="2"/>
                                            </p:txEl>
                                          </p:spTgt>
                                        </p:tgtEl>
                                        <p:attrNameLst>
                                          <p:attrName>style.visibility</p:attrName>
                                        </p:attrNameLst>
                                      </p:cBhvr>
                                      <p:to>
                                        <p:strVal val="visible"/>
                                      </p:to>
                                    </p:set>
                                    <p:animEffect transition="in" filter="wipe(down)">
                                      <p:cBhvr>
                                        <p:cTn id="50" dur="580">
                                          <p:stCondLst>
                                            <p:cond delay="0"/>
                                          </p:stCondLst>
                                        </p:cTn>
                                        <p:tgtEl>
                                          <p:spTgt spid="3">
                                            <p:txEl>
                                              <p:pRg st="2" end="2"/>
                                            </p:txEl>
                                          </p:spTgt>
                                        </p:tgtEl>
                                      </p:cBhvr>
                                    </p:animEffect>
                                    <p:anim calcmode="lin" valueType="num">
                                      <p:cBhvr>
                                        <p:cTn id="51"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6" dur="26">
                                          <p:stCondLst>
                                            <p:cond delay="650"/>
                                          </p:stCondLst>
                                        </p:cTn>
                                        <p:tgtEl>
                                          <p:spTgt spid="3">
                                            <p:txEl>
                                              <p:pRg st="2" end="2"/>
                                            </p:txEl>
                                          </p:spTgt>
                                        </p:tgtEl>
                                      </p:cBhvr>
                                      <p:to x="100000" y="60000"/>
                                    </p:animScale>
                                    <p:animScale>
                                      <p:cBhvr>
                                        <p:cTn id="57" dur="166" decel="50000">
                                          <p:stCondLst>
                                            <p:cond delay="676"/>
                                          </p:stCondLst>
                                        </p:cTn>
                                        <p:tgtEl>
                                          <p:spTgt spid="3">
                                            <p:txEl>
                                              <p:pRg st="2" end="2"/>
                                            </p:txEl>
                                          </p:spTgt>
                                        </p:tgtEl>
                                      </p:cBhvr>
                                      <p:to x="100000" y="100000"/>
                                    </p:animScale>
                                    <p:animScale>
                                      <p:cBhvr>
                                        <p:cTn id="58" dur="26">
                                          <p:stCondLst>
                                            <p:cond delay="1312"/>
                                          </p:stCondLst>
                                        </p:cTn>
                                        <p:tgtEl>
                                          <p:spTgt spid="3">
                                            <p:txEl>
                                              <p:pRg st="2" end="2"/>
                                            </p:txEl>
                                          </p:spTgt>
                                        </p:tgtEl>
                                      </p:cBhvr>
                                      <p:to x="100000" y="80000"/>
                                    </p:animScale>
                                    <p:animScale>
                                      <p:cBhvr>
                                        <p:cTn id="59" dur="166" decel="50000">
                                          <p:stCondLst>
                                            <p:cond delay="1338"/>
                                          </p:stCondLst>
                                        </p:cTn>
                                        <p:tgtEl>
                                          <p:spTgt spid="3">
                                            <p:txEl>
                                              <p:pRg st="2" end="2"/>
                                            </p:txEl>
                                          </p:spTgt>
                                        </p:tgtEl>
                                      </p:cBhvr>
                                      <p:to x="100000" y="100000"/>
                                    </p:animScale>
                                    <p:animScale>
                                      <p:cBhvr>
                                        <p:cTn id="60" dur="26">
                                          <p:stCondLst>
                                            <p:cond delay="1642"/>
                                          </p:stCondLst>
                                        </p:cTn>
                                        <p:tgtEl>
                                          <p:spTgt spid="3">
                                            <p:txEl>
                                              <p:pRg st="2" end="2"/>
                                            </p:txEl>
                                          </p:spTgt>
                                        </p:tgtEl>
                                      </p:cBhvr>
                                      <p:to x="100000" y="90000"/>
                                    </p:animScale>
                                    <p:animScale>
                                      <p:cBhvr>
                                        <p:cTn id="61" dur="166" decel="50000">
                                          <p:stCondLst>
                                            <p:cond delay="1668"/>
                                          </p:stCondLst>
                                        </p:cTn>
                                        <p:tgtEl>
                                          <p:spTgt spid="3">
                                            <p:txEl>
                                              <p:pRg st="2" end="2"/>
                                            </p:txEl>
                                          </p:spTgt>
                                        </p:tgtEl>
                                      </p:cBhvr>
                                      <p:to x="100000" y="100000"/>
                                    </p:animScale>
                                    <p:animScale>
                                      <p:cBhvr>
                                        <p:cTn id="62" dur="26">
                                          <p:stCondLst>
                                            <p:cond delay="1808"/>
                                          </p:stCondLst>
                                        </p:cTn>
                                        <p:tgtEl>
                                          <p:spTgt spid="3">
                                            <p:txEl>
                                              <p:pRg st="2" end="2"/>
                                            </p:txEl>
                                          </p:spTgt>
                                        </p:tgtEl>
                                      </p:cBhvr>
                                      <p:to x="100000" y="95000"/>
                                    </p:animScale>
                                    <p:animScale>
                                      <p:cBhvr>
                                        <p:cTn id="63" dur="166" decel="50000">
                                          <p:stCondLst>
                                            <p:cond delay="1834"/>
                                          </p:stCondLst>
                                        </p:cTn>
                                        <p:tgtEl>
                                          <p:spTgt spid="3">
                                            <p:txEl>
                                              <p:pRg st="2" end="2"/>
                                            </p:txEl>
                                          </p:spTgt>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26" presetClass="entr" presetSubtype="0" fill="hold" nodeType="clickEffect">
                                  <p:stCondLst>
                                    <p:cond delay="0"/>
                                  </p:stCondLst>
                                  <p:childTnLst>
                                    <p:set>
                                      <p:cBhvr>
                                        <p:cTn id="67" dur="1" fill="hold">
                                          <p:stCondLst>
                                            <p:cond delay="0"/>
                                          </p:stCondLst>
                                        </p:cTn>
                                        <p:tgtEl>
                                          <p:spTgt spid="3">
                                            <p:txEl>
                                              <p:pRg st="3" end="3"/>
                                            </p:txEl>
                                          </p:spTgt>
                                        </p:tgtEl>
                                        <p:attrNameLst>
                                          <p:attrName>style.visibility</p:attrName>
                                        </p:attrNameLst>
                                      </p:cBhvr>
                                      <p:to>
                                        <p:strVal val="visible"/>
                                      </p:to>
                                    </p:set>
                                    <p:animEffect transition="in" filter="wipe(down)">
                                      <p:cBhvr>
                                        <p:cTn id="68" dur="580">
                                          <p:stCondLst>
                                            <p:cond delay="0"/>
                                          </p:stCondLst>
                                        </p:cTn>
                                        <p:tgtEl>
                                          <p:spTgt spid="3">
                                            <p:txEl>
                                              <p:pRg st="3" end="3"/>
                                            </p:txEl>
                                          </p:spTgt>
                                        </p:tgtEl>
                                      </p:cBhvr>
                                    </p:animEffect>
                                    <p:anim calcmode="lin" valueType="num">
                                      <p:cBhvr>
                                        <p:cTn id="69"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4" dur="26">
                                          <p:stCondLst>
                                            <p:cond delay="650"/>
                                          </p:stCondLst>
                                        </p:cTn>
                                        <p:tgtEl>
                                          <p:spTgt spid="3">
                                            <p:txEl>
                                              <p:pRg st="3" end="3"/>
                                            </p:txEl>
                                          </p:spTgt>
                                        </p:tgtEl>
                                      </p:cBhvr>
                                      <p:to x="100000" y="60000"/>
                                    </p:animScale>
                                    <p:animScale>
                                      <p:cBhvr>
                                        <p:cTn id="75" dur="166" decel="50000">
                                          <p:stCondLst>
                                            <p:cond delay="676"/>
                                          </p:stCondLst>
                                        </p:cTn>
                                        <p:tgtEl>
                                          <p:spTgt spid="3">
                                            <p:txEl>
                                              <p:pRg st="3" end="3"/>
                                            </p:txEl>
                                          </p:spTgt>
                                        </p:tgtEl>
                                      </p:cBhvr>
                                      <p:to x="100000" y="100000"/>
                                    </p:animScale>
                                    <p:animScale>
                                      <p:cBhvr>
                                        <p:cTn id="76" dur="26">
                                          <p:stCondLst>
                                            <p:cond delay="1312"/>
                                          </p:stCondLst>
                                        </p:cTn>
                                        <p:tgtEl>
                                          <p:spTgt spid="3">
                                            <p:txEl>
                                              <p:pRg st="3" end="3"/>
                                            </p:txEl>
                                          </p:spTgt>
                                        </p:tgtEl>
                                      </p:cBhvr>
                                      <p:to x="100000" y="80000"/>
                                    </p:animScale>
                                    <p:animScale>
                                      <p:cBhvr>
                                        <p:cTn id="77" dur="166" decel="50000">
                                          <p:stCondLst>
                                            <p:cond delay="1338"/>
                                          </p:stCondLst>
                                        </p:cTn>
                                        <p:tgtEl>
                                          <p:spTgt spid="3">
                                            <p:txEl>
                                              <p:pRg st="3" end="3"/>
                                            </p:txEl>
                                          </p:spTgt>
                                        </p:tgtEl>
                                      </p:cBhvr>
                                      <p:to x="100000" y="100000"/>
                                    </p:animScale>
                                    <p:animScale>
                                      <p:cBhvr>
                                        <p:cTn id="78" dur="26">
                                          <p:stCondLst>
                                            <p:cond delay="1642"/>
                                          </p:stCondLst>
                                        </p:cTn>
                                        <p:tgtEl>
                                          <p:spTgt spid="3">
                                            <p:txEl>
                                              <p:pRg st="3" end="3"/>
                                            </p:txEl>
                                          </p:spTgt>
                                        </p:tgtEl>
                                      </p:cBhvr>
                                      <p:to x="100000" y="90000"/>
                                    </p:animScale>
                                    <p:animScale>
                                      <p:cBhvr>
                                        <p:cTn id="79" dur="166" decel="50000">
                                          <p:stCondLst>
                                            <p:cond delay="1668"/>
                                          </p:stCondLst>
                                        </p:cTn>
                                        <p:tgtEl>
                                          <p:spTgt spid="3">
                                            <p:txEl>
                                              <p:pRg st="3" end="3"/>
                                            </p:txEl>
                                          </p:spTgt>
                                        </p:tgtEl>
                                      </p:cBhvr>
                                      <p:to x="100000" y="100000"/>
                                    </p:animScale>
                                    <p:animScale>
                                      <p:cBhvr>
                                        <p:cTn id="80" dur="26">
                                          <p:stCondLst>
                                            <p:cond delay="1808"/>
                                          </p:stCondLst>
                                        </p:cTn>
                                        <p:tgtEl>
                                          <p:spTgt spid="3">
                                            <p:txEl>
                                              <p:pRg st="3" end="3"/>
                                            </p:txEl>
                                          </p:spTgt>
                                        </p:tgtEl>
                                      </p:cBhvr>
                                      <p:to x="100000" y="95000"/>
                                    </p:animScale>
                                    <p:animScale>
                                      <p:cBhvr>
                                        <p:cTn id="81" dur="166" decel="50000">
                                          <p:stCondLst>
                                            <p:cond delay="1834"/>
                                          </p:stCondLst>
                                        </p:cTn>
                                        <p:tgtEl>
                                          <p:spTgt spid="3">
                                            <p:txEl>
                                              <p:pRg st="3" end="3"/>
                                            </p:txEl>
                                          </p:spTgt>
                                        </p:tgtEl>
                                      </p:cBhvr>
                                      <p:to x="100000" y="100000"/>
                                    </p:animScale>
                                  </p:childTnLst>
                                </p:cTn>
                              </p:par>
                            </p:childTnLst>
                          </p:cTn>
                        </p:par>
                      </p:childTnLst>
                    </p:cTn>
                  </p:par>
                  <p:par>
                    <p:cTn id="82" fill="hold">
                      <p:stCondLst>
                        <p:cond delay="indefinite"/>
                      </p:stCondLst>
                      <p:childTnLst>
                        <p:par>
                          <p:cTn id="83" fill="hold">
                            <p:stCondLst>
                              <p:cond delay="0"/>
                            </p:stCondLst>
                            <p:childTnLst>
                              <p:par>
                                <p:cTn id="84" presetID="26" presetClass="entr" presetSubtype="0" fill="hold" nodeType="clickEffect">
                                  <p:stCondLst>
                                    <p:cond delay="0"/>
                                  </p:stCondLst>
                                  <p:childTnLst>
                                    <p:set>
                                      <p:cBhvr>
                                        <p:cTn id="85" dur="1" fill="hold">
                                          <p:stCondLst>
                                            <p:cond delay="0"/>
                                          </p:stCondLst>
                                        </p:cTn>
                                        <p:tgtEl>
                                          <p:spTgt spid="3">
                                            <p:txEl>
                                              <p:pRg st="4" end="4"/>
                                            </p:txEl>
                                          </p:spTgt>
                                        </p:tgtEl>
                                        <p:attrNameLst>
                                          <p:attrName>style.visibility</p:attrName>
                                        </p:attrNameLst>
                                      </p:cBhvr>
                                      <p:to>
                                        <p:strVal val="visible"/>
                                      </p:to>
                                    </p:set>
                                    <p:animEffect transition="in" filter="wipe(down)">
                                      <p:cBhvr>
                                        <p:cTn id="86" dur="580">
                                          <p:stCondLst>
                                            <p:cond delay="0"/>
                                          </p:stCondLst>
                                        </p:cTn>
                                        <p:tgtEl>
                                          <p:spTgt spid="3">
                                            <p:txEl>
                                              <p:pRg st="4" end="4"/>
                                            </p:txEl>
                                          </p:spTgt>
                                        </p:tgtEl>
                                      </p:cBhvr>
                                    </p:animEffect>
                                    <p:anim calcmode="lin" valueType="num">
                                      <p:cBhvr>
                                        <p:cTn id="87"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8"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9"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90"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91"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92" dur="26">
                                          <p:stCondLst>
                                            <p:cond delay="650"/>
                                          </p:stCondLst>
                                        </p:cTn>
                                        <p:tgtEl>
                                          <p:spTgt spid="3">
                                            <p:txEl>
                                              <p:pRg st="4" end="4"/>
                                            </p:txEl>
                                          </p:spTgt>
                                        </p:tgtEl>
                                      </p:cBhvr>
                                      <p:to x="100000" y="60000"/>
                                    </p:animScale>
                                    <p:animScale>
                                      <p:cBhvr>
                                        <p:cTn id="93" dur="166" decel="50000">
                                          <p:stCondLst>
                                            <p:cond delay="676"/>
                                          </p:stCondLst>
                                        </p:cTn>
                                        <p:tgtEl>
                                          <p:spTgt spid="3">
                                            <p:txEl>
                                              <p:pRg st="4" end="4"/>
                                            </p:txEl>
                                          </p:spTgt>
                                        </p:tgtEl>
                                      </p:cBhvr>
                                      <p:to x="100000" y="100000"/>
                                    </p:animScale>
                                    <p:animScale>
                                      <p:cBhvr>
                                        <p:cTn id="94" dur="26">
                                          <p:stCondLst>
                                            <p:cond delay="1312"/>
                                          </p:stCondLst>
                                        </p:cTn>
                                        <p:tgtEl>
                                          <p:spTgt spid="3">
                                            <p:txEl>
                                              <p:pRg st="4" end="4"/>
                                            </p:txEl>
                                          </p:spTgt>
                                        </p:tgtEl>
                                      </p:cBhvr>
                                      <p:to x="100000" y="80000"/>
                                    </p:animScale>
                                    <p:animScale>
                                      <p:cBhvr>
                                        <p:cTn id="95" dur="166" decel="50000">
                                          <p:stCondLst>
                                            <p:cond delay="1338"/>
                                          </p:stCondLst>
                                        </p:cTn>
                                        <p:tgtEl>
                                          <p:spTgt spid="3">
                                            <p:txEl>
                                              <p:pRg st="4" end="4"/>
                                            </p:txEl>
                                          </p:spTgt>
                                        </p:tgtEl>
                                      </p:cBhvr>
                                      <p:to x="100000" y="100000"/>
                                    </p:animScale>
                                    <p:animScale>
                                      <p:cBhvr>
                                        <p:cTn id="96" dur="26">
                                          <p:stCondLst>
                                            <p:cond delay="1642"/>
                                          </p:stCondLst>
                                        </p:cTn>
                                        <p:tgtEl>
                                          <p:spTgt spid="3">
                                            <p:txEl>
                                              <p:pRg st="4" end="4"/>
                                            </p:txEl>
                                          </p:spTgt>
                                        </p:tgtEl>
                                      </p:cBhvr>
                                      <p:to x="100000" y="90000"/>
                                    </p:animScale>
                                    <p:animScale>
                                      <p:cBhvr>
                                        <p:cTn id="97" dur="166" decel="50000">
                                          <p:stCondLst>
                                            <p:cond delay="1668"/>
                                          </p:stCondLst>
                                        </p:cTn>
                                        <p:tgtEl>
                                          <p:spTgt spid="3">
                                            <p:txEl>
                                              <p:pRg st="4" end="4"/>
                                            </p:txEl>
                                          </p:spTgt>
                                        </p:tgtEl>
                                      </p:cBhvr>
                                      <p:to x="100000" y="100000"/>
                                    </p:animScale>
                                    <p:animScale>
                                      <p:cBhvr>
                                        <p:cTn id="98" dur="26">
                                          <p:stCondLst>
                                            <p:cond delay="1808"/>
                                          </p:stCondLst>
                                        </p:cTn>
                                        <p:tgtEl>
                                          <p:spTgt spid="3">
                                            <p:txEl>
                                              <p:pRg st="4" end="4"/>
                                            </p:txEl>
                                          </p:spTgt>
                                        </p:tgtEl>
                                      </p:cBhvr>
                                      <p:to x="100000" y="95000"/>
                                    </p:animScale>
                                    <p:animScale>
                                      <p:cBhvr>
                                        <p:cTn id="99"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8D657-4082-4285-8E84-A60F5D3E2454}"/>
              </a:ext>
            </a:extLst>
          </p:cNvPr>
          <p:cNvSpPr>
            <a:spLocks noGrp="1"/>
          </p:cNvSpPr>
          <p:nvPr>
            <p:ph type="title"/>
          </p:nvPr>
        </p:nvSpPr>
        <p:spPr/>
        <p:txBody>
          <a:bodyPr/>
          <a:lstStyle/>
          <a:p>
            <a:r>
              <a:rPr lang="en-GB" dirty="0"/>
              <a:t>German planes ( and stats)</a:t>
            </a:r>
          </a:p>
        </p:txBody>
      </p:sp>
      <p:sp>
        <p:nvSpPr>
          <p:cNvPr id="3" name="Content Placeholder 2">
            <a:extLst>
              <a:ext uri="{FF2B5EF4-FFF2-40B4-BE49-F238E27FC236}">
                <a16:creationId xmlns:a16="http://schemas.microsoft.com/office/drawing/2014/main" id="{F258A389-2EE3-46BD-8D9D-4AD3FA33DF5D}"/>
              </a:ext>
            </a:extLst>
          </p:cNvPr>
          <p:cNvSpPr>
            <a:spLocks noGrp="1"/>
          </p:cNvSpPr>
          <p:nvPr>
            <p:ph idx="1"/>
          </p:nvPr>
        </p:nvSpPr>
        <p:spPr/>
        <p:txBody>
          <a:bodyPr>
            <a:normAutofit fontScale="92500" lnSpcReduction="20000"/>
          </a:bodyPr>
          <a:lstStyle/>
          <a:p>
            <a:r>
              <a:rPr lang="en-GB" dirty="0"/>
              <a:t>The Messerschmitt 109,was one of the greatest planes ever created with a speed of 301 mph, its  blunt wings at the end of the of the wing was a very clever design because it meant that the Messerschmitt could dive and climb faster than any other plane.</a:t>
            </a:r>
          </a:p>
          <a:p>
            <a:r>
              <a:rPr lang="en-GB" dirty="0"/>
              <a:t>The Focke-Wolf was another German fighter and also another type of it was a bomber just like the Messerschmitt, the Focke-Wolfs speed was up to 469 mph it was also capable of carrying a bomb.</a:t>
            </a:r>
          </a:p>
          <a:p>
            <a:r>
              <a:rPr lang="en-GB" dirty="0"/>
              <a:t>The Heinkel 111 was a bomber and had a crew size of 5, it could carry 2000lb of bombs and could travel at a speed of 249 mph</a:t>
            </a:r>
          </a:p>
          <a:p>
            <a:r>
              <a:rPr lang="en-GB" dirty="0"/>
              <a:t>The Dornier was also a bomber and had a crew size of 3 people and could carry 1000lb of bombs and a speed of 255mph</a:t>
            </a:r>
          </a:p>
          <a:p>
            <a:endParaRPr lang="en-GB" dirty="0"/>
          </a:p>
        </p:txBody>
      </p:sp>
    </p:spTree>
    <p:extLst>
      <p:ext uri="{BB962C8B-B14F-4D97-AF65-F5344CB8AC3E}">
        <p14:creationId xmlns:p14="http://schemas.microsoft.com/office/powerpoint/2010/main" val="304582206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518E2-EE98-40A5-92A0-5C70C589E5AC}"/>
              </a:ext>
            </a:extLst>
          </p:cNvPr>
          <p:cNvSpPr>
            <a:spLocks noGrp="1"/>
          </p:cNvSpPr>
          <p:nvPr>
            <p:ph type="title"/>
          </p:nvPr>
        </p:nvSpPr>
        <p:spPr/>
        <p:txBody>
          <a:bodyPr/>
          <a:lstStyle/>
          <a:p>
            <a:r>
              <a:rPr lang="en-GB" dirty="0"/>
              <a:t>British Planes (and Stats)</a:t>
            </a:r>
          </a:p>
        </p:txBody>
      </p:sp>
      <p:sp>
        <p:nvSpPr>
          <p:cNvPr id="3" name="Content Placeholder 2">
            <a:extLst>
              <a:ext uri="{FF2B5EF4-FFF2-40B4-BE49-F238E27FC236}">
                <a16:creationId xmlns:a16="http://schemas.microsoft.com/office/drawing/2014/main" id="{8F9B1A90-84D1-47A1-9FED-D3114A5EAA48}"/>
              </a:ext>
            </a:extLst>
          </p:cNvPr>
          <p:cNvSpPr>
            <a:spLocks noGrp="1"/>
          </p:cNvSpPr>
          <p:nvPr>
            <p:ph idx="1"/>
          </p:nvPr>
        </p:nvSpPr>
        <p:spPr/>
        <p:txBody>
          <a:bodyPr/>
          <a:lstStyle/>
          <a:p>
            <a:r>
              <a:rPr lang="en-GB" dirty="0"/>
              <a:t>The Supermarine spitfire was an elegant plane with speeds of nearly 600 mph and its rounded wings helped the plane be able to turn at 180 degrees at a maximum </a:t>
            </a:r>
          </a:p>
          <a:p>
            <a:r>
              <a:rPr lang="en-GB" dirty="0"/>
              <a:t>The hurricane was also a British fighter with a speed of 547 mph, in the later marks of the hurricane it could carry a bomb</a:t>
            </a:r>
          </a:p>
          <a:p>
            <a:r>
              <a:rPr lang="en-GB" dirty="0"/>
              <a:t>The Blenheim was a British bomber and could carry roughly 600 kg of bombs and speed of 428mph</a:t>
            </a:r>
          </a:p>
          <a:p>
            <a:r>
              <a:rPr lang="en-GB" dirty="0"/>
              <a:t>The Lancaster was also a British bomber and carried 22’000lb of bombs and had a speed of 282 mph</a:t>
            </a:r>
          </a:p>
        </p:txBody>
      </p:sp>
    </p:spTree>
    <p:extLst>
      <p:ext uri="{BB962C8B-B14F-4D97-AF65-F5344CB8AC3E}">
        <p14:creationId xmlns:p14="http://schemas.microsoft.com/office/powerpoint/2010/main" val="8013152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00"/>
                                        <p:tgtEl>
                                          <p:spTgt spid="3">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ipe(down)">
                                      <p:cBhvr>
                                        <p:cTn id="30" dur="500"/>
                                        <p:tgtEl>
                                          <p:spTgt spid="3">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wipe(down)">
                                      <p:cBhvr>
                                        <p:cTn id="35" dur="500"/>
                                        <p:tgtEl>
                                          <p:spTgt spid="3">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wipe(down)">
                                      <p:cBhvr>
                                        <p:cTn id="4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E2469-7732-4786-9F2F-F258C2517A4F}"/>
              </a:ext>
            </a:extLst>
          </p:cNvPr>
          <p:cNvSpPr>
            <a:spLocks noGrp="1"/>
          </p:cNvSpPr>
          <p:nvPr>
            <p:ph type="title"/>
          </p:nvPr>
        </p:nvSpPr>
        <p:spPr/>
        <p:txBody>
          <a:bodyPr/>
          <a:lstStyle/>
          <a:p>
            <a:r>
              <a:rPr lang="en-GB" dirty="0"/>
              <a:t>Fun facts</a:t>
            </a:r>
          </a:p>
        </p:txBody>
      </p:sp>
      <p:sp>
        <p:nvSpPr>
          <p:cNvPr id="3" name="Content Placeholder 2">
            <a:extLst>
              <a:ext uri="{FF2B5EF4-FFF2-40B4-BE49-F238E27FC236}">
                <a16:creationId xmlns:a16="http://schemas.microsoft.com/office/drawing/2014/main" id="{61E326B4-0BCA-4233-854A-8F9B29F49A11}"/>
              </a:ext>
            </a:extLst>
          </p:cNvPr>
          <p:cNvSpPr>
            <a:spLocks noGrp="1"/>
          </p:cNvSpPr>
          <p:nvPr>
            <p:ph idx="1"/>
          </p:nvPr>
        </p:nvSpPr>
        <p:spPr/>
        <p:txBody>
          <a:bodyPr/>
          <a:lstStyle/>
          <a:p>
            <a:r>
              <a:rPr lang="en-GB" dirty="0"/>
              <a:t>The first American serviceman was killed by </a:t>
            </a:r>
            <a:r>
              <a:rPr lang="en-GB"/>
              <a:t>the Russian’s</a:t>
            </a:r>
            <a:endParaRPr lang="en-GB" dirty="0"/>
          </a:p>
          <a:p>
            <a:r>
              <a:rPr lang="en-GB" dirty="0"/>
              <a:t>In ww2 British soldiers had a ration of 3 pieces of toilet paper and the Americans had 22</a:t>
            </a:r>
          </a:p>
          <a:p>
            <a:r>
              <a:rPr lang="en-GB" dirty="0"/>
              <a:t>Only 20% of men born in the soviet front in 1923 survived through the war</a:t>
            </a:r>
          </a:p>
          <a:p>
            <a:r>
              <a:rPr lang="en-GB" dirty="0"/>
              <a:t>To avoid the German sounding name Hamburger the Americans called it a liberty steak in the war </a:t>
            </a:r>
          </a:p>
          <a:p>
            <a:r>
              <a:rPr lang="en-GB" dirty="0"/>
              <a:t>The first bomb dropped on Berlin by the Allies killed the only Elephant in Berlin zoo</a:t>
            </a:r>
          </a:p>
          <a:p>
            <a:r>
              <a:rPr lang="en-GB" dirty="0"/>
              <a:t>Had it been necessary for a third atomic bomb it would have been dropped on Tokyo</a:t>
            </a:r>
          </a:p>
          <a:p>
            <a:endParaRPr lang="en-GB" dirty="0"/>
          </a:p>
          <a:p>
            <a:endParaRPr lang="en-GB" dirty="0"/>
          </a:p>
        </p:txBody>
      </p:sp>
    </p:spTree>
    <p:extLst>
      <p:ext uri="{BB962C8B-B14F-4D97-AF65-F5344CB8AC3E}">
        <p14:creationId xmlns:p14="http://schemas.microsoft.com/office/powerpoint/2010/main" val="4130085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30E7B-34E3-44CC-8DFB-AE657F2B3A2C}"/>
              </a:ext>
            </a:extLst>
          </p:cNvPr>
          <p:cNvSpPr>
            <a:spLocks noGrp="1"/>
          </p:cNvSpPr>
          <p:nvPr>
            <p:ph type="title"/>
          </p:nvPr>
        </p:nvSpPr>
        <p:spPr/>
        <p:txBody>
          <a:bodyPr/>
          <a:lstStyle/>
          <a:p>
            <a:r>
              <a:rPr lang="en-GB" dirty="0"/>
              <a:t>How Britain won the battle of Britain</a:t>
            </a:r>
          </a:p>
        </p:txBody>
      </p:sp>
      <p:sp>
        <p:nvSpPr>
          <p:cNvPr id="3" name="Content Placeholder 2">
            <a:extLst>
              <a:ext uri="{FF2B5EF4-FFF2-40B4-BE49-F238E27FC236}">
                <a16:creationId xmlns:a16="http://schemas.microsoft.com/office/drawing/2014/main" id="{21BC4FDD-F73F-44C4-8CD3-A987A55F3D72}"/>
              </a:ext>
            </a:extLst>
          </p:cNvPr>
          <p:cNvSpPr>
            <a:spLocks noGrp="1"/>
          </p:cNvSpPr>
          <p:nvPr>
            <p:ph idx="1"/>
          </p:nvPr>
        </p:nvSpPr>
        <p:spPr>
          <a:xfrm>
            <a:off x="1451579" y="1991456"/>
            <a:ext cx="9603275" cy="3450613"/>
          </a:xfrm>
        </p:spPr>
        <p:txBody>
          <a:bodyPr>
            <a:normAutofit fontScale="85000" lnSpcReduction="20000"/>
          </a:bodyPr>
          <a:lstStyle/>
          <a:p>
            <a:r>
              <a:rPr lang="en-GB" dirty="0"/>
              <a:t>It wasn’t that Britain won the battle because of quantity of planes or the machinery, if it had been we would probably have lost the battle</a:t>
            </a:r>
          </a:p>
          <a:p>
            <a:r>
              <a:rPr lang="en-GB" dirty="0"/>
              <a:t>We had 700 fighter’s to defend Britain where as Germany had 1’800 planes to attack Britain, roughly 800 fighters 400 dive bombers and 600 bombers</a:t>
            </a:r>
          </a:p>
          <a:p>
            <a:r>
              <a:rPr lang="en-GB" dirty="0"/>
              <a:t>We won the battle of Britain because of the skill of our pilots our Canadian and our polish pilots were the best in the world.</a:t>
            </a:r>
          </a:p>
          <a:p>
            <a:r>
              <a:rPr lang="en-GB" dirty="0"/>
              <a:t>To be a fighter pilot you had to have that killer instinct and the poles and Canadian’s did because they had been one of the first countries to be attacked by the jerries' so they moved to France but of Couse jerry came to France next so then they moved to England so they were safe, but they wanted to get back at jerry because he had attacked them before so they joined the air force to shoot as many jerry planes down as possible.</a:t>
            </a:r>
          </a:p>
        </p:txBody>
      </p:sp>
    </p:spTree>
    <p:extLst>
      <p:ext uri="{BB962C8B-B14F-4D97-AF65-F5344CB8AC3E}">
        <p14:creationId xmlns:p14="http://schemas.microsoft.com/office/powerpoint/2010/main" val="20496032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1"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2"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3" dur="1000"/>
                                        <p:tgtEl>
                                          <p:spTgt spid="3">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9"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0"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1"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574</TotalTime>
  <Words>766</Words>
  <Application>Microsoft Office PowerPoint</Application>
  <PresentationFormat>Widescreen</PresentationFormat>
  <Paragraphs>43</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Gill Sans MT</vt:lpstr>
      <vt:lpstr>Gallery</vt:lpstr>
      <vt:lpstr>Ww2  the battle of Britain</vt:lpstr>
      <vt:lpstr>CONTENTS</vt:lpstr>
      <vt:lpstr>HOW IT CAME ABOUT</vt:lpstr>
      <vt:lpstr>THE START OF THE spitfire</vt:lpstr>
      <vt:lpstr>German planes ( and stats)</vt:lpstr>
      <vt:lpstr>British Planes (and Stats)</vt:lpstr>
      <vt:lpstr>Fun facts</vt:lpstr>
      <vt:lpstr>How Britain won the battle of Britain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Ww2  the battle of britain</dc:title>
  <dc:creator>Alyson Baxter</dc:creator>
  <cp:lastModifiedBy>marston</cp:lastModifiedBy>
  <cp:revision>23</cp:revision>
  <dcterms:created xsi:type="dcterms:W3CDTF">2020-06-09T10:24:34Z</dcterms:created>
  <dcterms:modified xsi:type="dcterms:W3CDTF">2020-06-26T10:46:42Z</dcterms:modified>
</cp:coreProperties>
</file>