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62" r:id="rId4"/>
    <p:sldId id="258" r:id="rId5"/>
    <p:sldId id="261" r:id="rId6"/>
    <p:sldId id="263" r:id="rId7"/>
    <p:sldId id="264" r:id="rId8"/>
    <p:sldId id="260" r:id="rId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14" autoAdjust="0"/>
    <p:restoredTop sz="94660"/>
  </p:normalViewPr>
  <p:slideViewPr>
    <p:cSldViewPr snapToGrid="0">
      <p:cViewPr varScale="1">
        <p:scale>
          <a:sx n="87" d="100"/>
          <a:sy n="87" d="100"/>
        </p:scale>
        <p:origin x="6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96C1976-80BE-4711-9167-D4B129EC222B}" type="datetimeFigureOut">
              <a:rPr lang="en-GB" smtClean="0"/>
              <a:t>20/09/2023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431D815-B82A-47D6-AE15-A281E6302EEF}" type="slidenum">
              <a:rPr lang="en-GB" smtClean="0"/>
              <a:t>‹#›</a:t>
            </a:fld>
            <a:endParaRPr lang="en-GB"/>
          </a:p>
        </p:txBody>
      </p:sp>
    </p:spTree>
    <p:extLst>
      <p:ext uri="{BB962C8B-B14F-4D97-AF65-F5344CB8AC3E}">
        <p14:creationId xmlns:p14="http://schemas.microsoft.com/office/powerpoint/2010/main" val="10561649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CA1F68-861F-48E6-862C-6F722290524F}"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23607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CA1F68-861F-48E6-862C-6F722290524F}"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2187809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CA1F68-861F-48E6-862C-6F722290524F}"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4006593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CA1F68-861F-48E6-862C-6F722290524F}"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1315746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A1F68-861F-48E6-862C-6F722290524F}"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23092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CA1F68-861F-48E6-862C-6F722290524F}"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919068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CA1F68-861F-48E6-862C-6F722290524F}"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268249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CA1F68-861F-48E6-862C-6F722290524F}" type="datetimeFigureOut">
              <a:rPr lang="en-GB" smtClean="0"/>
              <a:t>20/09/2023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3698338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A1F68-861F-48E6-862C-6F722290524F}" type="datetimeFigureOut">
              <a:rPr lang="en-GB" smtClean="0"/>
              <a:t>20/09/2023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34541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CA1F68-861F-48E6-862C-6F722290524F}"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3894929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CA1F68-861F-48E6-862C-6F722290524F}"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7F73BC-B8BD-4A1F-846E-C833FB6FC1EB}" type="slidenum">
              <a:rPr lang="en-GB" smtClean="0"/>
              <a:t>‹#›</a:t>
            </a:fld>
            <a:endParaRPr lang="en-GB"/>
          </a:p>
        </p:txBody>
      </p:sp>
    </p:spTree>
    <p:extLst>
      <p:ext uri="{BB962C8B-B14F-4D97-AF65-F5344CB8AC3E}">
        <p14:creationId xmlns:p14="http://schemas.microsoft.com/office/powerpoint/2010/main" val="2703136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A1F68-861F-48E6-862C-6F722290524F}" type="datetimeFigureOut">
              <a:rPr lang="en-GB" smtClean="0"/>
              <a:t>20/09/2023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F73BC-B8BD-4A1F-846E-C833FB6FC1EB}" type="slidenum">
              <a:rPr lang="en-GB" smtClean="0"/>
              <a:t>‹#›</a:t>
            </a:fld>
            <a:endParaRPr lang="en-GB"/>
          </a:p>
        </p:txBody>
      </p:sp>
    </p:spTree>
    <p:extLst>
      <p:ext uri="{BB962C8B-B14F-4D97-AF65-F5344CB8AC3E}">
        <p14:creationId xmlns:p14="http://schemas.microsoft.com/office/powerpoint/2010/main" val="1164920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7" name="Rectangle 1036">
            <a:extLst>
              <a:ext uri="{FF2B5EF4-FFF2-40B4-BE49-F238E27FC236}">
                <a16:creationId xmlns:a16="http://schemas.microsoft.com/office/drawing/2014/main" id="{398F3DEE-0E56-499F-AFAE-C2DA7C2C81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 name="Rectangle 1038">
            <a:extLst>
              <a:ext uri="{FF2B5EF4-FFF2-40B4-BE49-F238E27FC236}">
                <a16:creationId xmlns:a16="http://schemas.microsoft.com/office/drawing/2014/main" id="{C32A21FE-C56B-42B6-82D1-D3F0C4A47A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9" name="Rectangle 1040">
            <a:extLst>
              <a:ext uri="{FF2B5EF4-FFF2-40B4-BE49-F238E27FC236}">
                <a16:creationId xmlns:a16="http://schemas.microsoft.com/office/drawing/2014/main" id="{C4BE011A-C166-4E7B-A300-1867673808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7200" y="8482"/>
            <a:ext cx="3568276" cy="6858000"/>
          </a:xfrm>
          <a:prstGeom prst="rect">
            <a:avLst/>
          </a:prstGeom>
          <a:gradFill>
            <a:gsLst>
              <a:gs pos="0">
                <a:schemeClr val="accent1">
                  <a:alpha val="32000"/>
                </a:schemeClr>
              </a:gs>
              <a:gs pos="70000">
                <a:srgbClr val="000000">
                  <a:alpha val="0"/>
                </a:srgb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0" name="Freeform: Shape 1042">
            <a:extLst>
              <a:ext uri="{FF2B5EF4-FFF2-40B4-BE49-F238E27FC236}">
                <a16:creationId xmlns:a16="http://schemas.microsoft.com/office/drawing/2014/main" id="{1261A9AF-2897-4CFD-9D9D-17105C8A22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699608" y="1282890"/>
            <a:ext cx="2951168" cy="2756847"/>
          </a:xfrm>
        </p:spPr>
        <p:txBody>
          <a:bodyPr>
            <a:normAutofit/>
          </a:bodyPr>
          <a:lstStyle/>
          <a:p>
            <a:pPr algn="r"/>
            <a:r>
              <a:rPr lang="en-GB" sz="4000">
                <a:solidFill>
                  <a:srgbClr val="FFFFFF"/>
                </a:solidFill>
                <a:latin typeface="NTPreCursive" panose="03000400000000000000" pitchFamily="66" charset="0"/>
              </a:rPr>
              <a:t>KS1 Meet and Greet 2023</a:t>
            </a:r>
          </a:p>
        </p:txBody>
      </p:sp>
      <p:sp>
        <p:nvSpPr>
          <p:cNvPr id="1051" name="Rectangle 1044">
            <a:extLst>
              <a:ext uri="{FF2B5EF4-FFF2-40B4-BE49-F238E27FC236}">
                <a16:creationId xmlns:a16="http://schemas.microsoft.com/office/drawing/2014/main" id="{755E56EF-ADF6-479C-99B3-ADDDE69597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83596" y="3602565"/>
            <a:ext cx="2469272" cy="4040742"/>
          </a:xfrm>
          <a:prstGeom prst="rect">
            <a:avLst/>
          </a:prstGeom>
          <a:gradFill>
            <a:gsLst>
              <a:gs pos="0">
                <a:schemeClr val="accent1">
                  <a:alpha val="24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99609" y="4708478"/>
            <a:ext cx="2951167" cy="1717957"/>
          </a:xfrm>
        </p:spPr>
        <p:txBody>
          <a:bodyPr>
            <a:normAutofit/>
          </a:bodyPr>
          <a:lstStyle/>
          <a:p>
            <a:pPr algn="r"/>
            <a:r>
              <a:rPr lang="en-GB" sz="2000">
                <a:solidFill>
                  <a:srgbClr val="FFFFFF"/>
                </a:solidFill>
                <a:latin typeface="NTPreCursive" panose="03000400000000000000" pitchFamily="66" charset="0"/>
              </a:rPr>
              <a:t>Mrs Gilbey, Miss Fisher, Miss Evans and Mrs Lewis</a:t>
            </a:r>
          </a:p>
        </p:txBody>
      </p:sp>
      <p:pic>
        <p:nvPicPr>
          <p:cNvPr id="8" name="Picture 7">
            <a:extLst>
              <a:ext uri="{FF2B5EF4-FFF2-40B4-BE49-F238E27FC236}">
                <a16:creationId xmlns:a16="http://schemas.microsoft.com/office/drawing/2014/main" id="{5314C46B-B97B-E926-3541-BF42E4560158}"/>
              </a:ext>
            </a:extLst>
          </p:cNvPr>
          <p:cNvPicPr>
            <a:picLocks noChangeAspect="1"/>
          </p:cNvPicPr>
          <p:nvPr/>
        </p:nvPicPr>
        <p:blipFill rotWithShape="1">
          <a:blip r:embed="rId2">
            <a:extLst>
              <a:ext uri="{28A0092B-C50C-407E-A947-70E740481C1C}">
                <a14:useLocalDpi xmlns:a14="http://schemas.microsoft.com/office/drawing/2010/main" val="0"/>
              </a:ext>
            </a:extLst>
          </a:blip>
          <a:srcRect l="629" r="-1" b="-1"/>
          <a:stretch/>
        </p:blipFill>
        <p:spPr>
          <a:xfrm>
            <a:off x="8116741" y="3428999"/>
            <a:ext cx="4083837" cy="3446819"/>
          </a:xfrm>
          <a:prstGeom prst="rect">
            <a:avLst/>
          </a:prstGeom>
        </p:spPr>
      </p:pic>
    </p:spTree>
    <p:extLst>
      <p:ext uri="{BB962C8B-B14F-4D97-AF65-F5344CB8AC3E}">
        <p14:creationId xmlns:p14="http://schemas.microsoft.com/office/powerpoint/2010/main" val="385287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kern="1200" dirty="0">
                <a:solidFill>
                  <a:srgbClr val="FFFFFF"/>
                </a:solidFill>
                <a:latin typeface="NTPreCursive" panose="03000400000000000000" pitchFamily="66" charset="0"/>
              </a:rPr>
              <a:t>Example KS1 Timetable</a:t>
            </a:r>
          </a:p>
        </p:txBody>
      </p:sp>
      <p:pic>
        <p:nvPicPr>
          <p:cNvPr id="8" name="Picture 7">
            <a:extLst>
              <a:ext uri="{FF2B5EF4-FFF2-40B4-BE49-F238E27FC236}">
                <a16:creationId xmlns:a16="http://schemas.microsoft.com/office/drawing/2014/main" id="{2F491B6B-0076-B6DC-6C8B-4BED054014AC}"/>
              </a:ext>
            </a:extLst>
          </p:cNvPr>
          <p:cNvPicPr>
            <a:picLocks noChangeAspect="1"/>
          </p:cNvPicPr>
          <p:nvPr/>
        </p:nvPicPr>
        <p:blipFill rotWithShape="1">
          <a:blip r:embed="rId2"/>
          <a:srcRect l="16071" t="15919" r="19643" b="11700"/>
          <a:stretch/>
        </p:blipFill>
        <p:spPr>
          <a:xfrm>
            <a:off x="4216526" y="671805"/>
            <a:ext cx="7837715" cy="4963885"/>
          </a:xfrm>
          <a:prstGeom prst="rect">
            <a:avLst/>
          </a:prstGeom>
        </p:spPr>
      </p:pic>
    </p:spTree>
    <p:extLst>
      <p:ext uri="{BB962C8B-B14F-4D97-AF65-F5344CB8AC3E}">
        <p14:creationId xmlns:p14="http://schemas.microsoft.com/office/powerpoint/2010/main" val="2017140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80" y="325369"/>
            <a:ext cx="4368602" cy="1956841"/>
          </a:xfrm>
        </p:spPr>
        <p:txBody>
          <a:bodyPr anchor="b">
            <a:normAutofit/>
          </a:bodyPr>
          <a:lstStyle/>
          <a:p>
            <a:r>
              <a:rPr lang="en-GB" sz="4600">
                <a:latin typeface="NTPreCursive" panose="03000400000000000000" pitchFamily="66" charset="0"/>
              </a:rPr>
              <a:t>Spelling, Phonics and Reading</a:t>
            </a:r>
          </a:p>
        </p:txBody>
      </p:sp>
      <p:sp>
        <p:nvSpPr>
          <p:cNvPr id="8"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40080" y="2872899"/>
            <a:ext cx="4243589" cy="3320668"/>
          </a:xfrm>
        </p:spPr>
        <p:txBody>
          <a:bodyPr>
            <a:normAutofit/>
          </a:bodyPr>
          <a:lstStyle/>
          <a:p>
            <a:r>
              <a:rPr lang="en-US" sz="1700" b="1" dirty="0">
                <a:latin typeface="NTPreCursivef" panose="03000400000000000000" pitchFamily="66" charset="0"/>
              </a:rPr>
              <a:t>Reading</a:t>
            </a:r>
          </a:p>
          <a:p>
            <a:pPr lvl="1">
              <a:buFont typeface="Wingdings" panose="05000000000000000000" pitchFamily="2" charset="2"/>
              <a:buChar char="Ø"/>
            </a:pPr>
            <a:r>
              <a:rPr lang="en-US" sz="1700" dirty="0">
                <a:latin typeface="NTPreCursivef" panose="03000400000000000000" pitchFamily="66" charset="0"/>
              </a:rPr>
              <a:t>Prediction</a:t>
            </a:r>
          </a:p>
          <a:p>
            <a:pPr lvl="1">
              <a:buFont typeface="Wingdings" panose="05000000000000000000" pitchFamily="2" charset="2"/>
              <a:buChar char="Ø"/>
            </a:pPr>
            <a:r>
              <a:rPr lang="en-US" sz="1700" dirty="0">
                <a:latin typeface="NTPreCursivef" panose="03000400000000000000" pitchFamily="66" charset="0"/>
              </a:rPr>
              <a:t>Decode</a:t>
            </a:r>
          </a:p>
          <a:p>
            <a:pPr lvl="1">
              <a:buFont typeface="Wingdings" panose="05000000000000000000" pitchFamily="2" charset="2"/>
              <a:buChar char="Ø"/>
            </a:pPr>
            <a:r>
              <a:rPr lang="en-US" sz="1700" dirty="0">
                <a:latin typeface="NTPreCursivef" panose="03000400000000000000" pitchFamily="66" charset="0"/>
              </a:rPr>
              <a:t>Prosody </a:t>
            </a:r>
          </a:p>
          <a:p>
            <a:pPr lvl="1">
              <a:buFont typeface="Wingdings" panose="05000000000000000000" pitchFamily="2" charset="2"/>
              <a:buChar char="Ø"/>
            </a:pPr>
            <a:r>
              <a:rPr lang="en-US" sz="1700" dirty="0">
                <a:latin typeface="NTPreCursivef" panose="03000400000000000000" pitchFamily="66" charset="0"/>
              </a:rPr>
              <a:t>Comprehension</a:t>
            </a:r>
          </a:p>
          <a:p>
            <a:pPr marL="0" indent="0">
              <a:buNone/>
            </a:pPr>
            <a:endParaRPr lang="en-US" sz="1700" b="1" dirty="0">
              <a:latin typeface="NTPreCursivef" panose="03000400000000000000" pitchFamily="66" charset="0"/>
            </a:endParaRPr>
          </a:p>
          <a:p>
            <a:r>
              <a:rPr lang="en-US" sz="1700" b="1" dirty="0">
                <a:latin typeface="NTPreCursivef" panose="03000400000000000000" pitchFamily="66" charset="0"/>
              </a:rPr>
              <a:t>Spellings</a:t>
            </a:r>
          </a:p>
          <a:p>
            <a:pPr lvl="1">
              <a:buFont typeface="Wingdings" panose="05000000000000000000" pitchFamily="2" charset="2"/>
              <a:buChar char="Ø"/>
            </a:pPr>
            <a:r>
              <a:rPr lang="en-US" sz="1700" b="1" dirty="0">
                <a:latin typeface="NTPreCursivef" panose="03000400000000000000" pitchFamily="66" charset="0"/>
              </a:rPr>
              <a:t>Year 1 – lists can be found on class pages (not tested)</a:t>
            </a:r>
          </a:p>
          <a:p>
            <a:pPr lvl="1">
              <a:buFont typeface="Wingdings" panose="05000000000000000000" pitchFamily="2" charset="2"/>
              <a:buChar char="Ø"/>
            </a:pPr>
            <a:r>
              <a:rPr lang="en-US" sz="1700" b="1" dirty="0">
                <a:latin typeface="NTPreCursivef" panose="03000400000000000000" pitchFamily="66" charset="0"/>
              </a:rPr>
              <a:t>Year 2 – Tested weekly on a Thursday</a:t>
            </a:r>
          </a:p>
          <a:p>
            <a:pPr lvl="1">
              <a:buFont typeface="Wingdings" panose="05000000000000000000" pitchFamily="2" charset="2"/>
              <a:buChar char="Ø"/>
            </a:pPr>
            <a:endParaRPr lang="en-US" sz="1700" b="1" dirty="0">
              <a:latin typeface="NTPreCursivef" panose="03000400000000000000" pitchFamily="66" charset="0"/>
            </a:endParaRPr>
          </a:p>
          <a:p>
            <a:pPr lvl="1">
              <a:buFont typeface="Wingdings" panose="05000000000000000000" pitchFamily="2" charset="2"/>
              <a:buChar char="Ø"/>
            </a:pPr>
            <a:endParaRPr lang="en-US" sz="1700" b="1" dirty="0">
              <a:latin typeface="NTPreCursivef" panose="03000400000000000000" pitchFamily="66" charset="0"/>
            </a:endParaRPr>
          </a:p>
        </p:txBody>
      </p:sp>
      <p:pic>
        <p:nvPicPr>
          <p:cNvPr id="5" name="Picture 4">
            <a:extLst>
              <a:ext uri="{FF2B5EF4-FFF2-40B4-BE49-F238E27FC236}">
                <a16:creationId xmlns:a16="http://schemas.microsoft.com/office/drawing/2014/main" id="{AEA411BE-89E2-A5F8-CC4E-229A459CB41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358" r="-1" b="17883"/>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p:spPr>
      </p:pic>
    </p:spTree>
    <p:extLst>
      <p:ext uri="{BB962C8B-B14F-4D97-AF65-F5344CB8AC3E}">
        <p14:creationId xmlns:p14="http://schemas.microsoft.com/office/powerpoint/2010/main" val="2196839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2493" y="238539"/>
            <a:ext cx="11018520" cy="1434415"/>
          </a:xfrm>
        </p:spPr>
        <p:txBody>
          <a:bodyPr anchor="b">
            <a:normAutofit/>
          </a:bodyPr>
          <a:lstStyle/>
          <a:p>
            <a:r>
              <a:rPr lang="en-GB" sz="5400">
                <a:latin typeface="NTPreCursive" panose="03000400000000000000" pitchFamily="66" charset="0"/>
              </a:rPr>
              <a:t>How can you help at home?</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72493" y="2071316"/>
            <a:ext cx="6713552" cy="4119172"/>
          </a:xfrm>
        </p:spPr>
        <p:txBody>
          <a:bodyPr anchor="t">
            <a:normAutofit/>
          </a:bodyPr>
          <a:lstStyle/>
          <a:p>
            <a:r>
              <a:rPr lang="en-US" sz="2000">
                <a:latin typeface="NTPreCursivef" panose="03000400000000000000" pitchFamily="66" charset="0"/>
              </a:rPr>
              <a:t>Reading and sharing books with your child. Please read with your child at least three times a week and sign in the calendar section of their diary. Reading certificates are awarded termly for regular reading. </a:t>
            </a:r>
          </a:p>
          <a:p>
            <a:r>
              <a:rPr lang="en-US" sz="2000">
                <a:latin typeface="NTPreCursivef" panose="03000400000000000000" pitchFamily="66" charset="0"/>
              </a:rPr>
              <a:t>Spellings: High frequency words for year one and two can be found in their diary. </a:t>
            </a:r>
          </a:p>
          <a:p>
            <a:r>
              <a:rPr lang="en-US" sz="2000">
                <a:latin typeface="NTPreCursivef" panose="03000400000000000000" pitchFamily="66" charset="0"/>
              </a:rPr>
              <a:t>Homework </a:t>
            </a:r>
          </a:p>
          <a:p>
            <a:r>
              <a:rPr lang="en-US" sz="2000">
                <a:latin typeface="NTPreCursivef" panose="03000400000000000000" pitchFamily="66" charset="0"/>
              </a:rPr>
              <a:t>Number facts and counting </a:t>
            </a:r>
          </a:p>
          <a:p>
            <a:r>
              <a:rPr lang="en-US" sz="2000">
                <a:latin typeface="NTPreCursivef" panose="03000400000000000000" pitchFamily="66" charset="0"/>
              </a:rPr>
              <a:t>Speaking and listening opportunities are individual to each class (Family Box, Baker’s Basket and Moonbeam the Bear)</a:t>
            </a:r>
          </a:p>
          <a:p>
            <a:r>
              <a:rPr lang="en-US" sz="2000">
                <a:latin typeface="NTPreCursivef" panose="03000400000000000000" pitchFamily="66" charset="0"/>
              </a:rPr>
              <a:t>PurpleMash – passwords in their diaries </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1721" r="2071" b="-3"/>
          <a:stretch/>
        </p:blipFill>
        <p:spPr>
          <a:xfrm>
            <a:off x="7675658" y="2093976"/>
            <a:ext cx="3941064" cy="4096512"/>
          </a:xfrm>
          <a:prstGeom prst="rect">
            <a:avLst/>
          </a:prstGeom>
        </p:spPr>
      </p:pic>
    </p:spTree>
    <p:extLst>
      <p:ext uri="{BB962C8B-B14F-4D97-AF65-F5344CB8AC3E}">
        <p14:creationId xmlns:p14="http://schemas.microsoft.com/office/powerpoint/2010/main" val="109226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49">
            <a:extLst>
              <a:ext uri="{FF2B5EF4-FFF2-40B4-BE49-F238E27FC236}">
                <a16:creationId xmlns:a16="http://schemas.microsoft.com/office/drawing/2014/main" id="{6A84B152-3496-4C52-AF08-97AFFC09D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838201" y="365125"/>
            <a:ext cx="5393360" cy="1325563"/>
          </a:xfrm>
        </p:spPr>
        <p:txBody>
          <a:bodyPr>
            <a:normAutofit/>
          </a:bodyPr>
          <a:lstStyle/>
          <a:p>
            <a:r>
              <a:rPr lang="en-GB">
                <a:latin typeface="NTPreCursive" panose="03000400000000000000" pitchFamily="66" charset="0"/>
              </a:rPr>
              <a:t>Extra information</a:t>
            </a:r>
          </a:p>
        </p:txBody>
      </p:sp>
      <p:sp>
        <p:nvSpPr>
          <p:cNvPr id="59" name="Freeform: Shape 51">
            <a:extLst>
              <a:ext uri="{FF2B5EF4-FFF2-40B4-BE49-F238E27FC236}">
                <a16:creationId xmlns:a16="http://schemas.microsoft.com/office/drawing/2014/main" id="{6B2ADB95-0FA3-4BD7-A8AC-89D014A8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838200" y="1825625"/>
            <a:ext cx="5393361" cy="4351338"/>
          </a:xfrm>
        </p:spPr>
        <p:txBody>
          <a:bodyPr>
            <a:normAutofit/>
          </a:bodyPr>
          <a:lstStyle/>
          <a:p>
            <a:r>
              <a:rPr lang="en-US" sz="2400">
                <a:latin typeface="NTPreCursivef" panose="03000400000000000000" pitchFamily="66" charset="0"/>
              </a:rPr>
              <a:t>Please label all clothing and equipment that is in school</a:t>
            </a:r>
          </a:p>
          <a:p>
            <a:r>
              <a:rPr lang="en-US" sz="2400">
                <a:latin typeface="NTPreCursivef" panose="03000400000000000000" pitchFamily="66" charset="0"/>
              </a:rPr>
              <a:t>Water bottle</a:t>
            </a:r>
          </a:p>
          <a:p>
            <a:r>
              <a:rPr lang="en-US" sz="2400">
                <a:latin typeface="NTPreCursivef" panose="03000400000000000000" pitchFamily="66" charset="0"/>
              </a:rPr>
              <a:t>Independence </a:t>
            </a:r>
          </a:p>
          <a:p>
            <a:r>
              <a:rPr lang="en-US" sz="2400">
                <a:latin typeface="NTPreCursivef" panose="03000400000000000000" pitchFamily="66" charset="0"/>
              </a:rPr>
              <a:t>Clubs, educational visits and residential </a:t>
            </a:r>
          </a:p>
          <a:p>
            <a:r>
              <a:rPr lang="en-US" sz="2400">
                <a:latin typeface="NTPreCursivef" panose="03000400000000000000" pitchFamily="66" charset="0"/>
              </a:rPr>
              <a:t>Sandwiches and jacket potatoes</a:t>
            </a:r>
          </a:p>
          <a:p>
            <a:r>
              <a:rPr lang="en-US" sz="2400">
                <a:latin typeface="NTPreCursivef" panose="03000400000000000000" pitchFamily="66" charset="0"/>
              </a:rPr>
              <a:t>Uniform and jewelry (no smart watches)</a:t>
            </a:r>
          </a:p>
          <a:p>
            <a:r>
              <a:rPr lang="en-US" sz="2400">
                <a:latin typeface="NTPreCursivef" panose="03000400000000000000" pitchFamily="66" charset="0"/>
              </a:rPr>
              <a:t>Communication via the office or catch us at the end of the day  </a:t>
            </a:r>
          </a:p>
          <a:p>
            <a:pPr marL="0" indent="0">
              <a:buNone/>
            </a:pPr>
            <a:endParaRPr lang="en-US" sz="2400" b="1">
              <a:latin typeface="NTPreCursivef" panose="03000400000000000000" pitchFamily="66" charset="0"/>
            </a:endParaRPr>
          </a:p>
        </p:txBody>
      </p:sp>
      <p:sp>
        <p:nvSpPr>
          <p:cNvPr id="61" name="Oval 53">
            <a:extLst>
              <a:ext uri="{FF2B5EF4-FFF2-40B4-BE49-F238E27FC236}">
                <a16:creationId xmlns:a16="http://schemas.microsoft.com/office/drawing/2014/main" id="{C924DBCE-E731-4B22-8181-A39C1D8627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630884" cy="630884"/>
          </a:xfrm>
          <a:prstGeom prst="ellipse">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4CBF9756-6AC8-4C65-84DF-56FBFFA1D8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0227"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pic>
        <p:nvPicPr>
          <p:cNvPr id="7" name="Picture 6" descr="A blue and yellow logo&#10;&#10;Description automatically generated"/>
          <p:cNvPicPr>
            <a:picLocks noChangeAspect="1"/>
          </p:cNvPicPr>
          <p:nvPr/>
        </p:nvPicPr>
        <p:blipFill rotWithShape="1">
          <a:blip r:embed="rId2">
            <a:extLst>
              <a:ext uri="{28A0092B-C50C-407E-A947-70E740481C1C}">
                <a14:useLocalDpi xmlns:a14="http://schemas.microsoft.com/office/drawing/2010/main" val="0"/>
              </a:ext>
            </a:extLst>
          </a:blip>
          <a:srcRect r="-2" b="-2"/>
          <a:stretch/>
        </p:blipFill>
        <p:spPr>
          <a:xfrm>
            <a:off x="7751975" y="1075239"/>
            <a:ext cx="4128603" cy="4128603"/>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58" name="Freeform: Shape 57">
            <a:extLst>
              <a:ext uri="{FF2B5EF4-FFF2-40B4-BE49-F238E27FC236}">
                <a16:creationId xmlns:a16="http://schemas.microsoft.com/office/drawing/2014/main" id="{2D385988-EAAF-4C27-AF8A-2BFBECAF3D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60" name="Straight Connector 59">
            <a:extLst>
              <a:ext uri="{FF2B5EF4-FFF2-40B4-BE49-F238E27FC236}">
                <a16:creationId xmlns:a16="http://schemas.microsoft.com/office/drawing/2014/main" id="{43621FD4-D14D-45D5-9A57-9A2DE5EA59C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62" name="Freeform: Shape 61">
            <a:extLst>
              <a:ext uri="{FF2B5EF4-FFF2-40B4-BE49-F238E27FC236}">
                <a16:creationId xmlns:a16="http://schemas.microsoft.com/office/drawing/2014/main" id="{B621D332-7329-4994-8836-C429A51B7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4" name="Freeform: Shape 63">
            <a:extLst>
              <a:ext uri="{FF2B5EF4-FFF2-40B4-BE49-F238E27FC236}">
                <a16:creationId xmlns:a16="http://schemas.microsoft.com/office/drawing/2014/main" id="{2D20F754-35A9-4508-BE3C-C59996D143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46240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16" name="Rectangle 3108">
            <a:extLst>
              <a:ext uri="{FF2B5EF4-FFF2-40B4-BE49-F238E27FC236}">
                <a16:creationId xmlns:a16="http://schemas.microsoft.com/office/drawing/2014/main" id="{12609869-9E80-471B-A487-A53288E0E7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671F4E-6404-D23E-9B5A-DF90299CBE2D}"/>
              </a:ext>
            </a:extLst>
          </p:cNvPr>
          <p:cNvSpPr>
            <a:spLocks noGrp="1"/>
          </p:cNvSpPr>
          <p:nvPr>
            <p:ph type="title"/>
          </p:nvPr>
        </p:nvSpPr>
        <p:spPr>
          <a:xfrm>
            <a:off x="1136397" y="502020"/>
            <a:ext cx="5323715" cy="1642970"/>
          </a:xfrm>
        </p:spPr>
        <p:txBody>
          <a:bodyPr anchor="b">
            <a:normAutofit/>
          </a:bodyPr>
          <a:lstStyle/>
          <a:p>
            <a:r>
              <a:rPr lang="en-GB" sz="4000" dirty="0">
                <a:latin typeface="NTPreCursive" panose="03000400000000000000" pitchFamily="66" charset="0"/>
              </a:rPr>
              <a:t>Forest School</a:t>
            </a:r>
          </a:p>
        </p:txBody>
      </p:sp>
      <p:sp>
        <p:nvSpPr>
          <p:cNvPr id="3" name="Content Placeholder 2">
            <a:extLst>
              <a:ext uri="{FF2B5EF4-FFF2-40B4-BE49-F238E27FC236}">
                <a16:creationId xmlns:a16="http://schemas.microsoft.com/office/drawing/2014/main" id="{257A36B3-BB89-C162-35F0-719CB9353182}"/>
              </a:ext>
            </a:extLst>
          </p:cNvPr>
          <p:cNvSpPr>
            <a:spLocks noGrp="1"/>
          </p:cNvSpPr>
          <p:nvPr>
            <p:ph idx="1"/>
          </p:nvPr>
        </p:nvSpPr>
        <p:spPr>
          <a:xfrm>
            <a:off x="1144923" y="2405894"/>
            <a:ext cx="5315189" cy="3535083"/>
          </a:xfrm>
        </p:spPr>
        <p:txBody>
          <a:bodyPr anchor="t">
            <a:normAutofit/>
          </a:bodyPr>
          <a:lstStyle/>
          <a:p>
            <a:r>
              <a:rPr lang="en-GB" sz="2000">
                <a:latin typeface="NTPreCursive" panose="03000400000000000000" pitchFamily="66" charset="0"/>
                <a:ea typeface="+mj-ea"/>
                <a:cs typeface="+mj-cs"/>
              </a:rPr>
              <a:t>Forest School: linked to our topics through the year. Our first topic is all about habitats so we’ll be out looking for what we can see, building some homes for the animals and playing lots of games.</a:t>
            </a:r>
          </a:p>
          <a:p>
            <a:r>
              <a:rPr lang="en-GB" sz="2000">
                <a:latin typeface="NTPreCursive" panose="03000400000000000000" pitchFamily="66" charset="0"/>
                <a:ea typeface="+mj-ea"/>
                <a:cs typeface="+mj-cs"/>
              </a:rPr>
              <a:t>Letter to follow but please send them in long sleeved tops, trousers &amp; wellies or walking boots. Make sure to check the weather in case they need waterproofs/warmer coats too!</a:t>
            </a:r>
          </a:p>
        </p:txBody>
      </p:sp>
      <p:sp>
        <p:nvSpPr>
          <p:cNvPr id="3118" name="Rectangle 3110">
            <a:extLst>
              <a:ext uri="{FF2B5EF4-FFF2-40B4-BE49-F238E27FC236}">
                <a16:creationId xmlns:a16="http://schemas.microsoft.com/office/drawing/2014/main" id="{7004738A-9D34-43E8-97D2-CA0EED4F8B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9" name="Rectangle 3112">
            <a:extLst>
              <a:ext uri="{FF2B5EF4-FFF2-40B4-BE49-F238E27FC236}">
                <a16:creationId xmlns:a16="http://schemas.microsoft.com/office/drawing/2014/main" id="{B8B8D07F-F13E-443E-BA68-2D26672D76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15" name="Rectangle 3114">
            <a:extLst>
              <a:ext uri="{FF2B5EF4-FFF2-40B4-BE49-F238E27FC236}">
                <a16:creationId xmlns:a16="http://schemas.microsoft.com/office/drawing/2014/main" id="{2813A4FA-24A5-41ED-A534-3807D1B2F3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17" name="Rectangle 3116">
            <a:extLst>
              <a:ext uri="{FF2B5EF4-FFF2-40B4-BE49-F238E27FC236}">
                <a16:creationId xmlns:a16="http://schemas.microsoft.com/office/drawing/2014/main" id="{C3944F27-CA70-4E84-A51A-E6BF895589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76" name="Picture 4" descr="Forest School – Little Hadham Primary School">
            <a:extLst>
              <a:ext uri="{FF2B5EF4-FFF2-40B4-BE49-F238E27FC236}">
                <a16:creationId xmlns:a16="http://schemas.microsoft.com/office/drawing/2014/main" id="{FC3A904A-3D56-EE0B-79E6-DCE37861BC7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69086" y="909081"/>
            <a:ext cx="3784291" cy="5071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102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9" name="Rectangle 4102">
            <a:extLst>
              <a:ext uri="{FF2B5EF4-FFF2-40B4-BE49-F238E27FC236}">
                <a16:creationId xmlns:a16="http://schemas.microsoft.com/office/drawing/2014/main" id="{6A84B152-3496-4C52-AF08-97AFFC09DD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82671F4E-6404-D23E-9B5A-DF90299CBE2D}"/>
              </a:ext>
            </a:extLst>
          </p:cNvPr>
          <p:cNvSpPr>
            <a:spLocks noGrp="1"/>
          </p:cNvSpPr>
          <p:nvPr>
            <p:ph type="title"/>
          </p:nvPr>
        </p:nvSpPr>
        <p:spPr>
          <a:xfrm>
            <a:off x="838201" y="365125"/>
            <a:ext cx="5393360" cy="1325563"/>
          </a:xfrm>
        </p:spPr>
        <p:txBody>
          <a:bodyPr>
            <a:normAutofit/>
          </a:bodyPr>
          <a:lstStyle/>
          <a:p>
            <a:r>
              <a:rPr lang="en-GB">
                <a:latin typeface="NTPreCursive" panose="03000400000000000000" pitchFamily="66" charset="0"/>
              </a:rPr>
              <a:t>Things to look forward to this year….</a:t>
            </a:r>
            <a:endParaRPr lang="en-GB" dirty="0">
              <a:latin typeface="NTPreCursive" panose="03000400000000000000" pitchFamily="66" charset="0"/>
            </a:endParaRPr>
          </a:p>
        </p:txBody>
      </p:sp>
      <p:sp>
        <p:nvSpPr>
          <p:cNvPr id="4120" name="Freeform: Shape 4104">
            <a:extLst>
              <a:ext uri="{FF2B5EF4-FFF2-40B4-BE49-F238E27FC236}">
                <a16:creationId xmlns:a16="http://schemas.microsoft.com/office/drawing/2014/main" id="{6B2ADB95-0FA3-4BD7-A8AC-89D014A8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57A36B3-BB89-C162-35F0-719CB9353182}"/>
              </a:ext>
            </a:extLst>
          </p:cNvPr>
          <p:cNvSpPr>
            <a:spLocks noGrp="1"/>
          </p:cNvSpPr>
          <p:nvPr>
            <p:ph idx="1"/>
          </p:nvPr>
        </p:nvSpPr>
        <p:spPr>
          <a:xfrm>
            <a:off x="838200" y="1825625"/>
            <a:ext cx="5393361" cy="4351338"/>
          </a:xfrm>
        </p:spPr>
        <p:txBody>
          <a:bodyPr>
            <a:normAutofit/>
          </a:bodyPr>
          <a:lstStyle/>
          <a:p>
            <a:r>
              <a:rPr lang="en-GB" dirty="0">
                <a:latin typeface="NTPreCursive" panose="03000400000000000000" pitchFamily="66" charset="0"/>
                <a:ea typeface="+mj-ea"/>
                <a:cs typeface="+mj-cs"/>
              </a:rPr>
              <a:t>Harvest</a:t>
            </a:r>
          </a:p>
          <a:p>
            <a:r>
              <a:rPr lang="en-GB" dirty="0">
                <a:latin typeface="NTPreCursive" panose="03000400000000000000" pitchFamily="66" charset="0"/>
                <a:ea typeface="+mj-ea"/>
                <a:cs typeface="+mj-cs"/>
              </a:rPr>
              <a:t>Christmas </a:t>
            </a:r>
          </a:p>
          <a:p>
            <a:r>
              <a:rPr lang="en-GB" dirty="0">
                <a:latin typeface="NTPreCursive" panose="03000400000000000000" pitchFamily="66" charset="0"/>
                <a:ea typeface="+mj-ea"/>
                <a:cs typeface="+mj-cs"/>
              </a:rPr>
              <a:t>Easter celebrations </a:t>
            </a:r>
          </a:p>
          <a:p>
            <a:r>
              <a:rPr lang="en-GB" dirty="0" err="1">
                <a:latin typeface="NTPreCursive" panose="03000400000000000000" pitchFamily="66" charset="0"/>
                <a:ea typeface="+mj-ea"/>
                <a:cs typeface="+mj-cs"/>
              </a:rPr>
              <a:t>Beaumanor</a:t>
            </a:r>
            <a:r>
              <a:rPr lang="en-GB" dirty="0">
                <a:latin typeface="NTPreCursive" panose="03000400000000000000" pitchFamily="66" charset="0"/>
                <a:ea typeface="+mj-ea"/>
                <a:cs typeface="+mj-cs"/>
              </a:rPr>
              <a:t> (Y1 day trip and Year 2 residential)</a:t>
            </a:r>
          </a:p>
          <a:p>
            <a:r>
              <a:rPr lang="en-GB" dirty="0">
                <a:latin typeface="NTPreCursive" panose="03000400000000000000" pitchFamily="66" charset="0"/>
                <a:ea typeface="+mj-ea"/>
                <a:cs typeface="+mj-cs"/>
              </a:rPr>
              <a:t>Trips linking to topics (if and when appropriate)</a:t>
            </a:r>
          </a:p>
        </p:txBody>
      </p:sp>
      <p:sp>
        <p:nvSpPr>
          <p:cNvPr id="4121" name="Oval 4106">
            <a:extLst>
              <a:ext uri="{FF2B5EF4-FFF2-40B4-BE49-F238E27FC236}">
                <a16:creationId xmlns:a16="http://schemas.microsoft.com/office/drawing/2014/main" id="{C924DBCE-E731-4B22-8181-A39C1D8627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630884" cy="630884"/>
          </a:xfrm>
          <a:prstGeom prst="ellipse">
            <a:avLst/>
          </a:prstGeom>
          <a:noFill/>
          <a:ln w="1270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22" name="Freeform: Shape 4108">
            <a:extLst>
              <a:ext uri="{FF2B5EF4-FFF2-40B4-BE49-F238E27FC236}">
                <a16:creationId xmlns:a16="http://schemas.microsoft.com/office/drawing/2014/main" id="{4CBF9756-6AC8-4C65-84DF-56FBFFA1D8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0227"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pic>
        <p:nvPicPr>
          <p:cNvPr id="4098" name="Picture 2" descr="Beaumanor Hall - Wikipedia">
            <a:extLst>
              <a:ext uri="{FF2B5EF4-FFF2-40B4-BE49-F238E27FC236}">
                <a16:creationId xmlns:a16="http://schemas.microsoft.com/office/drawing/2014/main" id="{FEE8F5CD-440D-C668-96DE-6ADD07709A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279" r="22472"/>
          <a:stretch/>
        </p:blipFill>
        <p:spPr bwMode="auto">
          <a:xfrm>
            <a:off x="7751975" y="1075239"/>
            <a:ext cx="4128603" cy="4128603"/>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noFill/>
          <a:extLst>
            <a:ext uri="{909E8E84-426E-40DD-AFC4-6F175D3DCCD1}">
              <a14:hiddenFill xmlns:a14="http://schemas.microsoft.com/office/drawing/2010/main">
                <a:solidFill>
                  <a:srgbClr val="FFFFFF"/>
                </a:solidFill>
              </a14:hiddenFill>
            </a:ext>
          </a:extLst>
        </p:spPr>
      </p:pic>
      <p:sp>
        <p:nvSpPr>
          <p:cNvPr id="4123" name="Freeform: Shape 4110">
            <a:extLst>
              <a:ext uri="{FF2B5EF4-FFF2-40B4-BE49-F238E27FC236}">
                <a16:creationId xmlns:a16="http://schemas.microsoft.com/office/drawing/2014/main" id="{2D385988-EAAF-4C27-AF8A-2BFBECAF3D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4124" name="Straight Connector 4112">
            <a:extLst>
              <a:ext uri="{FF2B5EF4-FFF2-40B4-BE49-F238E27FC236}">
                <a16:creationId xmlns:a16="http://schemas.microsoft.com/office/drawing/2014/main" id="{43621FD4-D14D-45D5-9A57-9A2DE5EA59C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4125" name="Freeform: Shape 4114">
            <a:extLst>
              <a:ext uri="{FF2B5EF4-FFF2-40B4-BE49-F238E27FC236}">
                <a16:creationId xmlns:a16="http://schemas.microsoft.com/office/drawing/2014/main" id="{B621D332-7329-4994-8836-C429A51B7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26" name="Freeform: Shape 4116">
            <a:extLst>
              <a:ext uri="{FF2B5EF4-FFF2-40B4-BE49-F238E27FC236}">
                <a16:creationId xmlns:a16="http://schemas.microsoft.com/office/drawing/2014/main" id="{2D20F754-35A9-4508-BE3C-C59996D143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2846862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72" name="Rectangle 2071">
            <a:extLst>
              <a:ext uri="{FF2B5EF4-FFF2-40B4-BE49-F238E27FC236}">
                <a16:creationId xmlns:a16="http://schemas.microsoft.com/office/drawing/2014/main" id="{398F3DEE-0E56-499F-AFAE-C2DA7C2C81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4" name="Rectangle 2073">
            <a:extLst>
              <a:ext uri="{FF2B5EF4-FFF2-40B4-BE49-F238E27FC236}">
                <a16:creationId xmlns:a16="http://schemas.microsoft.com/office/drawing/2014/main" id="{C32A21FE-C56B-42B6-82D1-D3F0C4A47A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76" name="Rectangle 2075">
            <a:extLst>
              <a:ext uri="{FF2B5EF4-FFF2-40B4-BE49-F238E27FC236}">
                <a16:creationId xmlns:a16="http://schemas.microsoft.com/office/drawing/2014/main" id="{C4BE011A-C166-4E7B-A300-1867673808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7200" y="8482"/>
            <a:ext cx="3568276" cy="6858000"/>
          </a:xfrm>
          <a:prstGeom prst="rect">
            <a:avLst/>
          </a:prstGeom>
          <a:gradFill>
            <a:gsLst>
              <a:gs pos="0">
                <a:schemeClr val="accent1">
                  <a:alpha val="32000"/>
                </a:schemeClr>
              </a:gs>
              <a:gs pos="70000">
                <a:srgbClr val="000000">
                  <a:alpha val="0"/>
                </a:srgb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78" name="Freeform: Shape 2077">
            <a:extLst>
              <a:ext uri="{FF2B5EF4-FFF2-40B4-BE49-F238E27FC236}">
                <a16:creationId xmlns:a16="http://schemas.microsoft.com/office/drawing/2014/main" id="{1261A9AF-2897-4CFD-9D9D-17105C8A22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699608" y="1282890"/>
            <a:ext cx="2951168" cy="2756847"/>
          </a:xfrm>
        </p:spPr>
        <p:txBody>
          <a:bodyPr>
            <a:normAutofit/>
          </a:bodyPr>
          <a:lstStyle/>
          <a:p>
            <a:pPr algn="r"/>
            <a:r>
              <a:rPr lang="en-GB" sz="4000">
                <a:solidFill>
                  <a:srgbClr val="FFFFFF"/>
                </a:solidFill>
                <a:latin typeface="NTPreCursive" panose="03000400000000000000" pitchFamily="66" charset="0"/>
              </a:rPr>
              <a:t>Thank you</a:t>
            </a:r>
          </a:p>
        </p:txBody>
      </p:sp>
      <p:sp>
        <p:nvSpPr>
          <p:cNvPr id="2080" name="Rectangle 2079">
            <a:extLst>
              <a:ext uri="{FF2B5EF4-FFF2-40B4-BE49-F238E27FC236}">
                <a16:creationId xmlns:a16="http://schemas.microsoft.com/office/drawing/2014/main" id="{755E56EF-ADF6-479C-99B3-ADDDE69597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83596" y="3602565"/>
            <a:ext cx="2469272" cy="4040742"/>
          </a:xfrm>
          <a:prstGeom prst="rect">
            <a:avLst/>
          </a:prstGeom>
          <a:gradFill>
            <a:gsLst>
              <a:gs pos="0">
                <a:schemeClr val="accent1">
                  <a:alpha val="24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99609" y="4708478"/>
            <a:ext cx="2951167" cy="1717957"/>
          </a:xfrm>
        </p:spPr>
        <p:txBody>
          <a:bodyPr>
            <a:normAutofit/>
          </a:bodyPr>
          <a:lstStyle/>
          <a:p>
            <a:pPr algn="r"/>
            <a:r>
              <a:rPr lang="en-GB" sz="2000">
                <a:solidFill>
                  <a:srgbClr val="FFFFFF"/>
                </a:solidFill>
                <a:latin typeface="NTPreCursive" panose="03000400000000000000" pitchFamily="66" charset="0"/>
              </a:rPr>
              <a:t>Mrs Gilbey, Miss Fisher, Miss Evans and Mrs Lewis</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629" r="-1" b="-1"/>
          <a:stretch/>
        </p:blipFill>
        <p:spPr>
          <a:xfrm>
            <a:off x="8116741" y="3428999"/>
            <a:ext cx="4083837" cy="3446819"/>
          </a:xfrm>
          <a:prstGeom prst="rect">
            <a:avLst/>
          </a:prstGeom>
        </p:spPr>
      </p:pic>
    </p:spTree>
    <p:extLst>
      <p:ext uri="{BB962C8B-B14F-4D97-AF65-F5344CB8AC3E}">
        <p14:creationId xmlns:p14="http://schemas.microsoft.com/office/powerpoint/2010/main" val="363343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10159</TotalTime>
  <Words>312</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NTPreCursive</vt:lpstr>
      <vt:lpstr>NTPreCursivef</vt:lpstr>
      <vt:lpstr>Wingdings</vt:lpstr>
      <vt:lpstr>Office Theme</vt:lpstr>
      <vt:lpstr>KS1 Meet and Greet 2023</vt:lpstr>
      <vt:lpstr>Example KS1 Timetable</vt:lpstr>
      <vt:lpstr>Spelling, Phonics and Reading</vt:lpstr>
      <vt:lpstr>How can you help at home?</vt:lpstr>
      <vt:lpstr>Extra information</vt:lpstr>
      <vt:lpstr>Forest School</vt:lpstr>
      <vt:lpstr>Things to look forward to this year….</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KS1 Meet and Greet</dc:title>
  <dc:creator>Lindsey Fisher</dc:creator>
  <cp:lastModifiedBy>Mrs L Lewis</cp:lastModifiedBy>
  <cp:revision>19</cp:revision>
  <cp:lastPrinted>2019-09-17T13:58:01Z</cp:lastPrinted>
  <dcterms:created xsi:type="dcterms:W3CDTF">2019-09-10T12:45:05Z</dcterms:created>
  <dcterms:modified xsi:type="dcterms:W3CDTF">2023-09-20T15:41:38Z</dcterms:modified>
</cp:coreProperties>
</file>