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72" r:id="rId3"/>
    <p:sldId id="264" r:id="rId4"/>
    <p:sldId id="275" r:id="rId5"/>
    <p:sldId id="277" r:id="rId6"/>
    <p:sldId id="279" r:id="rId7"/>
    <p:sldId id="278" r:id="rId8"/>
    <p:sldId id="280" r:id="rId9"/>
    <p:sldId id="281" r:id="rId10"/>
    <p:sldId id="282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itchFamily="2" charset="0"/>
      <p:regular r:id="rId19"/>
      <p:bold r:id="rId20"/>
    </p:embeddedFont>
    <p:embeddedFont>
      <p:font typeface="Sassoon Infant Rg" panose="02000503030000020003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368C"/>
    <a:srgbClr val="CFB6D8"/>
    <a:srgbClr val="A873B0"/>
    <a:srgbClr val="AD70AD"/>
    <a:srgbClr val="18A0DB"/>
    <a:srgbClr val="DE1E5A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566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0"/>
          <p:cNvSpPr>
            <a:spLocks noGrp="1"/>
          </p:cNvSpPr>
          <p:nvPr>
            <p:ph type="title"/>
          </p:nvPr>
        </p:nvSpPr>
        <p:spPr>
          <a:xfrm>
            <a:off x="457196" y="532363"/>
            <a:ext cx="8220075" cy="80109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8C368C"/>
                </a:solidFill>
                <a:latin typeface="+mn-lt"/>
              </a:rPr>
              <a:t>Plenary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1522" y="1421781"/>
            <a:ext cx="770708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ea typeface="Sassoon Infant Rg" pitchFamily="50" charset="0"/>
                <a:cs typeface="Sassoon Infant Rg" pitchFamily="50" charset="0"/>
              </a:rPr>
              <a:t>Take it in turns to explain to your partner why each of these commas are in the sentences: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3793" y="3276209"/>
            <a:ext cx="4410896" cy="505096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itchFamily="50" charset="0"/>
                <a:cs typeface="Sassoon Infant Rg" pitchFamily="50" charset="0"/>
              </a:rPr>
              <a:t>Michael said, “I’m not going.”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448487" y="2210719"/>
            <a:ext cx="4680862" cy="502329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itchFamily="50" charset="0"/>
                <a:cs typeface="Sassoon Infant Rg" pitchFamily="50" charset="0"/>
              </a:rPr>
              <a:t>On Saturday, I’m going to the water park.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28" y="1984534"/>
            <a:ext cx="1166950" cy="954698"/>
          </a:xfrm>
          <a:prstGeom prst="roundRect">
            <a:avLst/>
          </a:prstGeom>
          <a:ln w="28575">
            <a:noFill/>
          </a:ln>
        </p:spPr>
      </p:pic>
      <p:sp>
        <p:nvSpPr>
          <p:cNvPr id="9" name="Rectangle 8"/>
          <p:cNvSpPr/>
          <p:nvPr/>
        </p:nvSpPr>
        <p:spPr>
          <a:xfrm>
            <a:off x="3953691" y="5471507"/>
            <a:ext cx="4740998" cy="505096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itchFamily="50" charset="0"/>
                <a:cs typeface="Sassoon Infant Rg" pitchFamily="50" charset="0"/>
              </a:rPr>
              <a:t>I knew it was wrong, but I did it anyway.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8487" y="4344466"/>
            <a:ext cx="6814462" cy="505096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itchFamily="50" charset="0"/>
                <a:cs typeface="Sassoon Infant Rg" pitchFamily="50" charset="0"/>
              </a:rPr>
              <a:t>You can have your potatoes boiled, steamed, mashed or roasted.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42" y="3873688"/>
            <a:ext cx="1001888" cy="15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503236" y="451803"/>
            <a:ext cx="8137524" cy="5809660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             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Learning Objective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1003117" y="1622560"/>
            <a:ext cx="5310597" cy="2527620"/>
          </a:xfrm>
          <a:prstGeom prst="roundRect">
            <a:avLst>
              <a:gd name="adj" fmla="val 2585"/>
            </a:avLst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Use commas</a:t>
            </a:r>
          </a:p>
          <a:p>
            <a:r>
              <a:rPr lang="en-GB" sz="1800" dirty="0">
                <a:latin typeface="Twinkl" pitchFamily="50" charset="0"/>
              </a:rPr>
              <a:t>To separate items in a list:</a:t>
            </a:r>
          </a:p>
          <a:p>
            <a:r>
              <a:rPr lang="en-GB" dirty="0"/>
              <a:t>To separate extra information in a sentence;</a:t>
            </a:r>
          </a:p>
          <a:p>
            <a:r>
              <a:rPr lang="en-GB" sz="1800" dirty="0">
                <a:latin typeface="Twinkl" pitchFamily="50" charset="0"/>
              </a:rPr>
              <a:t>Between clauses;</a:t>
            </a:r>
          </a:p>
          <a:p>
            <a:r>
              <a:rPr lang="en-GB" dirty="0"/>
              <a:t>To show direct speech after a clause;</a:t>
            </a:r>
          </a:p>
          <a:p>
            <a:r>
              <a:rPr lang="en-GB" sz="1800" dirty="0">
                <a:latin typeface="Twinkl" pitchFamily="50" charset="0"/>
              </a:rPr>
              <a:t>After fronted adverbials.</a:t>
            </a:r>
          </a:p>
        </p:txBody>
      </p:sp>
    </p:spTree>
    <p:extLst>
      <p:ext uri="{BB962C8B-B14F-4D97-AF65-F5344CB8AC3E}">
        <p14:creationId xmlns:p14="http://schemas.microsoft.com/office/powerpoint/2010/main" val="3086699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>
                <a:solidFill>
                  <a:srgbClr val="8C368C"/>
                </a:solidFill>
                <a:latin typeface="+mn-lt"/>
              </a:rPr>
              <a:t>Recap</a:t>
            </a:r>
          </a:p>
        </p:txBody>
      </p:sp>
      <p:sp>
        <p:nvSpPr>
          <p:cNvPr id="5" name="Rectangle 4"/>
          <p:cNvSpPr/>
          <p:nvPr/>
        </p:nvSpPr>
        <p:spPr>
          <a:xfrm>
            <a:off x="851023" y="2033844"/>
            <a:ext cx="500113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b="1" dirty="0"/>
              <a:t>Commas tell the reader to make a brief pause, not as long as the pause for a full stop. </a:t>
            </a:r>
          </a:p>
        </p:txBody>
      </p:sp>
      <p:sp>
        <p:nvSpPr>
          <p:cNvPr id="6" name="Rectangle 5"/>
          <p:cNvSpPr/>
          <p:nvPr/>
        </p:nvSpPr>
        <p:spPr>
          <a:xfrm>
            <a:off x="851022" y="2810044"/>
            <a:ext cx="4931469" cy="830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>
                <a:ea typeface="Sassoon Infant Rg" pitchFamily="50" charset="0"/>
                <a:cs typeface="Sassoon Infant Rg" pitchFamily="50" charset="0"/>
              </a:rPr>
              <a:t>They are a little bit more complicated than other punctuation marks because they have lots of uses.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17" y="4533467"/>
            <a:ext cx="2487930" cy="1584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56" y="1039538"/>
            <a:ext cx="2959533" cy="51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93" y="4282582"/>
            <a:ext cx="1866735" cy="1812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31" y="4441947"/>
            <a:ext cx="1252360" cy="14941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8" y="4466982"/>
            <a:ext cx="2063932" cy="14440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82" y="2135252"/>
            <a:ext cx="1316095" cy="834956"/>
          </a:xfrm>
          <a:prstGeom prst="rect">
            <a:avLst/>
          </a:prstGeom>
        </p:spPr>
      </p:pic>
      <p:sp>
        <p:nvSpPr>
          <p:cNvPr id="17" name="Title 20"/>
          <p:cNvSpPr>
            <a:spLocks noGrp="1"/>
          </p:cNvSpPr>
          <p:nvPr>
            <p:ph type="title"/>
          </p:nvPr>
        </p:nvSpPr>
        <p:spPr>
          <a:xfrm>
            <a:off x="457196" y="532363"/>
            <a:ext cx="8220075" cy="80109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8C368C"/>
                </a:solidFill>
                <a:latin typeface="+mn-lt"/>
              </a:rPr>
              <a:t>Starter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40342" y="1229915"/>
            <a:ext cx="69692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ea typeface="Sassoon Infant Rg" pitchFamily="50" charset="0"/>
                <a:cs typeface="Sassoon Infant Rg" pitchFamily="50" charset="0"/>
              </a:rPr>
              <a:t>The antiques shop sells silver, paper, lanterns, drawers and vases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60" y="1985880"/>
            <a:ext cx="1479704" cy="11125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9692" y="3373847"/>
            <a:ext cx="7318735" cy="505096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you make this sentence mean different things using commas?</a:t>
            </a:r>
          </a:p>
        </p:txBody>
      </p:sp>
    </p:spTree>
    <p:extLst>
      <p:ext uri="{BB962C8B-B14F-4D97-AF65-F5344CB8AC3E}">
        <p14:creationId xmlns:p14="http://schemas.microsoft.com/office/powerpoint/2010/main" val="201519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2595" y="1351924"/>
            <a:ext cx="696927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ea typeface="Sassoon Infant Rg" panose="02000503030000020003" pitchFamily="50" charset="0"/>
                <a:cs typeface="Sassoon Infant Rg" panose="02000503030000020003" pitchFamily="50" charset="0"/>
              </a:rPr>
              <a:t>Commas are used to separate items in lists, but ‘and’ is used instead of a comma for the last item.</a:t>
            </a:r>
          </a:p>
        </p:txBody>
      </p:sp>
      <p:sp>
        <p:nvSpPr>
          <p:cNvPr id="17" name="Title 20"/>
          <p:cNvSpPr>
            <a:spLocks noGrp="1"/>
          </p:cNvSpPr>
          <p:nvPr>
            <p:ph type="title"/>
          </p:nvPr>
        </p:nvSpPr>
        <p:spPr>
          <a:xfrm>
            <a:off x="457196" y="532363"/>
            <a:ext cx="8220075" cy="80109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8C368C"/>
                </a:solidFill>
                <a:latin typeface="+mn-lt"/>
              </a:rPr>
              <a:t>Introduction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2" y="2114384"/>
            <a:ext cx="1503511" cy="119756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45487" y="2574666"/>
            <a:ext cx="56709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ea typeface="Sassoon Infant Rg" pitchFamily="50" charset="0"/>
                <a:cs typeface="Sassoon Infant Rg" pitchFamily="50" charset="0"/>
              </a:rPr>
              <a:t>In my fruit bowl, I have bananas, satsumas and kiwis</a:t>
            </a:r>
            <a:r>
              <a:rPr lang="en-GB" altLang="en-US" dirty="0"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.</a:t>
            </a:r>
            <a:endParaRPr lang="en-GB" altLang="en-US" dirty="0"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82595" y="4518834"/>
            <a:ext cx="56709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ea typeface="Sassoon Infant Rg" pitchFamily="50" charset="0"/>
                <a:cs typeface="Sassoon Infant Rg" pitchFamily="50" charset="0"/>
              </a:rPr>
              <a:t>My three favourite foods are fish pie stir fry and pizza.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2595" y="3475596"/>
            <a:ext cx="7318735" cy="505096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itchFamily="50" charset="0"/>
                <a:cs typeface="Sassoon Infant Rg" pitchFamily="50" charset="0"/>
              </a:rPr>
              <a:t>Can you punctuate this list with commas?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78" y="4608952"/>
            <a:ext cx="1362892" cy="137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0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2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0"/>
          <p:cNvSpPr>
            <a:spLocks noGrp="1"/>
          </p:cNvSpPr>
          <p:nvPr>
            <p:ph type="title"/>
          </p:nvPr>
        </p:nvSpPr>
        <p:spPr>
          <a:xfrm>
            <a:off x="457196" y="532363"/>
            <a:ext cx="8220075" cy="80109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8C368C"/>
                </a:solidFill>
                <a:latin typeface="+mn-lt"/>
              </a:rPr>
              <a:t>Introduction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5954" y="2264230"/>
            <a:ext cx="7318735" cy="505096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anose="02000503030000020003" pitchFamily="50" charset="0"/>
                <a:cs typeface="Sassoon Infant Rg" panose="02000503030000020003" pitchFamily="50" charset="0"/>
              </a:rPr>
              <a:t>The boy, who was only eight, won the award for best actor.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5022" y="4312038"/>
            <a:ext cx="59776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ea typeface="Sassoon Infant Rg" pitchFamily="50" charset="0"/>
                <a:cs typeface="Sassoon Infant Rg" pitchFamily="50" charset="0"/>
              </a:rPr>
              <a:t>Can you separate the extra information in this sentence?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8487" y="4939265"/>
            <a:ext cx="6630758" cy="505096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itchFamily="50" charset="0"/>
                <a:cs typeface="Sassoon Infant Rg" pitchFamily="50" charset="0"/>
              </a:rPr>
              <a:t>The sandwich which was the only one left was delicious</a:t>
            </a:r>
            <a:r>
              <a:rPr lang="en-GB" altLang="en-US" dirty="0"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451">
            <a:off x="6889910" y="4685274"/>
            <a:ext cx="1222619" cy="12721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87" y="1902951"/>
            <a:ext cx="712690" cy="21953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9029" y="3214014"/>
            <a:ext cx="5686697" cy="747796"/>
          </a:xfrm>
          <a:prstGeom prst="rect">
            <a:avLst/>
          </a:prstGeom>
          <a:noFill/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tx1"/>
                </a:solidFill>
                <a:ea typeface="Sassoon Infant Rg" pitchFamily="50" charset="0"/>
                <a:cs typeface="Sassoon Infant Rg" pitchFamily="50" charset="0"/>
              </a:rPr>
              <a:t>Notice that the sentence still makes sense if you don’t include the clause in the commas. </a:t>
            </a:r>
            <a:endParaRPr lang="en-GB" altLang="en-US" dirty="0">
              <a:ea typeface="Sassoon Infant Rg" pitchFamily="50" charset="0"/>
              <a:cs typeface="Sassoon Infant Rg" pitchFamily="50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85023" y="1244127"/>
            <a:ext cx="716442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ea typeface="Sassoon Infant Rg" panose="02000503030000020003" pitchFamily="50" charset="0"/>
                <a:cs typeface="Sassoon Infant Rg" panose="02000503030000020003" pitchFamily="50" charset="0"/>
              </a:rPr>
              <a:t>Commas can be used like brackets to separate extra information from the main sentence. These are sometimes called embedded clauses.</a:t>
            </a:r>
          </a:p>
        </p:txBody>
      </p:sp>
    </p:spTree>
    <p:extLst>
      <p:ext uri="{BB962C8B-B14F-4D97-AF65-F5344CB8AC3E}">
        <p14:creationId xmlns:p14="http://schemas.microsoft.com/office/powerpoint/2010/main" val="337241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0"/>
          <p:cNvSpPr>
            <a:spLocks noGrp="1"/>
          </p:cNvSpPr>
          <p:nvPr>
            <p:ph type="title"/>
          </p:nvPr>
        </p:nvSpPr>
        <p:spPr>
          <a:xfrm>
            <a:off x="457196" y="532363"/>
            <a:ext cx="8220075" cy="80109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8C368C"/>
                </a:solidFill>
                <a:latin typeface="+mn-lt"/>
              </a:rPr>
              <a:t>Introduction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063931" y="2447114"/>
            <a:ext cx="6630758" cy="505096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itchFamily="50" charset="0"/>
                <a:cs typeface="Sassoon Infant Rg" pitchFamily="50" charset="0"/>
              </a:rPr>
              <a:t>I was feeling really tired, so I got up and went to bed.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5022" y="4294394"/>
            <a:ext cx="59776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ea typeface="Sassoon Infant Rg" pitchFamily="50" charset="0"/>
                <a:cs typeface="Sassoon Infant Rg" pitchFamily="50" charset="0"/>
              </a:rPr>
              <a:t>Can you break up this sentence using a comma?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8487" y="4939265"/>
            <a:ext cx="6630758" cy="505096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itchFamily="50" charset="0"/>
                <a:cs typeface="Sassoon Infant Rg" pitchFamily="50" charset="0"/>
              </a:rPr>
              <a:t>Yesterday I went to the shops but today I stayed at home.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85022" y="1297002"/>
            <a:ext cx="716442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ea typeface="Sassoon Infant Rg" pitchFamily="50" charset="0"/>
                <a:cs typeface="Sassoon Infant Rg" pitchFamily="50" charset="0"/>
              </a:rPr>
              <a:t>Commas are used between clauses to break up long sentences. They are used before words like ‘and’, ‘but’, ‘so’, and ‘for’.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0" y="2200235"/>
            <a:ext cx="2268587" cy="1703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55" y="4162090"/>
            <a:ext cx="1787663" cy="207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0"/>
          <p:cNvSpPr>
            <a:spLocks noGrp="1"/>
          </p:cNvSpPr>
          <p:nvPr>
            <p:ph type="title"/>
          </p:nvPr>
        </p:nvSpPr>
        <p:spPr>
          <a:xfrm>
            <a:off x="457196" y="532363"/>
            <a:ext cx="8220075" cy="80109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8C368C"/>
                </a:solidFill>
                <a:latin typeface="+mn-lt"/>
              </a:rPr>
              <a:t>Introduction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48487" y="2095262"/>
            <a:ext cx="6630758" cy="505096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itchFamily="50" charset="0"/>
                <a:cs typeface="Sassoon Infant Rg" pitchFamily="50" charset="0"/>
              </a:rPr>
              <a:t>Tommy shouted, “Help me please, I’m stuck in here!”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5022" y="3429019"/>
            <a:ext cx="59776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ea typeface="Sassoon Infant Rg" pitchFamily="50" charset="0"/>
                <a:cs typeface="Sassoon Infant Rg" pitchFamily="50" charset="0"/>
              </a:rPr>
              <a:t>Commas are also used after fronted adverbials.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55222" y="3987114"/>
            <a:ext cx="6630758" cy="505096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itchFamily="50" charset="0"/>
                <a:cs typeface="Sassoon Infant Rg" pitchFamily="50" charset="0"/>
              </a:rPr>
              <a:t>Fortunately, the next bus came five minutes later.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85022" y="1464765"/>
            <a:ext cx="71644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ea typeface="Sassoon Infant Rg" pitchFamily="50" charset="0"/>
                <a:cs typeface="Sassoon Infant Rg" pitchFamily="50" charset="0"/>
              </a:rPr>
              <a:t>Commas can be used before speech marks begin.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84" y="1385884"/>
            <a:ext cx="1829274" cy="2004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030" y="4395419"/>
            <a:ext cx="3706322" cy="18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7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0"/>
          <p:cNvSpPr>
            <a:spLocks noGrp="1"/>
          </p:cNvSpPr>
          <p:nvPr>
            <p:ph type="title"/>
          </p:nvPr>
        </p:nvSpPr>
        <p:spPr>
          <a:xfrm>
            <a:off x="457196" y="532363"/>
            <a:ext cx="8220075" cy="80109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8C368C"/>
                </a:solidFill>
                <a:latin typeface="+mn-lt"/>
              </a:rPr>
              <a:t>Activity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1521" y="1502585"/>
            <a:ext cx="43020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ea typeface="Sassoon Infant Rg" pitchFamily="50" charset="0"/>
                <a:cs typeface="Sassoon Infant Rg" pitchFamily="50" charset="0"/>
              </a:rPr>
              <a:t>Complete the ‘Fix my Sentence’ activity.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32030" y="3388098"/>
            <a:ext cx="537395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ea typeface="Sassoon Infant Rg" pitchFamily="50" charset="0"/>
                <a:cs typeface="Sassoon Infant Rg" pitchFamily="50" charset="0"/>
              </a:rPr>
              <a:t>After that, you will need to write or complete the sentences, remembering to use commas correctly.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161904" y="2204417"/>
            <a:ext cx="6353593" cy="814294"/>
          </a:xfrm>
          <a:prstGeom prst="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itchFamily="50" charset="0"/>
                <a:cs typeface="Sassoon Infant Rg" pitchFamily="50" charset="0"/>
              </a:rPr>
              <a:t>For the first 5 questions, you will need to repair the incorrect sentences with commas.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04" b="45049"/>
          <a:stretch/>
        </p:blipFill>
        <p:spPr>
          <a:xfrm>
            <a:off x="4943800" y="3495971"/>
            <a:ext cx="3750889" cy="2918999"/>
          </a:xfrm>
          <a:prstGeom prst="roundRect">
            <a:avLst>
              <a:gd name="adj" fmla="val 5629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9104">
            <a:off x="1430479" y="4267144"/>
            <a:ext cx="2243865" cy="16053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36" y="1649158"/>
            <a:ext cx="116728" cy="108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89" y="4770468"/>
            <a:ext cx="83172" cy="775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80" y="1245411"/>
            <a:ext cx="116728" cy="108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47" y="2795894"/>
            <a:ext cx="83172" cy="775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028" y="5217964"/>
            <a:ext cx="116728" cy="108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9" y="1796259"/>
            <a:ext cx="83172" cy="775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13" y="4320304"/>
            <a:ext cx="116728" cy="108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87" y="3252034"/>
            <a:ext cx="83172" cy="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324</TotalTime>
  <Words>453</Words>
  <Application>Microsoft Office PowerPoint</Application>
  <PresentationFormat>On-screen Show (4:3)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Arial</vt:lpstr>
      <vt:lpstr>Twinkl</vt:lpstr>
      <vt:lpstr>Sassoon Infant Rg</vt:lpstr>
      <vt:lpstr>Office Theme</vt:lpstr>
      <vt:lpstr>PowerPoint Presentation</vt:lpstr>
      <vt:lpstr>PowerPoint Presentation</vt:lpstr>
      <vt:lpstr>Recap</vt:lpstr>
      <vt:lpstr>Starter</vt:lpstr>
      <vt:lpstr>Introduction</vt:lpstr>
      <vt:lpstr>Introduction</vt:lpstr>
      <vt:lpstr>Introduction</vt:lpstr>
      <vt:lpstr>Introduction</vt:lpstr>
      <vt:lpstr>Activity </vt:lpstr>
      <vt:lpstr>Plenary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Carly Rogers</dc:creator>
  <cp:lastModifiedBy>Carly Rogers</cp:lastModifiedBy>
  <cp:revision>25</cp:revision>
  <dcterms:created xsi:type="dcterms:W3CDTF">2019-11-15T10:19:58Z</dcterms:created>
  <dcterms:modified xsi:type="dcterms:W3CDTF">2019-11-18T09:42:04Z</dcterms:modified>
</cp:coreProperties>
</file>