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5" r:id="rId28"/>
    <p:sldId id="284" r:id="rId29"/>
    <p:sldId id="286" r:id="rId30"/>
    <p:sldId id="287" r:id="rId31"/>
    <p:sldId id="288" r:id="rId32"/>
    <p:sldId id="289" r:id="rId33"/>
    <p:sldId id="290" r:id="rId34"/>
    <p:sldId id="291" r:id="rId35"/>
    <p:sldId id="292" r:id="rId36"/>
    <p:sldId id="293" r:id="rId37"/>
    <p:sldId id="295" r:id="rId38"/>
    <p:sldId id="294" r:id="rId39"/>
    <p:sldId id="296" r:id="rId40"/>
    <p:sldId id="297" r:id="rId41"/>
    <p:sldId id="298" r:id="rId42"/>
    <p:sldId id="299" r:id="rId43"/>
    <p:sldId id="300" r:id="rId44"/>
    <p:sldId id="301" r:id="rId45"/>
    <p:sldId id="303" r:id="rId46"/>
    <p:sldId id="302" r:id="rId47"/>
    <p:sldId id="304" r:id="rId48"/>
    <p:sldId id="305" r:id="rId49"/>
    <p:sldId id="306" r:id="rId50"/>
    <p:sldId id="307" r:id="rId51"/>
    <p:sldId id="308" r:id="rId52"/>
    <p:sldId id="309" r:id="rId53"/>
    <p:sldId id="310" r:id="rId54"/>
    <p:sldId id="311" r:id="rId55"/>
    <p:sldId id="312" r:id="rId56"/>
    <p:sldId id="313" r:id="rId57"/>
    <p:sldId id="315" r:id="rId58"/>
    <p:sldId id="316" r:id="rId59"/>
    <p:sldId id="317" r:id="rId60"/>
    <p:sldId id="318" r:id="rId61"/>
    <p:sldId id="319" r:id="rId62"/>
    <p:sldId id="350" r:id="rId63"/>
    <p:sldId id="320" r:id="rId64"/>
    <p:sldId id="321" r:id="rId65"/>
    <p:sldId id="323" r:id="rId66"/>
    <p:sldId id="324" r:id="rId67"/>
    <p:sldId id="325" r:id="rId68"/>
    <p:sldId id="349" r:id="rId69"/>
    <p:sldId id="326" r:id="rId70"/>
    <p:sldId id="348" r:id="rId71"/>
    <p:sldId id="327" r:id="rId72"/>
    <p:sldId id="347" r:id="rId73"/>
    <p:sldId id="328" r:id="rId74"/>
    <p:sldId id="329" r:id="rId75"/>
    <p:sldId id="330" r:id="rId76"/>
    <p:sldId id="331" r:id="rId77"/>
    <p:sldId id="332" r:id="rId78"/>
    <p:sldId id="333" r:id="rId79"/>
    <p:sldId id="346" r:id="rId80"/>
    <p:sldId id="334" r:id="rId81"/>
    <p:sldId id="335" r:id="rId82"/>
    <p:sldId id="336" r:id="rId83"/>
    <p:sldId id="337" r:id="rId84"/>
    <p:sldId id="338" r:id="rId85"/>
    <p:sldId id="322" r:id="rId86"/>
    <p:sldId id="339" r:id="rId87"/>
    <p:sldId id="340" r:id="rId88"/>
    <p:sldId id="341" r:id="rId89"/>
    <p:sldId id="342" r:id="rId90"/>
    <p:sldId id="343" r:id="rId91"/>
    <p:sldId id="344" r:id="rId92"/>
    <p:sldId id="345" r:id="rId93"/>
    <p:sldId id="354" r:id="rId94"/>
    <p:sldId id="352" r:id="rId95"/>
    <p:sldId id="351"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F323C-3E4B-40E6-B7F0-79CF939F19DD}" v="232" dt="2020-07-14T18:38:11.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EB894-9940-4327-8C28-8632706B3B1D}" type="datetimeFigureOut">
              <a:rPr lang="en-GB" smtClean="0"/>
              <a:t>15/07/2020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138C5-3D3E-46D0-A84E-76AEABCD1DF1}" type="slidenum">
              <a:rPr lang="en-GB" smtClean="0"/>
              <a:t>‹#›</a:t>
            </a:fld>
            <a:endParaRPr lang="en-GB" dirty="0"/>
          </a:p>
        </p:txBody>
      </p:sp>
    </p:spTree>
    <p:extLst>
      <p:ext uri="{BB962C8B-B14F-4D97-AF65-F5344CB8AC3E}">
        <p14:creationId xmlns:p14="http://schemas.microsoft.com/office/powerpoint/2010/main" val="390072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endParaRPr lang="en-GB" dirty="0"/>
          </a:p>
        </p:txBody>
      </p:sp>
      <p:sp>
        <p:nvSpPr>
          <p:cNvPr id="6" name="Slide Number Placeholder 5"/>
          <p:cNvSpPr>
            <a:spLocks noGrp="1"/>
          </p:cNvSpPr>
          <p:nvPr>
            <p:ph type="sldNum" sz="quarter" idx="12"/>
          </p:nvPr>
        </p:nvSpPr>
        <p:spPr>
          <a:xfrm>
            <a:off x="8956900" y="5037663"/>
            <a:ext cx="551167" cy="279400"/>
          </a:xfrm>
        </p:spPr>
        <p:txBody>
          <a:bodyPr/>
          <a:lstStyle/>
          <a:p>
            <a:fld id="{AC2FA848-87B1-4EB1-8CD5-C66F07D899B9}"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17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2FA848-87B1-4EB1-8CD5-C66F07D899B9}" type="slidenum">
              <a:rPr lang="en-GB" smtClean="0"/>
              <a:t>‹#›</a:t>
            </a:fld>
            <a:endParaRPr lang="en-GB" dirty="0"/>
          </a:p>
        </p:txBody>
      </p:sp>
    </p:spTree>
    <p:extLst>
      <p:ext uri="{BB962C8B-B14F-4D97-AF65-F5344CB8AC3E}">
        <p14:creationId xmlns:p14="http://schemas.microsoft.com/office/powerpoint/2010/main" val="89450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38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28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spTree>
    <p:extLst>
      <p:ext uri="{BB962C8B-B14F-4D97-AF65-F5344CB8AC3E}">
        <p14:creationId xmlns:p14="http://schemas.microsoft.com/office/powerpoint/2010/main" val="340268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57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672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06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35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spTree>
    <p:extLst>
      <p:ext uri="{BB962C8B-B14F-4D97-AF65-F5344CB8AC3E}">
        <p14:creationId xmlns:p14="http://schemas.microsoft.com/office/powerpoint/2010/main" val="15712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2FA848-87B1-4EB1-8CD5-C66F07D899B9}"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96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2FA848-87B1-4EB1-8CD5-C66F07D899B9}" type="slidenum">
              <a:rPr lang="en-GB" smtClean="0"/>
              <a:t>‹#›</a:t>
            </a:fld>
            <a:endParaRPr lang="en-GB" dirty="0"/>
          </a:p>
        </p:txBody>
      </p:sp>
    </p:spTree>
    <p:extLst>
      <p:ext uri="{BB962C8B-B14F-4D97-AF65-F5344CB8AC3E}">
        <p14:creationId xmlns:p14="http://schemas.microsoft.com/office/powerpoint/2010/main" val="21070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C2FA848-87B1-4EB1-8CD5-C66F07D899B9}"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9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C2FA848-87B1-4EB1-8CD5-C66F07D899B9}"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37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C2FA848-87B1-4EB1-8CD5-C66F07D899B9}" type="slidenum">
              <a:rPr lang="en-GB" smtClean="0"/>
              <a:t>‹#›</a:t>
            </a:fld>
            <a:endParaRPr lang="en-GB" dirty="0"/>
          </a:p>
        </p:txBody>
      </p:sp>
    </p:spTree>
    <p:extLst>
      <p:ext uri="{BB962C8B-B14F-4D97-AF65-F5344CB8AC3E}">
        <p14:creationId xmlns:p14="http://schemas.microsoft.com/office/powerpoint/2010/main" val="342843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2FA848-87B1-4EB1-8CD5-C66F07D899B9}"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44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A56AB-F420-495E-AEAB-EDFDA4C5B765}" type="datetimeFigureOut">
              <a:rPr lang="en-GB" smtClean="0"/>
              <a:t>15/07/2020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2FA848-87B1-4EB1-8CD5-C66F07D899B9}" type="slidenum">
              <a:rPr lang="en-GB" smtClean="0"/>
              <a:t>‹#›</a:t>
            </a:fld>
            <a:endParaRPr lang="en-GB" dirty="0"/>
          </a:p>
        </p:txBody>
      </p:sp>
    </p:spTree>
    <p:extLst>
      <p:ext uri="{BB962C8B-B14F-4D97-AF65-F5344CB8AC3E}">
        <p14:creationId xmlns:p14="http://schemas.microsoft.com/office/powerpoint/2010/main" val="36215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7A56AB-F420-495E-AEAB-EDFDA4C5B765}" type="datetimeFigureOut">
              <a:rPr lang="en-GB" smtClean="0"/>
              <a:t>15/07/2020</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2FA848-87B1-4EB1-8CD5-C66F07D899B9}" type="slidenum">
              <a:rPr lang="en-GB" smtClean="0"/>
              <a:t>‹#›</a:t>
            </a:fld>
            <a:endParaRPr lang="en-GB" dirty="0"/>
          </a:p>
        </p:txBody>
      </p:sp>
    </p:spTree>
    <p:extLst>
      <p:ext uri="{BB962C8B-B14F-4D97-AF65-F5344CB8AC3E}">
        <p14:creationId xmlns:p14="http://schemas.microsoft.com/office/powerpoint/2010/main" val="1780566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meetjesusatuni.com/2013/12/19/how-to-not-become-a-pluralist-in-cross-cultural-work/" TargetMode="External"/><Relationship Id="rId5" Type="http://schemas.openxmlformats.org/officeDocument/2006/relationships/image" Target="../media/image12.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coyotepr.uk/films/can-the-angry-birds-get-the-key-card/" TargetMode="External"/><Relationship Id="rId5" Type="http://schemas.openxmlformats.org/officeDocument/2006/relationships/image" Target="../media/image13.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New_York-New_York_Hotel_and_Casino" TargetMode="External"/><Relationship Id="rId5" Type="http://schemas.openxmlformats.org/officeDocument/2006/relationships/image" Target="../media/image14.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en.wikipedia.org/wiki/File:HollywoodSignJAN09.jpg" TargetMode="External"/><Relationship Id="rId5" Type="http://schemas.openxmlformats.org/officeDocument/2006/relationships/image" Target="../media/image15.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commons.wikimedia.org/wiki/File:Bogot%C3%A1_Business_Center.jpg" TargetMode="External"/><Relationship Id="rId5" Type="http://schemas.openxmlformats.org/officeDocument/2006/relationships/image" Target="../media/image16.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illustrations/thumbs-up-smiley-face-emoji-happy-4007573/"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fruit-bowl-fruit-bowl-fruits-food-657491/"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en.wikipedia.org/wiki/Fauna_of_Nicaragua" TargetMode="External"/><Relationship Id="rId7" Type="http://schemas.openxmlformats.org/officeDocument/2006/relationships/hyperlink" Target="https://en.wikipedia.org/wiki/Megafauna"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www.stock-free.org/baby-animal-photos-page-4.html" TargetMode="External"/><Relationship Id="rId5" Type="http://schemas.openxmlformats.org/officeDocument/2006/relationships/hyperlink" Target="https://pxhere.com/en/photo/598208" TargetMode="External"/><Relationship Id="rId10" Type="http://schemas.openxmlformats.org/officeDocument/2006/relationships/image" Target="../media/image22.jpeg"/><Relationship Id="rId4" Type="http://schemas.openxmlformats.org/officeDocument/2006/relationships/image" Target="../media/image19.jpeg"/><Relationship Id="rId9" Type="http://schemas.openxmlformats.org/officeDocument/2006/relationships/hyperlink" Target="https://en.m.wikipedia.org/wiki/Magnetic_Hill_Zoo"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en.wikipedia.org/wiki/Fauna_of_Nicaragua" TargetMode="External"/><Relationship Id="rId7" Type="http://schemas.openxmlformats.org/officeDocument/2006/relationships/hyperlink" Target="https://en.wikipedia.org/wiki/Megafauna"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www.stock-free.org/baby-animal-photos-page-4.html" TargetMode="External"/><Relationship Id="rId5" Type="http://schemas.openxmlformats.org/officeDocument/2006/relationships/hyperlink" Target="https://pxhere.com/en/photo/598208" TargetMode="External"/><Relationship Id="rId10" Type="http://schemas.openxmlformats.org/officeDocument/2006/relationships/image" Target="../media/image22.jpeg"/><Relationship Id="rId4" Type="http://schemas.openxmlformats.org/officeDocument/2006/relationships/image" Target="../media/image19.jpeg"/><Relationship Id="rId9" Type="http://schemas.openxmlformats.org/officeDocument/2006/relationships/hyperlink" Target="https://en.m.wikipedia.org/wiki/Magnetic_Hill_Zo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Fauna_of_Nicaragua" TargetMode="External"/><Relationship Id="rId5" Type="http://schemas.openxmlformats.org/officeDocument/2006/relationships/image" Target="../media/image23.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File:Compass_rose_transparent.png"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kathmanduk2.wordpress.com/2013/09/13/skywatch-voyager-leaves-solar-system-solar-mystery-deepens-and-more/" TargetMode="External"/><Relationship Id="rId5" Type="http://schemas.openxmlformats.org/officeDocument/2006/relationships/image" Target="../media/image25.jp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hyperlink" Target="http://riadzany.blogspot.com/2013/08/moroccos-heatwave-set-to-continue-where.html" TargetMode="External"/><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File:Tesco_Logo.svg"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Tony_Blair" TargetMode="External"/><Relationship Id="rId5" Type="http://schemas.openxmlformats.org/officeDocument/2006/relationships/image" Target="../media/image30.jp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ms.wikipedia.org/wiki/I%27m_a_Celebrity..._Get_Me_out_of_Here!_(UK)"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s://www.flickr.com/photos/lwr/8393229670/" TargetMode="External"/><Relationship Id="rId3" Type="http://schemas.openxmlformats.org/officeDocument/2006/relationships/image" Target="../media/image5.png"/><Relationship Id="rId7"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www.flickr.com/photos/lwr/8392159559/" TargetMode="External"/><Relationship Id="rId4" Type="http://schemas.openxmlformats.org/officeDocument/2006/relationships/image" Target="../media/image6.png"/><Relationship Id="rId9" Type="http://schemas.openxmlformats.org/officeDocument/2006/relationships/image" Target="../media/image3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commons.wikimedia.org/wiki/File:Sydney_skyline_from_the_north_aerial_2010.jpg"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sandierpastures.com/dubai/worlds-tallest-tower-opens-in-style.html" TargetMode="External"/><Relationship Id="rId3" Type="http://schemas.openxmlformats.org/officeDocument/2006/relationships/image" Target="../media/image5.png"/><Relationship Id="rId7"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openxmlformats.org/officeDocument/2006/relationships/hyperlink" Target="https://www.flickr.com/photos/harry_nl/15626459025" TargetMode="External"/><Relationship Id="rId3" Type="http://schemas.openxmlformats.org/officeDocument/2006/relationships/image" Target="../media/image5.png"/><Relationship Id="rId7" Type="http://schemas.openxmlformats.org/officeDocument/2006/relationships/image" Target="../media/image35.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commons.wikimedia.org/wiki/File:Sydney_skyline_from_the_north_aerial_2010.jpg"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commons.wikimedia.org/wiki/Category:Kitchen_images_with_transparent_background"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commons.wikimedia.org/wiki/File:Castel_Sant%27Angelo,_Roma,_Italia_(16346546165).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meetjesusatuni.com/2013/12/19/how-to-not-become-a-pluralist-in-cross-cultural-work/" TargetMode="External"/><Relationship Id="rId5" Type="http://schemas.openxmlformats.org/officeDocument/2006/relationships/image" Target="../media/image12.jpe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coyotepr.uk/films/can-the-angry-birds-get-the-key-card/" TargetMode="External"/><Relationship Id="rId5" Type="http://schemas.openxmlformats.org/officeDocument/2006/relationships/image" Target="../media/image13.jp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New_York-New_York_Hotel_and_Casino" TargetMode="External"/><Relationship Id="rId5" Type="http://schemas.openxmlformats.org/officeDocument/2006/relationships/image" Target="../media/image14.jp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hyperlink" Target="http://flickr.com/photos/likeabalalaika/3787027706" TargetMode="External"/><Relationship Id="rId3" Type="http://schemas.openxmlformats.org/officeDocument/2006/relationships/image" Target="../media/image6.png"/><Relationship Id="rId7" Type="http://schemas.openxmlformats.org/officeDocument/2006/relationships/image" Target="../media/image37.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en.wikipedia.org/wiki/File:HollywoodSignJAN09.jpg" TargetMode="External"/><Relationship Id="rId5" Type="http://schemas.openxmlformats.org/officeDocument/2006/relationships/image" Target="../media/image36.jpe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commons.wikimedia.org/wiki/File:Bogot%C3%A1_Business_Center.jpg" TargetMode="External"/><Relationship Id="rId5" Type="http://schemas.openxmlformats.org/officeDocument/2006/relationships/image" Target="../media/image16.jp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en.wikipedia.org/wiki/Fauna_of_Nicaragua" TargetMode="External"/><Relationship Id="rId7" Type="http://schemas.openxmlformats.org/officeDocument/2006/relationships/hyperlink" Target="https://en.wikipedia.org/wiki/Megafauna"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www.stock-free.org/baby-animal-photos-page-4.html" TargetMode="External"/><Relationship Id="rId5" Type="http://schemas.openxmlformats.org/officeDocument/2006/relationships/hyperlink" Target="https://pxhere.com/en/photo/598208" TargetMode="External"/><Relationship Id="rId10" Type="http://schemas.openxmlformats.org/officeDocument/2006/relationships/image" Target="../media/image22.jpeg"/><Relationship Id="rId4" Type="http://schemas.openxmlformats.org/officeDocument/2006/relationships/image" Target="../media/image19.jpeg"/><Relationship Id="rId9" Type="http://schemas.openxmlformats.org/officeDocument/2006/relationships/hyperlink" Target="https://en.m.wikipedia.org/wiki/Magnetic_Hill_Zoo"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Fauna_of_Nicaragua" TargetMode="External"/><Relationship Id="rId5" Type="http://schemas.openxmlformats.org/officeDocument/2006/relationships/image" Target="../media/image23.jp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en.wikipedia.org/wiki/File:Compass_rose_transparent.png"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kathmanduk2.wordpress.com/2013/09/13/skywatch-voyager-leaves-solar-system-solar-mystery-deepens-and-more/" TargetMode="External"/><Relationship Id="rId5" Type="http://schemas.openxmlformats.org/officeDocument/2006/relationships/image" Target="../media/image25.jp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8" Type="http://schemas.openxmlformats.org/officeDocument/2006/relationships/hyperlink" Target="http://riadzany.blogspot.com/2013/08/moroccos-heatwave-set-to-continue-where.html" TargetMode="External"/><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Category:Kitchen_images_with_transparent_background"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File:Tesco_Logo.svg"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Tony_Blair" TargetMode="External"/><Relationship Id="rId5" Type="http://schemas.openxmlformats.org/officeDocument/2006/relationships/image" Target="../media/image30.jpg"/><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s://ms.wikipedia.org/wiki/I%27m_a_Celebrity..._Get_Me_out_of_Here!_(UK)"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hyperlink" Target="https://www.flickr.com/photos/lwr/8393229670/" TargetMode="External"/><Relationship Id="rId3" Type="http://schemas.openxmlformats.org/officeDocument/2006/relationships/image" Target="../media/image5.png"/><Relationship Id="rId7"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www.flickr.com/photos/lwr/8392159559/" TargetMode="External"/><Relationship Id="rId4" Type="http://schemas.openxmlformats.org/officeDocument/2006/relationships/image" Target="../media/image6.png"/><Relationship Id="rId9" Type="http://schemas.openxmlformats.org/officeDocument/2006/relationships/image" Target="../media/image33.jpg"/></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Castel_Sant%27Angelo,_Roma,_Italia_(16346546165).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hyperlink" Target="http://sandierpastures.com/dubai/worlds-tallest-tower-opens-in-style.html" TargetMode="External"/><Relationship Id="rId3" Type="http://schemas.openxmlformats.org/officeDocument/2006/relationships/image" Target="../media/image5.png"/><Relationship Id="rId7"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www.flickr.com/photos/harry_nl/15626459025"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s://en.wikiversity.org/wiki/Motivation_and_emotion/Book/2018/Emoticons,_emoji,_and_the_electronic_communication_of_emotion"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00B9-9084-41FF-A563-F7941F743B82}"/>
              </a:ext>
            </a:extLst>
          </p:cNvPr>
          <p:cNvSpPr>
            <a:spLocks noGrp="1"/>
          </p:cNvSpPr>
          <p:nvPr>
            <p:ph type="ctrTitle"/>
          </p:nvPr>
        </p:nvSpPr>
        <p:spPr/>
        <p:txBody>
          <a:bodyPr/>
          <a:lstStyle/>
          <a:p>
            <a:r>
              <a:rPr lang="en-GB" sz="8000" b="1" dirty="0"/>
              <a:t>Harry’s Quiz</a:t>
            </a:r>
          </a:p>
        </p:txBody>
      </p:sp>
      <p:sp>
        <p:nvSpPr>
          <p:cNvPr id="3" name="Subtitle 2">
            <a:extLst>
              <a:ext uri="{FF2B5EF4-FFF2-40B4-BE49-F238E27FC236}">
                <a16:creationId xmlns:a16="http://schemas.microsoft.com/office/drawing/2014/main" id="{11132EED-503C-4477-A36D-BF3216925A54}"/>
              </a:ext>
            </a:extLst>
          </p:cNvPr>
          <p:cNvSpPr>
            <a:spLocks noGrp="1"/>
          </p:cNvSpPr>
          <p:nvPr>
            <p:ph type="subTitle" idx="1"/>
          </p:nvPr>
        </p:nvSpPr>
        <p:spPr/>
        <p:txBody>
          <a:bodyPr>
            <a:normAutofit/>
          </a:bodyPr>
          <a:lstStyle/>
          <a:p>
            <a:r>
              <a:rPr lang="en-GB" sz="4000" b="1" dirty="0"/>
              <a:t>Part 5</a:t>
            </a:r>
          </a:p>
        </p:txBody>
      </p:sp>
    </p:spTree>
    <p:extLst>
      <p:ext uri="{BB962C8B-B14F-4D97-AF65-F5344CB8AC3E}">
        <p14:creationId xmlns:p14="http://schemas.microsoft.com/office/powerpoint/2010/main" val="109900342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21DACB5-2DAF-4A48-8B25-F6A7D58AF5E5}"/>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This mountain is In which national park?</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dy of water with a mountain in the background&#10;&#10;Description automatically generated">
            <a:extLst>
              <a:ext uri="{FF2B5EF4-FFF2-40B4-BE49-F238E27FC236}">
                <a16:creationId xmlns:a16="http://schemas.microsoft.com/office/drawing/2014/main" id="{17F48FB3-298F-4B00-84A7-1D355FFA278D}"/>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98746"/>
            <a:ext cx="6098041" cy="40094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19859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0E27C156-C1E8-45F7-88BE-BE06916AAA6F}"/>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This is a scene in what film?</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ird, sitting, looking, window&#10;&#10;Description automatically generated">
            <a:extLst>
              <a:ext uri="{FF2B5EF4-FFF2-40B4-BE49-F238E27FC236}">
                <a16:creationId xmlns:a16="http://schemas.microsoft.com/office/drawing/2014/main" id="{2535D0D1-012B-4E17-91C0-F19869B4450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688402"/>
            <a:ext cx="6098041" cy="3430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413397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E0D47-6A70-49E1-AB1D-182996F5F960}"/>
              </a:ext>
            </a:extLst>
          </p:cNvPr>
          <p:cNvSpPr txBox="1"/>
          <p:nvPr/>
        </p:nvSpPr>
        <p:spPr>
          <a:xfrm>
            <a:off x="536944" y="2767280"/>
            <a:ext cx="11118112" cy="1323439"/>
          </a:xfrm>
          <a:prstGeom prst="rect">
            <a:avLst/>
          </a:prstGeom>
          <a:noFill/>
        </p:spPr>
        <p:txBody>
          <a:bodyPr wrap="square" rtlCol="0">
            <a:spAutoFit/>
          </a:bodyPr>
          <a:lstStyle/>
          <a:p>
            <a:pPr algn="ctr"/>
            <a:r>
              <a:rPr lang="en-GB" sz="8000" b="1" dirty="0"/>
              <a:t>SPECIALAIST ROUND</a:t>
            </a:r>
          </a:p>
        </p:txBody>
      </p:sp>
    </p:spTree>
    <p:extLst>
      <p:ext uri="{BB962C8B-B14F-4D97-AF65-F5344CB8AC3E}">
        <p14:creationId xmlns:p14="http://schemas.microsoft.com/office/powerpoint/2010/main" val="3214932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6D1C4-BB17-4A30-962F-F23E710795A5}"/>
              </a:ext>
            </a:extLst>
          </p:cNvPr>
          <p:cNvSpPr txBox="1"/>
          <p:nvPr/>
        </p:nvSpPr>
        <p:spPr>
          <a:xfrm>
            <a:off x="599090" y="599090"/>
            <a:ext cx="10962289" cy="5632311"/>
          </a:xfrm>
          <a:prstGeom prst="rect">
            <a:avLst/>
          </a:prstGeom>
          <a:noFill/>
        </p:spPr>
        <p:txBody>
          <a:bodyPr wrap="square" rtlCol="0">
            <a:spAutoFit/>
          </a:bodyPr>
          <a:lstStyle/>
          <a:p>
            <a:pPr algn="ctr"/>
            <a:r>
              <a:rPr lang="en-GB" sz="6000" dirty="0"/>
              <a:t>In this round, there will be a series of questions based on one subject, each one you get right will score you 5 points, but remember you only have ten seconds to answer each question… </a:t>
            </a:r>
          </a:p>
        </p:txBody>
      </p:sp>
    </p:spTree>
    <p:extLst>
      <p:ext uri="{BB962C8B-B14F-4D97-AF65-F5344CB8AC3E}">
        <p14:creationId xmlns:p14="http://schemas.microsoft.com/office/powerpoint/2010/main" val="384893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4BDFDB-DE12-4F43-9B4C-0E2FE74F2C54}"/>
              </a:ext>
            </a:extLst>
          </p:cNvPr>
          <p:cNvSpPr txBox="1"/>
          <p:nvPr/>
        </p:nvSpPr>
        <p:spPr>
          <a:xfrm>
            <a:off x="599090" y="620110"/>
            <a:ext cx="10993820" cy="4708981"/>
          </a:xfrm>
          <a:prstGeom prst="rect">
            <a:avLst/>
          </a:prstGeom>
          <a:noFill/>
        </p:spPr>
        <p:txBody>
          <a:bodyPr wrap="square" rtlCol="0">
            <a:spAutoFit/>
          </a:bodyPr>
          <a:lstStyle/>
          <a:p>
            <a:pPr algn="ctr"/>
            <a:r>
              <a:rPr lang="en-GB" sz="6000" dirty="0"/>
              <a:t>But before we move on, lets find out what the specialist subject is.</a:t>
            </a:r>
          </a:p>
          <a:p>
            <a:pPr algn="ctr"/>
            <a:endParaRPr lang="en-GB" sz="6000" dirty="0"/>
          </a:p>
          <a:p>
            <a:pPr algn="ctr"/>
            <a:r>
              <a:rPr lang="en-GB" sz="6000" dirty="0"/>
              <a:t>The specialist subject is…</a:t>
            </a:r>
          </a:p>
          <a:p>
            <a:pPr algn="ctr"/>
            <a:r>
              <a:rPr lang="en-GB" sz="6000" b="1" dirty="0"/>
              <a:t> CITIES</a:t>
            </a:r>
          </a:p>
        </p:txBody>
      </p:sp>
    </p:spTree>
    <p:extLst>
      <p:ext uri="{BB962C8B-B14F-4D97-AF65-F5344CB8AC3E}">
        <p14:creationId xmlns:p14="http://schemas.microsoft.com/office/powerpoint/2010/main" val="40601651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0BE4A-99F5-42E9-A179-CB6ACFCE66BC}"/>
              </a:ext>
            </a:extLst>
          </p:cNvPr>
          <p:cNvSpPr txBox="1"/>
          <p:nvPr/>
        </p:nvSpPr>
        <p:spPr>
          <a:xfrm>
            <a:off x="609600" y="609600"/>
            <a:ext cx="10962290" cy="3785652"/>
          </a:xfrm>
          <a:prstGeom prst="rect">
            <a:avLst/>
          </a:prstGeom>
          <a:noFill/>
        </p:spPr>
        <p:txBody>
          <a:bodyPr wrap="square" rtlCol="0">
            <a:spAutoFit/>
          </a:bodyPr>
          <a:lstStyle/>
          <a:p>
            <a:pPr algn="ctr"/>
            <a:r>
              <a:rPr lang="en-GB" sz="6000" dirty="0"/>
              <a:t>This is an anagram of which London landmark?</a:t>
            </a:r>
          </a:p>
          <a:p>
            <a:pPr algn="ctr"/>
            <a:endParaRPr lang="en-GB" sz="6000" dirty="0"/>
          </a:p>
          <a:p>
            <a:pPr algn="ctr"/>
            <a:r>
              <a:rPr lang="en-GB" sz="6000" b="1" dirty="0"/>
              <a:t>PMIREILA WRA SUEMUM</a:t>
            </a:r>
          </a:p>
        </p:txBody>
      </p:sp>
    </p:spTree>
    <p:extLst>
      <p:ext uri="{BB962C8B-B14F-4D97-AF65-F5344CB8AC3E}">
        <p14:creationId xmlns:p14="http://schemas.microsoft.com/office/powerpoint/2010/main" val="27817967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8EE642F2-785F-4268-8E43-FA1B61357331}"/>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a:ln w="3175" cmpd="sng">
                  <a:noFill/>
                </a:ln>
                <a:solidFill>
                  <a:srgbClr val="262626"/>
                </a:solidFill>
                <a:latin typeface="+mj-lt"/>
                <a:ea typeface="+mj-ea"/>
                <a:cs typeface="+mj-cs"/>
              </a:rPr>
              <a:t>In what city would you find this rollercoaster?</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ll building in a city&#10;&#10;Description automatically generated">
            <a:extLst>
              <a:ext uri="{FF2B5EF4-FFF2-40B4-BE49-F238E27FC236}">
                <a16:creationId xmlns:a16="http://schemas.microsoft.com/office/drawing/2014/main" id="{94B2475E-8F40-43AB-A1F7-BE439E4DC27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68255"/>
            <a:ext cx="6098041" cy="4070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364166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492E8A4-5E4E-455F-B5F9-5B2E466BB78D}"/>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a:ln w="3175" cmpd="sng">
                  <a:noFill/>
                </a:ln>
                <a:solidFill>
                  <a:srgbClr val="262626"/>
                </a:solidFill>
                <a:latin typeface="+mj-lt"/>
                <a:ea typeface="+mj-ea"/>
                <a:cs typeface="+mj-cs"/>
              </a:rPr>
              <a:t>Before the removal of four letters what did this sign say?</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stle on a hill&#10;&#10;Description automatically generated">
            <a:extLst>
              <a:ext uri="{FF2B5EF4-FFF2-40B4-BE49-F238E27FC236}">
                <a16:creationId xmlns:a16="http://schemas.microsoft.com/office/drawing/2014/main" id="{ECA56B34-38AE-477D-ABDF-7E389AC69077}"/>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75878"/>
            <a:ext cx="6098041" cy="40551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51455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E23BD-F9BB-4C02-8EEC-7F8B67A65E7E}"/>
              </a:ext>
            </a:extLst>
          </p:cNvPr>
          <p:cNvSpPr txBox="1"/>
          <p:nvPr/>
        </p:nvSpPr>
        <p:spPr>
          <a:xfrm>
            <a:off x="599089" y="2417380"/>
            <a:ext cx="10993821" cy="5632311"/>
          </a:xfrm>
          <a:prstGeom prst="rect">
            <a:avLst/>
          </a:prstGeom>
          <a:noFill/>
        </p:spPr>
        <p:txBody>
          <a:bodyPr wrap="square" rtlCol="0">
            <a:spAutoFit/>
          </a:bodyPr>
          <a:lstStyle/>
          <a:p>
            <a:pPr algn="ctr"/>
            <a:r>
              <a:rPr lang="en-GB" sz="6000" dirty="0"/>
              <a:t>What English city is the only one beginning with “y” </a:t>
            </a:r>
          </a:p>
          <a:p>
            <a:pPr algn="ctr"/>
            <a:endParaRPr lang="en-GB" sz="6000" dirty="0"/>
          </a:p>
          <a:p>
            <a:pPr algn="ctr"/>
            <a:endParaRPr lang="en-GB" sz="6000" b="1" dirty="0"/>
          </a:p>
          <a:p>
            <a:pPr algn="ctr"/>
            <a:endParaRPr lang="en-GB" sz="6000" dirty="0"/>
          </a:p>
          <a:p>
            <a:pPr algn="ctr"/>
            <a:endParaRPr lang="en-GB" sz="6000" dirty="0"/>
          </a:p>
        </p:txBody>
      </p:sp>
    </p:spTree>
    <p:extLst>
      <p:ext uri="{BB962C8B-B14F-4D97-AF65-F5344CB8AC3E}">
        <p14:creationId xmlns:p14="http://schemas.microsoft.com/office/powerpoint/2010/main" val="31624074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7" name="Picture 16">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2" name="Straight Connector 21">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E5188AF0-447F-47EB-8A58-2F481A3A7786}"/>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a:ln w="3175" cmpd="sng">
                  <a:noFill/>
                </a:ln>
                <a:solidFill>
                  <a:srgbClr val="262626"/>
                </a:solidFill>
                <a:latin typeface="+mj-lt"/>
                <a:ea typeface="+mj-ea"/>
                <a:cs typeface="+mj-cs"/>
              </a:rPr>
              <a:t>This is the capital of which country?</a:t>
            </a:r>
          </a:p>
        </p:txBody>
      </p:sp>
      <p:sp useBgFill="1">
        <p:nvSpPr>
          <p:cNvPr id="30" name="Rectangle 29">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view of a city&#10;&#10;Description automatically generated">
            <a:extLst>
              <a:ext uri="{FF2B5EF4-FFF2-40B4-BE49-F238E27FC236}">
                <a16:creationId xmlns:a16="http://schemas.microsoft.com/office/drawing/2014/main" id="{7C2E7A31-342A-4E56-AA82-28A2E33F2F7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68255"/>
            <a:ext cx="6098041" cy="4070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88556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6C94D5-0CA8-4E9C-B8EE-E2189703636E}"/>
              </a:ext>
            </a:extLst>
          </p:cNvPr>
          <p:cNvSpPr txBox="1"/>
          <p:nvPr/>
        </p:nvSpPr>
        <p:spPr>
          <a:xfrm>
            <a:off x="945932" y="609600"/>
            <a:ext cx="10983310" cy="5324535"/>
          </a:xfrm>
          <a:prstGeom prst="rect">
            <a:avLst/>
          </a:prstGeom>
          <a:noFill/>
        </p:spPr>
        <p:txBody>
          <a:bodyPr wrap="square" rtlCol="0">
            <a:spAutoFit/>
          </a:bodyPr>
          <a:lstStyle/>
          <a:p>
            <a:pPr algn="ctr"/>
            <a:r>
              <a:rPr lang="en-GB" sz="6000" dirty="0"/>
              <a:t>Welcome to my new quiz!</a:t>
            </a:r>
          </a:p>
          <a:p>
            <a:pPr algn="ctr"/>
            <a:endParaRPr lang="en-GB" sz="6000" dirty="0"/>
          </a:p>
          <a:p>
            <a:r>
              <a:rPr lang="en-GB" sz="6000" b="1" u="sng" dirty="0"/>
              <a:t>you will need:</a:t>
            </a:r>
          </a:p>
          <a:p>
            <a:pPr marL="571500" indent="-571500">
              <a:buFont typeface="Arial" panose="020B0604020202020204" pitchFamily="34" charset="0"/>
              <a:buChar char="•"/>
            </a:pPr>
            <a:r>
              <a:rPr lang="en-GB" sz="4000" b="1" dirty="0"/>
              <a:t>A pencil</a:t>
            </a:r>
          </a:p>
          <a:p>
            <a:pPr marL="571500" indent="-571500">
              <a:buFont typeface="Arial" panose="020B0604020202020204" pitchFamily="34" charset="0"/>
              <a:buChar char="•"/>
            </a:pPr>
            <a:r>
              <a:rPr lang="en-GB" sz="4000" b="1" dirty="0"/>
              <a:t>A ruler</a:t>
            </a:r>
          </a:p>
          <a:p>
            <a:pPr marL="571500" indent="-571500">
              <a:buFont typeface="Arial" panose="020B0604020202020204" pitchFamily="34" charset="0"/>
              <a:buChar char="•"/>
            </a:pPr>
            <a:r>
              <a:rPr lang="en-GB" sz="4000" b="1" dirty="0"/>
              <a:t>A fast working brain (if you have one)</a:t>
            </a:r>
          </a:p>
          <a:p>
            <a:endParaRPr lang="en-GB" sz="4000" b="1" dirty="0"/>
          </a:p>
        </p:txBody>
      </p:sp>
      <p:pic>
        <p:nvPicPr>
          <p:cNvPr id="4" name="Picture 3" descr="A picture containing drawing&#10;&#10;Description automatically generated">
            <a:extLst>
              <a:ext uri="{FF2B5EF4-FFF2-40B4-BE49-F238E27FC236}">
                <a16:creationId xmlns:a16="http://schemas.microsoft.com/office/drawing/2014/main" id="{3BC4A8F6-6A0F-464D-8A0A-F30FA974EE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471985" y="1744717"/>
            <a:ext cx="3774083" cy="2635961"/>
          </a:xfrm>
          <a:prstGeom prst="rect">
            <a:avLst/>
          </a:prstGeom>
        </p:spPr>
      </p:pic>
    </p:spTree>
    <p:extLst>
      <p:ext uri="{BB962C8B-B14F-4D97-AF65-F5344CB8AC3E}">
        <p14:creationId xmlns:p14="http://schemas.microsoft.com/office/powerpoint/2010/main" val="275311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0B2DC-8997-4384-828B-3E0405CD51A2}"/>
              </a:ext>
            </a:extLst>
          </p:cNvPr>
          <p:cNvSpPr txBox="1"/>
          <p:nvPr/>
        </p:nvSpPr>
        <p:spPr>
          <a:xfrm>
            <a:off x="620110" y="2680138"/>
            <a:ext cx="10951780" cy="1323439"/>
          </a:xfrm>
          <a:prstGeom prst="rect">
            <a:avLst/>
          </a:prstGeom>
          <a:noFill/>
        </p:spPr>
        <p:txBody>
          <a:bodyPr wrap="square" rtlCol="0">
            <a:spAutoFit/>
          </a:bodyPr>
          <a:lstStyle/>
          <a:p>
            <a:pPr algn="ctr"/>
            <a:r>
              <a:rPr lang="en-GB" sz="8000" b="1" dirty="0"/>
              <a:t>OBSERVATION</a:t>
            </a:r>
          </a:p>
        </p:txBody>
      </p:sp>
    </p:spTree>
    <p:extLst>
      <p:ext uri="{BB962C8B-B14F-4D97-AF65-F5344CB8AC3E}">
        <p14:creationId xmlns:p14="http://schemas.microsoft.com/office/powerpoint/2010/main" val="35800723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0BBEE4-4252-4509-8041-9FDD5B132975}"/>
              </a:ext>
            </a:extLst>
          </p:cNvPr>
          <p:cNvSpPr txBox="1"/>
          <p:nvPr/>
        </p:nvSpPr>
        <p:spPr>
          <a:xfrm>
            <a:off x="609600" y="609600"/>
            <a:ext cx="10962290" cy="5632311"/>
          </a:xfrm>
          <a:prstGeom prst="rect">
            <a:avLst/>
          </a:prstGeom>
          <a:noFill/>
        </p:spPr>
        <p:txBody>
          <a:bodyPr wrap="square" rtlCol="0">
            <a:spAutoFit/>
          </a:bodyPr>
          <a:lstStyle/>
          <a:p>
            <a:pPr algn="ctr"/>
            <a:r>
              <a:rPr lang="en-GB" sz="6000" dirty="0"/>
              <a:t>In this round I will show you an image, you have 10 seconds to study the image before it disappears. Then I will ask you a series of questions each worth 5 points, all you need to do is remember what you saw.</a:t>
            </a:r>
          </a:p>
        </p:txBody>
      </p:sp>
    </p:spTree>
    <p:extLst>
      <p:ext uri="{BB962C8B-B14F-4D97-AF65-F5344CB8AC3E}">
        <p14:creationId xmlns:p14="http://schemas.microsoft.com/office/powerpoint/2010/main" val="1342293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wl of fruit&#10;&#10;Description automatically generated">
            <a:extLst>
              <a:ext uri="{FF2B5EF4-FFF2-40B4-BE49-F238E27FC236}">
                <a16:creationId xmlns:a16="http://schemas.microsoft.com/office/drawing/2014/main" id="{ED740177-A39B-4E7C-9190-9F36CAAFCA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22467"/>
            <a:ext cx="12192001" cy="6880466"/>
          </a:xfrm>
          <a:prstGeom prst="rect">
            <a:avLst/>
          </a:prstGeom>
        </p:spPr>
      </p:pic>
      <p:sp>
        <p:nvSpPr>
          <p:cNvPr id="6" name="TextBox 5">
            <a:extLst>
              <a:ext uri="{FF2B5EF4-FFF2-40B4-BE49-F238E27FC236}">
                <a16:creationId xmlns:a16="http://schemas.microsoft.com/office/drawing/2014/main" id="{2EED3E94-8998-47C4-8082-0D689DF7347E}"/>
              </a:ext>
            </a:extLst>
          </p:cNvPr>
          <p:cNvSpPr txBox="1"/>
          <p:nvPr/>
        </p:nvSpPr>
        <p:spPr>
          <a:xfrm>
            <a:off x="1127051" y="1637414"/>
            <a:ext cx="9388549" cy="1938992"/>
          </a:xfrm>
          <a:prstGeom prst="rect">
            <a:avLst/>
          </a:prstGeom>
          <a:noFill/>
        </p:spPr>
        <p:txBody>
          <a:bodyPr wrap="square" rtlCol="0">
            <a:spAutoFit/>
          </a:bodyPr>
          <a:lstStyle/>
          <a:p>
            <a:pPr algn="ctr"/>
            <a:r>
              <a:rPr lang="en-GB" sz="6000" b="1" dirty="0">
                <a:solidFill>
                  <a:srgbClr val="00B050"/>
                </a:solidFill>
              </a:rPr>
              <a:t>Lets see if you were paying attention   </a:t>
            </a:r>
          </a:p>
        </p:txBody>
      </p:sp>
    </p:spTree>
    <p:extLst>
      <p:ext uri="{BB962C8B-B14F-4D97-AF65-F5344CB8AC3E}">
        <p14:creationId xmlns:p14="http://schemas.microsoft.com/office/powerpoint/2010/main" val="13878338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BB50D-EE5C-4A2D-AA7B-16D9C8DD545E}"/>
              </a:ext>
            </a:extLst>
          </p:cNvPr>
          <p:cNvSpPr txBox="1"/>
          <p:nvPr/>
        </p:nvSpPr>
        <p:spPr>
          <a:xfrm>
            <a:off x="620232" y="616688"/>
            <a:ext cx="10951535" cy="7478970"/>
          </a:xfrm>
          <a:prstGeom prst="rect">
            <a:avLst/>
          </a:prstGeom>
          <a:noFill/>
        </p:spPr>
        <p:txBody>
          <a:bodyPr wrap="square" rtlCol="0">
            <a:spAutoFit/>
          </a:bodyPr>
          <a:lstStyle/>
          <a:p>
            <a:pPr marL="342900" indent="-342900">
              <a:buFont typeface="+mj-lt"/>
              <a:buAutoNum type="arabicPeriod"/>
            </a:pPr>
            <a:r>
              <a:rPr lang="en-GB" sz="4800" dirty="0"/>
              <a:t> How many bananas are in the fruit bowl?</a:t>
            </a:r>
          </a:p>
          <a:p>
            <a:pPr marL="342900" indent="-342900">
              <a:buFont typeface="+mj-lt"/>
              <a:buAutoNum type="arabicPeriod"/>
            </a:pPr>
            <a:r>
              <a:rPr lang="en-GB" sz="4800" dirty="0"/>
              <a:t> What colour are the apples?</a:t>
            </a:r>
          </a:p>
          <a:p>
            <a:pPr marL="342900" indent="-342900">
              <a:buFont typeface="+mj-lt"/>
              <a:buAutoNum type="arabicPeriod"/>
            </a:pPr>
            <a:r>
              <a:rPr lang="en-GB" sz="4800" dirty="0"/>
              <a:t> How many pieces of fruit are red?</a:t>
            </a:r>
          </a:p>
          <a:p>
            <a:pPr marL="342900" indent="-342900">
              <a:buFont typeface="+mj-lt"/>
              <a:buAutoNum type="arabicPeriod"/>
            </a:pPr>
            <a:r>
              <a:rPr lang="en-GB" sz="4800" dirty="0"/>
              <a:t> What two colours make up the colour of     the bowl?</a:t>
            </a:r>
          </a:p>
          <a:p>
            <a:pPr marL="342900" indent="-342900">
              <a:buFont typeface="+mj-lt"/>
              <a:buAutoNum type="arabicPeriod"/>
            </a:pPr>
            <a:r>
              <a:rPr lang="en-GB" sz="4800" dirty="0"/>
              <a:t> If three pieces of fruit were eaten, how many would you be able to see?</a:t>
            </a:r>
          </a:p>
          <a:p>
            <a:pPr marL="342900" indent="-342900">
              <a:buFont typeface="+mj-lt"/>
              <a:buAutoNum type="arabicPeriod"/>
            </a:pPr>
            <a:endParaRPr lang="en-GB" sz="4800" dirty="0"/>
          </a:p>
          <a:p>
            <a:pPr marL="342900" indent="-342900">
              <a:buFont typeface="+mj-lt"/>
              <a:buAutoNum type="arabicPeriod"/>
            </a:pPr>
            <a:endParaRPr lang="en-GB" sz="4800" dirty="0"/>
          </a:p>
          <a:p>
            <a:pPr marL="342900" indent="-342900">
              <a:buFont typeface="+mj-lt"/>
              <a:buAutoNum type="arabicPeriod"/>
            </a:pPr>
            <a:endParaRPr lang="en-GB" sz="4800" dirty="0"/>
          </a:p>
        </p:txBody>
      </p:sp>
    </p:spTree>
    <p:extLst>
      <p:ext uri="{BB962C8B-B14F-4D97-AF65-F5344CB8AC3E}">
        <p14:creationId xmlns:p14="http://schemas.microsoft.com/office/powerpoint/2010/main" val="2214529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A69F6-D245-46B6-A736-C37FF414BF22}"/>
              </a:ext>
            </a:extLst>
          </p:cNvPr>
          <p:cNvSpPr txBox="1"/>
          <p:nvPr/>
        </p:nvSpPr>
        <p:spPr>
          <a:xfrm>
            <a:off x="606056" y="2721935"/>
            <a:ext cx="10972800" cy="1323439"/>
          </a:xfrm>
          <a:prstGeom prst="rect">
            <a:avLst/>
          </a:prstGeom>
          <a:noFill/>
        </p:spPr>
        <p:txBody>
          <a:bodyPr wrap="square" rtlCol="0">
            <a:spAutoFit/>
          </a:bodyPr>
          <a:lstStyle/>
          <a:p>
            <a:pPr algn="ctr"/>
            <a:r>
              <a:rPr lang="en-GB" sz="8000" b="1" dirty="0"/>
              <a:t>MEMORY ROUND</a:t>
            </a:r>
          </a:p>
        </p:txBody>
      </p:sp>
    </p:spTree>
    <p:extLst>
      <p:ext uri="{BB962C8B-B14F-4D97-AF65-F5344CB8AC3E}">
        <p14:creationId xmlns:p14="http://schemas.microsoft.com/office/powerpoint/2010/main" val="16475119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430A86-7C99-4747-BCB6-36E78A944D30}"/>
              </a:ext>
            </a:extLst>
          </p:cNvPr>
          <p:cNvSpPr txBox="1"/>
          <p:nvPr/>
        </p:nvSpPr>
        <p:spPr>
          <a:xfrm>
            <a:off x="606056" y="595423"/>
            <a:ext cx="10972800" cy="5262979"/>
          </a:xfrm>
          <a:prstGeom prst="rect">
            <a:avLst/>
          </a:prstGeom>
          <a:noFill/>
        </p:spPr>
        <p:txBody>
          <a:bodyPr wrap="square" rtlCol="0">
            <a:spAutoFit/>
          </a:bodyPr>
          <a:lstStyle/>
          <a:p>
            <a:pPr algn="ctr"/>
            <a:r>
              <a:rPr lang="en-GB" sz="4800" dirty="0"/>
              <a:t>In this round I will give you a series of animal pictures in a certain order you have 20 seconds to study the order, you will have to number them. Then I will show you the same animals in a different order, your job is to put them in the order that you first saw them</a:t>
            </a:r>
          </a:p>
          <a:p>
            <a:pPr algn="ctr"/>
            <a:r>
              <a:rPr lang="en-GB" sz="4800" b="1" dirty="0"/>
              <a:t>Lets play </a:t>
            </a:r>
          </a:p>
        </p:txBody>
      </p:sp>
    </p:spTree>
    <p:extLst>
      <p:ext uri="{BB962C8B-B14F-4D97-AF65-F5344CB8AC3E}">
        <p14:creationId xmlns:p14="http://schemas.microsoft.com/office/powerpoint/2010/main" val="3055754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t sitting on a rock&#10;&#10;Description automatically generated">
            <a:extLst>
              <a:ext uri="{FF2B5EF4-FFF2-40B4-BE49-F238E27FC236}">
                <a16:creationId xmlns:a16="http://schemas.microsoft.com/office/drawing/2014/main" id="{5885192B-44E4-414B-8FD4-0A719A006A39}"/>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4859" y="2218444"/>
            <a:ext cx="1521210" cy="2213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bird sitting on top of a parrot&#10;&#10;Description automatically generated">
            <a:extLst>
              <a:ext uri="{FF2B5EF4-FFF2-40B4-BE49-F238E27FC236}">
                <a16:creationId xmlns:a16="http://schemas.microsoft.com/office/drawing/2014/main" id="{66E2DBCF-DC67-44DF-9072-4E1A39334404}"/>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372006" y="2205636"/>
            <a:ext cx="2293543" cy="2213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small elephant standing on top of a lush green field&#10;&#10;Description automatically generated">
            <a:extLst>
              <a:ext uri="{FF2B5EF4-FFF2-40B4-BE49-F238E27FC236}">
                <a16:creationId xmlns:a16="http://schemas.microsoft.com/office/drawing/2014/main" id="{EBC33AC2-0ABD-464E-8B6B-FE5DDAC55D50}"/>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4880429" y="2218443"/>
            <a:ext cx="1660473" cy="22139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A bird sitting on a branch&#10;&#10;Description automatically generated">
            <a:extLst>
              <a:ext uri="{FF2B5EF4-FFF2-40B4-BE49-F238E27FC236}">
                <a16:creationId xmlns:a16="http://schemas.microsoft.com/office/drawing/2014/main" id="{D61EBEAC-C27F-4D4E-8F5F-EB829BB80F03}"/>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6653965" y="2218443"/>
            <a:ext cx="2032297" cy="2213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A small bird sitting on top of each other&#10;&#10;Description automatically generated">
            <a:extLst>
              <a:ext uri="{FF2B5EF4-FFF2-40B4-BE49-F238E27FC236}">
                <a16:creationId xmlns:a16="http://schemas.microsoft.com/office/drawing/2014/main" id="{412DCC0A-0F53-48FB-B37C-F1DB4B797391}"/>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8856312" y="2218443"/>
            <a:ext cx="2650829" cy="2213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512322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t sitting on a rock&#10;&#10;Description automatically generated">
            <a:extLst>
              <a:ext uri="{FF2B5EF4-FFF2-40B4-BE49-F238E27FC236}">
                <a16:creationId xmlns:a16="http://schemas.microsoft.com/office/drawing/2014/main" id="{5885192B-44E4-414B-8FD4-0A719A006A39}"/>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99296" y="2218443"/>
            <a:ext cx="1521210" cy="2213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bird sitting on top of a parrot&#10;&#10;Description automatically generated">
            <a:extLst>
              <a:ext uri="{FF2B5EF4-FFF2-40B4-BE49-F238E27FC236}">
                <a16:creationId xmlns:a16="http://schemas.microsoft.com/office/drawing/2014/main" id="{66E2DBCF-DC67-44DF-9072-4E1A39334404}"/>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25549" y="2218443"/>
            <a:ext cx="2293543" cy="2213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small elephant standing on top of a lush green field&#10;&#10;Description automatically generated">
            <a:extLst>
              <a:ext uri="{FF2B5EF4-FFF2-40B4-BE49-F238E27FC236}">
                <a16:creationId xmlns:a16="http://schemas.microsoft.com/office/drawing/2014/main" id="{EBC33AC2-0ABD-464E-8B6B-FE5DDAC55D50}"/>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3004546" y="2218407"/>
            <a:ext cx="1660473" cy="22139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A bird sitting on a branch&#10;&#10;Description automatically generated">
            <a:extLst>
              <a:ext uri="{FF2B5EF4-FFF2-40B4-BE49-F238E27FC236}">
                <a16:creationId xmlns:a16="http://schemas.microsoft.com/office/drawing/2014/main" id="{D61EBEAC-C27F-4D4E-8F5F-EB829BB80F03}"/>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4831193" y="2218443"/>
            <a:ext cx="2032297" cy="2213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A small bird sitting on top of each other&#10;&#10;Description automatically generated">
            <a:extLst>
              <a:ext uri="{FF2B5EF4-FFF2-40B4-BE49-F238E27FC236}">
                <a16:creationId xmlns:a16="http://schemas.microsoft.com/office/drawing/2014/main" id="{412DCC0A-0F53-48FB-B37C-F1DB4B797391}"/>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8856312" y="2218443"/>
            <a:ext cx="2650829" cy="2213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B0CAA386-8B79-4820-A087-1D669AE0A0B3}"/>
              </a:ext>
            </a:extLst>
          </p:cNvPr>
          <p:cNvSpPr txBox="1"/>
          <p:nvPr/>
        </p:nvSpPr>
        <p:spPr>
          <a:xfrm>
            <a:off x="1391093" y="723014"/>
            <a:ext cx="9569302" cy="1323439"/>
          </a:xfrm>
          <a:prstGeom prst="rect">
            <a:avLst/>
          </a:prstGeom>
          <a:noFill/>
        </p:spPr>
        <p:txBody>
          <a:bodyPr wrap="square" rtlCol="0">
            <a:spAutoFit/>
          </a:bodyPr>
          <a:lstStyle/>
          <a:p>
            <a:pPr algn="ctr"/>
            <a:r>
              <a:rPr lang="en-GB" sz="4000" b="1" dirty="0"/>
              <a:t>You now have 30 seconds to put the tiles in the order you first saw them.</a:t>
            </a:r>
          </a:p>
        </p:txBody>
      </p:sp>
    </p:spTree>
    <p:extLst>
      <p:ext uri="{BB962C8B-B14F-4D97-AF65-F5344CB8AC3E}">
        <p14:creationId xmlns:p14="http://schemas.microsoft.com/office/powerpoint/2010/main" val="188586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E589F-2476-4873-945E-AF75EC264C08}"/>
              </a:ext>
            </a:extLst>
          </p:cNvPr>
          <p:cNvSpPr txBox="1"/>
          <p:nvPr/>
        </p:nvSpPr>
        <p:spPr>
          <a:xfrm>
            <a:off x="1268818" y="2644170"/>
            <a:ext cx="9654363" cy="1569660"/>
          </a:xfrm>
          <a:prstGeom prst="rect">
            <a:avLst/>
          </a:prstGeom>
          <a:noFill/>
        </p:spPr>
        <p:txBody>
          <a:bodyPr wrap="square" rtlCol="0">
            <a:spAutoFit/>
          </a:bodyPr>
          <a:lstStyle/>
          <a:p>
            <a:pPr algn="ctr"/>
            <a:r>
              <a:rPr lang="en-GB" sz="9600" b="1" dirty="0"/>
              <a:t>Time up!</a:t>
            </a:r>
          </a:p>
        </p:txBody>
      </p:sp>
    </p:spTree>
    <p:extLst>
      <p:ext uri="{BB962C8B-B14F-4D97-AF65-F5344CB8AC3E}">
        <p14:creationId xmlns:p14="http://schemas.microsoft.com/office/powerpoint/2010/main" val="38150336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85B81C-E6E9-459A-A5B9-26CF00B53329}"/>
              </a:ext>
            </a:extLst>
          </p:cNvPr>
          <p:cNvSpPr txBox="1"/>
          <p:nvPr/>
        </p:nvSpPr>
        <p:spPr>
          <a:xfrm>
            <a:off x="620232" y="2767280"/>
            <a:ext cx="10951535" cy="1323439"/>
          </a:xfrm>
          <a:prstGeom prst="rect">
            <a:avLst/>
          </a:prstGeom>
          <a:noFill/>
        </p:spPr>
        <p:txBody>
          <a:bodyPr wrap="square" rtlCol="0">
            <a:spAutoFit/>
          </a:bodyPr>
          <a:lstStyle/>
          <a:p>
            <a:pPr algn="ctr"/>
            <a:r>
              <a:rPr lang="en-GB" sz="8000" b="1" dirty="0"/>
              <a:t>MULTIPLE CHOICE</a:t>
            </a:r>
          </a:p>
        </p:txBody>
      </p:sp>
    </p:spTree>
    <p:extLst>
      <p:ext uri="{BB962C8B-B14F-4D97-AF65-F5344CB8AC3E}">
        <p14:creationId xmlns:p14="http://schemas.microsoft.com/office/powerpoint/2010/main" val="28287870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22556-05B0-4CDE-BEF4-D799A6583E79}"/>
              </a:ext>
            </a:extLst>
          </p:cNvPr>
          <p:cNvSpPr txBox="1"/>
          <p:nvPr/>
        </p:nvSpPr>
        <p:spPr>
          <a:xfrm>
            <a:off x="604345" y="2767280"/>
            <a:ext cx="10983310" cy="1323439"/>
          </a:xfrm>
          <a:prstGeom prst="rect">
            <a:avLst/>
          </a:prstGeom>
          <a:noFill/>
        </p:spPr>
        <p:txBody>
          <a:bodyPr wrap="square" rtlCol="0">
            <a:spAutoFit/>
          </a:bodyPr>
          <a:lstStyle/>
          <a:p>
            <a:pPr algn="ctr"/>
            <a:r>
              <a:rPr lang="en-GB" sz="8000" b="1" dirty="0"/>
              <a:t>QUICK FIRE</a:t>
            </a:r>
          </a:p>
        </p:txBody>
      </p:sp>
    </p:spTree>
    <p:extLst>
      <p:ext uri="{BB962C8B-B14F-4D97-AF65-F5344CB8AC3E}">
        <p14:creationId xmlns:p14="http://schemas.microsoft.com/office/powerpoint/2010/main" val="36489897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7FA529-F563-43F8-AABB-E9227DFE1D14}"/>
              </a:ext>
            </a:extLst>
          </p:cNvPr>
          <p:cNvSpPr txBox="1"/>
          <p:nvPr/>
        </p:nvSpPr>
        <p:spPr>
          <a:xfrm>
            <a:off x="606056" y="606056"/>
            <a:ext cx="10972800" cy="5632311"/>
          </a:xfrm>
          <a:prstGeom prst="rect">
            <a:avLst/>
          </a:prstGeom>
          <a:noFill/>
        </p:spPr>
        <p:txBody>
          <a:bodyPr wrap="square" rtlCol="0">
            <a:spAutoFit/>
          </a:bodyPr>
          <a:lstStyle/>
          <a:p>
            <a:pPr algn="ctr"/>
            <a:r>
              <a:rPr lang="en-GB" sz="6000" dirty="0"/>
              <a:t>In this round I will ask you a series of multiple choice questions, each one you get right scores you 10 points, you have just five seconds to answer each question and there’s no conferring, here is your first one…</a:t>
            </a:r>
          </a:p>
        </p:txBody>
      </p:sp>
    </p:spTree>
    <p:extLst>
      <p:ext uri="{BB962C8B-B14F-4D97-AF65-F5344CB8AC3E}">
        <p14:creationId xmlns:p14="http://schemas.microsoft.com/office/powerpoint/2010/main" val="242354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 name="Straight Connector 16">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E33B23F-4078-4789-8C7A-2F2F90248C0E}"/>
              </a:ext>
            </a:extLst>
          </p:cNvPr>
          <p:cNvSpPr txBox="1"/>
          <p:nvPr/>
        </p:nvSpPr>
        <p:spPr>
          <a:xfrm>
            <a:off x="847045" y="777090"/>
            <a:ext cx="3073940" cy="545450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dirty="0">
                <a:ln w="3175" cmpd="sng">
                  <a:noFill/>
                </a:ln>
                <a:solidFill>
                  <a:srgbClr val="262626"/>
                </a:solidFill>
                <a:latin typeface="+mj-lt"/>
                <a:ea typeface="+mj-ea"/>
                <a:cs typeface="+mj-cs"/>
              </a:rPr>
              <a:t>Which of these is the correct  name for this Mammal?</a:t>
            </a:r>
          </a:p>
          <a:p>
            <a:pPr algn="ctr">
              <a:lnSpc>
                <a:spcPct val="90000"/>
              </a:lnSpc>
              <a:spcBef>
                <a:spcPct val="0"/>
              </a:spcBef>
              <a:spcAft>
                <a:spcPts val="600"/>
              </a:spcAft>
            </a:pPr>
            <a:endParaRPr lang="en-US" sz="3600" dirty="0">
              <a:ln w="3175" cmpd="sng">
                <a:noFill/>
              </a:ln>
              <a:solidFill>
                <a:srgbClr val="262626"/>
              </a:solidFill>
              <a:latin typeface="+mj-lt"/>
              <a:ea typeface="+mj-ea"/>
              <a:cs typeface="+mj-cs"/>
            </a:endParaRPr>
          </a:p>
          <a:p>
            <a:pPr marL="742950" indent="-742950">
              <a:lnSpc>
                <a:spcPct val="90000"/>
              </a:lnSpc>
              <a:spcBef>
                <a:spcPct val="0"/>
              </a:spcBef>
              <a:spcAft>
                <a:spcPts val="600"/>
              </a:spcAft>
              <a:buAutoNum type="alphaUcPeriod"/>
            </a:pPr>
            <a:r>
              <a:rPr lang="en-US" sz="3600" b="1" dirty="0">
                <a:ln w="3175" cmpd="sng">
                  <a:noFill/>
                </a:ln>
                <a:solidFill>
                  <a:srgbClr val="262626"/>
                </a:solidFill>
                <a:latin typeface="+mj-lt"/>
                <a:ea typeface="+mj-ea"/>
                <a:cs typeface="+mj-cs"/>
              </a:rPr>
              <a:t>Lion  </a:t>
            </a:r>
          </a:p>
          <a:p>
            <a:pPr marL="742950" indent="-742950">
              <a:lnSpc>
                <a:spcPct val="90000"/>
              </a:lnSpc>
              <a:spcBef>
                <a:spcPct val="0"/>
              </a:spcBef>
              <a:spcAft>
                <a:spcPts val="600"/>
              </a:spcAft>
              <a:buAutoNum type="alphaUcPeriod"/>
            </a:pPr>
            <a:r>
              <a:rPr lang="en-US" sz="3600" b="1" dirty="0">
                <a:ln w="3175" cmpd="sng">
                  <a:noFill/>
                </a:ln>
                <a:solidFill>
                  <a:srgbClr val="262626"/>
                </a:solidFill>
                <a:latin typeface="+mj-lt"/>
                <a:ea typeface="+mj-ea"/>
                <a:cs typeface="+mj-cs"/>
              </a:rPr>
              <a:t>Jaguar</a:t>
            </a:r>
          </a:p>
          <a:p>
            <a:pPr marL="742950" indent="-742950">
              <a:lnSpc>
                <a:spcPct val="90000"/>
              </a:lnSpc>
              <a:spcBef>
                <a:spcPct val="0"/>
              </a:spcBef>
              <a:spcAft>
                <a:spcPts val="600"/>
              </a:spcAft>
              <a:buAutoNum type="alphaUcPeriod"/>
            </a:pPr>
            <a:r>
              <a:rPr lang="en-US" sz="3600" b="1" dirty="0">
                <a:ln w="3175" cmpd="sng">
                  <a:noFill/>
                </a:ln>
                <a:solidFill>
                  <a:srgbClr val="262626"/>
                </a:solidFill>
                <a:latin typeface="+mj-lt"/>
                <a:ea typeface="+mj-ea"/>
                <a:cs typeface="+mj-cs"/>
              </a:rPr>
              <a:t>Tiger</a:t>
            </a:r>
          </a:p>
          <a:p>
            <a:pPr marL="742950" indent="-742950">
              <a:lnSpc>
                <a:spcPct val="90000"/>
              </a:lnSpc>
              <a:spcBef>
                <a:spcPct val="0"/>
              </a:spcBef>
              <a:spcAft>
                <a:spcPts val="600"/>
              </a:spcAft>
              <a:buAutoNum type="alphaUcPeriod"/>
            </a:pPr>
            <a:r>
              <a:rPr lang="en-US" sz="3600" b="1" dirty="0">
                <a:ln w="3175" cmpd="sng">
                  <a:noFill/>
                </a:ln>
                <a:solidFill>
                  <a:srgbClr val="262626"/>
                </a:solidFill>
                <a:latin typeface="+mj-lt"/>
                <a:ea typeface="+mj-ea"/>
                <a:cs typeface="+mj-cs"/>
              </a:rPr>
              <a:t>Leopard</a:t>
            </a:r>
          </a:p>
          <a:p>
            <a:pPr algn="ctr">
              <a:lnSpc>
                <a:spcPct val="90000"/>
              </a:lnSpc>
              <a:spcBef>
                <a:spcPct val="0"/>
              </a:spcBef>
              <a:spcAft>
                <a:spcPts val="600"/>
              </a:spcAft>
            </a:pPr>
            <a:endParaRPr lang="en-US" sz="4400" dirty="0">
              <a:ln w="3175" cmpd="sng">
                <a:noFill/>
              </a:ln>
              <a:solidFill>
                <a:srgbClr val="262626"/>
              </a:solidFill>
              <a:latin typeface="+mj-lt"/>
              <a:ea typeface="+mj-ea"/>
              <a:cs typeface="+mj-cs"/>
            </a:endParaRPr>
          </a:p>
        </p:txBody>
      </p:sp>
      <p:sp useBgFill="1">
        <p:nvSpPr>
          <p:cNvPr id="25" name="Rectangle 24">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t sitting on a rock&#10;&#10;Description automatically generated">
            <a:extLst>
              <a:ext uri="{FF2B5EF4-FFF2-40B4-BE49-F238E27FC236}">
                <a16:creationId xmlns:a16="http://schemas.microsoft.com/office/drawing/2014/main" id="{CEC365B8-B75C-4BCB-9572-D78125ECA3E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564142" y="609602"/>
            <a:ext cx="3841577" cy="55877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53FCA293-BB10-4116-B024-7D771E1C4054}"/>
              </a:ext>
            </a:extLst>
          </p:cNvPr>
          <p:cNvSpPr txBox="1"/>
          <p:nvPr/>
        </p:nvSpPr>
        <p:spPr>
          <a:xfrm>
            <a:off x="595423" y="616688"/>
            <a:ext cx="10983433" cy="1015663"/>
          </a:xfrm>
          <a:prstGeom prst="rect">
            <a:avLst/>
          </a:prstGeom>
          <a:noFill/>
        </p:spPr>
        <p:txBody>
          <a:bodyPr wrap="square" rtlCol="0">
            <a:spAutoFit/>
          </a:bodyPr>
          <a:lstStyle/>
          <a:p>
            <a:pPr algn="ctr"/>
            <a:endParaRPr lang="en-GB" sz="6000"/>
          </a:p>
        </p:txBody>
      </p:sp>
    </p:spTree>
    <p:extLst>
      <p:ext uri="{BB962C8B-B14F-4D97-AF65-F5344CB8AC3E}">
        <p14:creationId xmlns:p14="http://schemas.microsoft.com/office/powerpoint/2010/main" val="2083229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624B8-ABDD-4552-B194-1090FA8EF51D}"/>
              </a:ext>
            </a:extLst>
          </p:cNvPr>
          <p:cNvSpPr txBox="1"/>
          <p:nvPr/>
        </p:nvSpPr>
        <p:spPr>
          <a:xfrm>
            <a:off x="616688" y="616688"/>
            <a:ext cx="10962168" cy="2862322"/>
          </a:xfrm>
          <a:prstGeom prst="rect">
            <a:avLst/>
          </a:prstGeom>
          <a:noFill/>
        </p:spPr>
        <p:txBody>
          <a:bodyPr wrap="square" rtlCol="0">
            <a:spAutoFit/>
          </a:bodyPr>
          <a:lstStyle/>
          <a:p>
            <a:pPr algn="ctr"/>
            <a:r>
              <a:rPr lang="en-GB" sz="6000" dirty="0"/>
              <a:t>Which of these is an example of an oxymoron?</a:t>
            </a:r>
          </a:p>
          <a:p>
            <a:pPr algn="ctr"/>
            <a:endParaRPr lang="en-GB" sz="6000" dirty="0"/>
          </a:p>
        </p:txBody>
      </p:sp>
      <p:sp>
        <p:nvSpPr>
          <p:cNvPr id="3" name="TextBox 2">
            <a:extLst>
              <a:ext uri="{FF2B5EF4-FFF2-40B4-BE49-F238E27FC236}">
                <a16:creationId xmlns:a16="http://schemas.microsoft.com/office/drawing/2014/main" id="{E22C399A-6709-4CA1-B622-BE1D2112A462}"/>
              </a:ext>
            </a:extLst>
          </p:cNvPr>
          <p:cNvSpPr txBox="1"/>
          <p:nvPr/>
        </p:nvSpPr>
        <p:spPr>
          <a:xfrm>
            <a:off x="3827721" y="2868627"/>
            <a:ext cx="4986670" cy="2554545"/>
          </a:xfrm>
          <a:prstGeom prst="rect">
            <a:avLst/>
          </a:prstGeom>
          <a:solidFill>
            <a:srgbClr val="92D050"/>
          </a:solidFill>
          <a:ln w="76200">
            <a:solidFill>
              <a:srgbClr val="7030A0"/>
            </a:solidFill>
          </a:ln>
        </p:spPr>
        <p:txBody>
          <a:bodyPr wrap="square" rtlCol="0">
            <a:spAutoFit/>
          </a:bodyPr>
          <a:lstStyle/>
          <a:p>
            <a:pPr marL="742950" indent="-742950">
              <a:buAutoNum type="alphaUcPeriod"/>
            </a:pPr>
            <a:r>
              <a:rPr lang="en-GB" sz="4000" b="1" dirty="0"/>
              <a:t>Total Recall</a:t>
            </a:r>
          </a:p>
          <a:p>
            <a:pPr marL="742950" indent="-742950">
              <a:buAutoNum type="alphaUcPeriod"/>
            </a:pPr>
            <a:r>
              <a:rPr lang="en-GB" sz="4000" b="1" dirty="0"/>
              <a:t>Last Action Hero</a:t>
            </a:r>
          </a:p>
          <a:p>
            <a:pPr marL="742950" indent="-742950">
              <a:buAutoNum type="alphaUcPeriod"/>
            </a:pPr>
            <a:r>
              <a:rPr lang="en-GB" sz="4000" b="1" dirty="0"/>
              <a:t>Red Heart</a:t>
            </a:r>
          </a:p>
          <a:p>
            <a:pPr marL="742950" indent="-742950">
              <a:buAutoNum type="alphaUcPeriod"/>
            </a:pPr>
            <a:r>
              <a:rPr lang="en-GB" sz="4000" b="1" dirty="0"/>
              <a:t>True Lies</a:t>
            </a:r>
          </a:p>
        </p:txBody>
      </p:sp>
    </p:spTree>
    <p:extLst>
      <p:ext uri="{BB962C8B-B14F-4D97-AF65-F5344CB8AC3E}">
        <p14:creationId xmlns:p14="http://schemas.microsoft.com/office/powerpoint/2010/main" val="21131357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AF5A2-11E8-42E0-A0CF-1C121665C227}"/>
              </a:ext>
            </a:extLst>
          </p:cNvPr>
          <p:cNvSpPr txBox="1"/>
          <p:nvPr/>
        </p:nvSpPr>
        <p:spPr>
          <a:xfrm>
            <a:off x="606056" y="606056"/>
            <a:ext cx="10972800" cy="1846659"/>
          </a:xfrm>
          <a:prstGeom prst="rect">
            <a:avLst/>
          </a:prstGeom>
          <a:noFill/>
        </p:spPr>
        <p:txBody>
          <a:bodyPr wrap="square" rtlCol="0">
            <a:spAutoFit/>
          </a:bodyPr>
          <a:lstStyle/>
          <a:p>
            <a:pPr algn="ctr"/>
            <a:r>
              <a:rPr lang="en-GB" sz="5400" dirty="0"/>
              <a:t>Which point on this compass is opposite to 180 degrees from north</a:t>
            </a:r>
            <a:r>
              <a:rPr lang="en-GB" sz="6000" dirty="0"/>
              <a:t>?</a:t>
            </a:r>
          </a:p>
        </p:txBody>
      </p:sp>
      <p:pic>
        <p:nvPicPr>
          <p:cNvPr id="7" name="Picture 6" descr="A picture containing object, clock&#10;&#10;Description automatically generated">
            <a:extLst>
              <a:ext uri="{FF2B5EF4-FFF2-40B4-BE49-F238E27FC236}">
                <a16:creationId xmlns:a16="http://schemas.microsoft.com/office/drawing/2014/main" id="{A868A323-CAD6-4AFB-9819-6E5387D4EC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rot="5400000">
            <a:off x="3874792" y="2303871"/>
            <a:ext cx="4140533" cy="4271373"/>
          </a:xfrm>
          <a:prstGeom prst="rect">
            <a:avLst/>
          </a:prstGeom>
        </p:spPr>
      </p:pic>
      <p:sp>
        <p:nvSpPr>
          <p:cNvPr id="10" name="Arrow: Right 9">
            <a:extLst>
              <a:ext uri="{FF2B5EF4-FFF2-40B4-BE49-F238E27FC236}">
                <a16:creationId xmlns:a16="http://schemas.microsoft.com/office/drawing/2014/main" id="{0D6E6C21-5F9C-46BF-9ADB-1148A4188880}"/>
              </a:ext>
            </a:extLst>
          </p:cNvPr>
          <p:cNvSpPr/>
          <p:nvPr/>
        </p:nvSpPr>
        <p:spPr>
          <a:xfrm rot="16200000">
            <a:off x="5259259" y="5688419"/>
            <a:ext cx="1371600" cy="9675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1" name="Arrow: Right 10">
            <a:extLst>
              <a:ext uri="{FF2B5EF4-FFF2-40B4-BE49-F238E27FC236}">
                <a16:creationId xmlns:a16="http://schemas.microsoft.com/office/drawing/2014/main" id="{71AED2BB-6841-4846-BBEF-EF99E8F664CF}"/>
              </a:ext>
            </a:extLst>
          </p:cNvPr>
          <p:cNvSpPr/>
          <p:nvPr/>
        </p:nvSpPr>
        <p:spPr>
          <a:xfrm>
            <a:off x="3236988" y="3936283"/>
            <a:ext cx="1371600" cy="9675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2" name="Arrow: Right 11">
            <a:extLst>
              <a:ext uri="{FF2B5EF4-FFF2-40B4-BE49-F238E27FC236}">
                <a16:creationId xmlns:a16="http://schemas.microsoft.com/office/drawing/2014/main" id="{25722548-E2BF-4DA8-864E-167135B90E14}"/>
              </a:ext>
            </a:extLst>
          </p:cNvPr>
          <p:cNvSpPr/>
          <p:nvPr/>
        </p:nvSpPr>
        <p:spPr>
          <a:xfrm rot="5400000">
            <a:off x="5259259" y="2475937"/>
            <a:ext cx="1371600" cy="9675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3" name="Arrow: Right 12">
            <a:extLst>
              <a:ext uri="{FF2B5EF4-FFF2-40B4-BE49-F238E27FC236}">
                <a16:creationId xmlns:a16="http://schemas.microsoft.com/office/drawing/2014/main" id="{04ABBBEC-038E-4283-9189-EBC3D9F2F577}"/>
              </a:ext>
            </a:extLst>
          </p:cNvPr>
          <p:cNvSpPr/>
          <p:nvPr/>
        </p:nvSpPr>
        <p:spPr>
          <a:xfrm rot="10800000" flipV="1">
            <a:off x="7843802" y="3936283"/>
            <a:ext cx="1371600" cy="1006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B</a:t>
            </a:r>
          </a:p>
        </p:txBody>
      </p:sp>
    </p:spTree>
    <p:extLst>
      <p:ext uri="{BB962C8B-B14F-4D97-AF65-F5344CB8AC3E}">
        <p14:creationId xmlns:p14="http://schemas.microsoft.com/office/powerpoint/2010/main" val="12143685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4" name="Picture 13">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 name="Picture 16">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9" name="Straight Connector 18">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A0EC7EEF-689A-4717-B8D5-3178F0A2859D}"/>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a:ln w="3175" cmpd="sng">
                  <a:noFill/>
                </a:ln>
                <a:solidFill>
                  <a:srgbClr val="262626"/>
                </a:solidFill>
                <a:latin typeface="+mj-lt"/>
                <a:ea typeface="+mj-ea"/>
                <a:cs typeface="+mj-cs"/>
              </a:rPr>
              <a:t>On this image of the solar system, which planet is four away from Saturn and six away from Neptune?</a:t>
            </a:r>
          </a:p>
        </p:txBody>
      </p:sp>
      <p:sp useBgFill="1">
        <p:nvSpPr>
          <p:cNvPr id="27" name="Rectangle 26">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uitar&#10;&#10;Description automatically generated">
            <a:extLst>
              <a:ext uri="{FF2B5EF4-FFF2-40B4-BE49-F238E27FC236}">
                <a16:creationId xmlns:a16="http://schemas.microsoft.com/office/drawing/2014/main" id="{27807032-2448-4556-9745-997ECF03D72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977400" y="2126512"/>
            <a:ext cx="7013950" cy="2828260"/>
          </a:xfrm>
          <a:prstGeom prst="rect">
            <a:avLst/>
          </a:prstGeom>
        </p:spPr>
      </p:pic>
      <p:sp>
        <p:nvSpPr>
          <p:cNvPr id="9" name="Arrow: Up 8">
            <a:extLst>
              <a:ext uri="{FF2B5EF4-FFF2-40B4-BE49-F238E27FC236}">
                <a16:creationId xmlns:a16="http://schemas.microsoft.com/office/drawing/2014/main" id="{F556B717-C940-4563-99CA-40332515F559}"/>
              </a:ext>
            </a:extLst>
          </p:cNvPr>
          <p:cNvSpPr/>
          <p:nvPr/>
        </p:nvSpPr>
        <p:spPr>
          <a:xfrm>
            <a:off x="6719777" y="4710228"/>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1431ADB1-AB4A-4232-943B-08D91B3EA553}"/>
              </a:ext>
            </a:extLst>
          </p:cNvPr>
          <p:cNvSpPr/>
          <p:nvPr/>
        </p:nvSpPr>
        <p:spPr>
          <a:xfrm>
            <a:off x="7627673" y="4118836"/>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647344BE-AB6C-4097-8B23-AE75138D6AF0}"/>
              </a:ext>
            </a:extLst>
          </p:cNvPr>
          <p:cNvSpPr/>
          <p:nvPr/>
        </p:nvSpPr>
        <p:spPr>
          <a:xfrm>
            <a:off x="7223636" y="4484930"/>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580C1098-94CF-449A-B30F-EDC6236808E7}"/>
              </a:ext>
            </a:extLst>
          </p:cNvPr>
          <p:cNvSpPr/>
          <p:nvPr/>
        </p:nvSpPr>
        <p:spPr>
          <a:xfrm>
            <a:off x="8625294" y="4475307"/>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1670175-AC88-44CC-BCE9-C70668DD22BB}"/>
              </a:ext>
            </a:extLst>
          </p:cNvPr>
          <p:cNvSpPr txBox="1"/>
          <p:nvPr/>
        </p:nvSpPr>
        <p:spPr>
          <a:xfrm>
            <a:off x="7233694" y="5202511"/>
            <a:ext cx="420971" cy="707886"/>
          </a:xfrm>
          <a:prstGeom prst="rect">
            <a:avLst/>
          </a:prstGeom>
          <a:noFill/>
        </p:spPr>
        <p:txBody>
          <a:bodyPr wrap="square" rtlCol="0">
            <a:spAutoFit/>
          </a:bodyPr>
          <a:lstStyle/>
          <a:p>
            <a:pPr algn="ctr"/>
            <a:r>
              <a:rPr lang="en-GB" sz="4000" b="1" dirty="0"/>
              <a:t>B</a:t>
            </a:r>
          </a:p>
        </p:txBody>
      </p:sp>
      <p:sp>
        <p:nvSpPr>
          <p:cNvPr id="29" name="TextBox 28">
            <a:extLst>
              <a:ext uri="{FF2B5EF4-FFF2-40B4-BE49-F238E27FC236}">
                <a16:creationId xmlns:a16="http://schemas.microsoft.com/office/drawing/2014/main" id="{0ACAA0D8-7F3F-4E5B-A281-4961D30C572A}"/>
              </a:ext>
            </a:extLst>
          </p:cNvPr>
          <p:cNvSpPr txBox="1"/>
          <p:nvPr/>
        </p:nvSpPr>
        <p:spPr>
          <a:xfrm>
            <a:off x="7643615" y="5043280"/>
            <a:ext cx="420971" cy="707886"/>
          </a:xfrm>
          <a:prstGeom prst="rect">
            <a:avLst/>
          </a:prstGeom>
          <a:noFill/>
        </p:spPr>
        <p:txBody>
          <a:bodyPr wrap="square" rtlCol="0">
            <a:spAutoFit/>
          </a:bodyPr>
          <a:lstStyle/>
          <a:p>
            <a:pPr algn="ctr"/>
            <a:r>
              <a:rPr lang="en-GB" sz="4000" b="1" dirty="0"/>
              <a:t>C</a:t>
            </a:r>
          </a:p>
        </p:txBody>
      </p:sp>
      <p:sp>
        <p:nvSpPr>
          <p:cNvPr id="30" name="TextBox 29">
            <a:extLst>
              <a:ext uri="{FF2B5EF4-FFF2-40B4-BE49-F238E27FC236}">
                <a16:creationId xmlns:a16="http://schemas.microsoft.com/office/drawing/2014/main" id="{665A9F40-34FF-41B4-AFE1-4C410FBEA8A1}"/>
              </a:ext>
            </a:extLst>
          </p:cNvPr>
          <p:cNvSpPr txBox="1"/>
          <p:nvPr/>
        </p:nvSpPr>
        <p:spPr>
          <a:xfrm>
            <a:off x="8608360" y="5265224"/>
            <a:ext cx="420971" cy="707886"/>
          </a:xfrm>
          <a:prstGeom prst="rect">
            <a:avLst/>
          </a:prstGeom>
          <a:noFill/>
        </p:spPr>
        <p:txBody>
          <a:bodyPr wrap="square" rtlCol="0">
            <a:spAutoFit/>
          </a:bodyPr>
          <a:lstStyle/>
          <a:p>
            <a:pPr algn="ctr"/>
            <a:r>
              <a:rPr lang="en-GB" sz="4000" b="1" dirty="0"/>
              <a:t>D</a:t>
            </a:r>
          </a:p>
        </p:txBody>
      </p:sp>
      <p:sp>
        <p:nvSpPr>
          <p:cNvPr id="31" name="TextBox 30">
            <a:extLst>
              <a:ext uri="{FF2B5EF4-FFF2-40B4-BE49-F238E27FC236}">
                <a16:creationId xmlns:a16="http://schemas.microsoft.com/office/drawing/2014/main" id="{2EDDD909-C85A-47BB-BDC0-510895892117}"/>
              </a:ext>
            </a:extLst>
          </p:cNvPr>
          <p:cNvSpPr txBox="1"/>
          <p:nvPr/>
        </p:nvSpPr>
        <p:spPr>
          <a:xfrm>
            <a:off x="6711309" y="5406924"/>
            <a:ext cx="420971" cy="707886"/>
          </a:xfrm>
          <a:prstGeom prst="rect">
            <a:avLst/>
          </a:prstGeom>
          <a:noFill/>
        </p:spPr>
        <p:txBody>
          <a:bodyPr wrap="square" rtlCol="0">
            <a:spAutoFit/>
          </a:bodyPr>
          <a:lstStyle/>
          <a:p>
            <a:pPr algn="ctr"/>
            <a:r>
              <a:rPr lang="en-GB" sz="4000" b="1" dirty="0"/>
              <a:t>A</a:t>
            </a:r>
          </a:p>
        </p:txBody>
      </p:sp>
    </p:spTree>
    <p:extLst>
      <p:ext uri="{BB962C8B-B14F-4D97-AF65-F5344CB8AC3E}">
        <p14:creationId xmlns:p14="http://schemas.microsoft.com/office/powerpoint/2010/main" val="10980268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7" name="Straight Connector 76">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AA6A281A-1CC6-4DA9-B7A0-D8E41A75BF4A}"/>
              </a:ext>
            </a:extLst>
          </p:cNvPr>
          <p:cNvSpPr txBox="1"/>
          <p:nvPr/>
        </p:nvSpPr>
        <p:spPr>
          <a:xfrm>
            <a:off x="836561" y="286792"/>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100" dirty="0">
                <a:ln w="3175" cmpd="sng">
                  <a:noFill/>
                </a:ln>
                <a:solidFill>
                  <a:srgbClr val="262626"/>
                </a:solidFill>
                <a:latin typeface="+mj-lt"/>
                <a:ea typeface="+mj-ea"/>
                <a:cs typeface="+mj-cs"/>
              </a:rPr>
              <a:t>In what country of the UK, would you find this sign?</a:t>
            </a:r>
          </a:p>
        </p:txBody>
      </p:sp>
      <p:sp useBgFill="1">
        <p:nvSpPr>
          <p:cNvPr id="85" name="Rectangle 84">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E4593580-5638-4385-9140-D6FEFF8849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5910" y="1360633"/>
            <a:ext cx="6098041" cy="408568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091FDE4-DD54-4B5B-846F-A43194350296}"/>
              </a:ext>
            </a:extLst>
          </p:cNvPr>
          <p:cNvSpPr/>
          <p:nvPr/>
        </p:nvSpPr>
        <p:spPr>
          <a:xfrm>
            <a:off x="5539563" y="2881423"/>
            <a:ext cx="5613990" cy="9994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F9ADF4-6B11-4DE1-A725-D0CC3ACB32C3}"/>
              </a:ext>
            </a:extLst>
          </p:cNvPr>
          <p:cNvSpPr txBox="1"/>
          <p:nvPr/>
        </p:nvSpPr>
        <p:spPr>
          <a:xfrm>
            <a:off x="615695" y="3719659"/>
            <a:ext cx="3515671" cy="2554545"/>
          </a:xfrm>
          <a:prstGeom prst="rect">
            <a:avLst/>
          </a:prstGeom>
          <a:solidFill>
            <a:srgbClr val="7030A0"/>
          </a:solidFill>
          <a:ln w="76200">
            <a:solidFill>
              <a:srgbClr val="92D050"/>
            </a:solidFill>
          </a:ln>
        </p:spPr>
        <p:txBody>
          <a:bodyPr wrap="square" rtlCol="0">
            <a:spAutoFit/>
          </a:bodyPr>
          <a:lstStyle/>
          <a:p>
            <a:pPr marL="742950" indent="-742950">
              <a:buAutoNum type="alphaUcPeriod"/>
            </a:pPr>
            <a:r>
              <a:rPr lang="en-GB" sz="4000" b="1" dirty="0"/>
              <a:t>Wales</a:t>
            </a:r>
          </a:p>
          <a:p>
            <a:pPr marL="742950" indent="-742950">
              <a:buAutoNum type="alphaUcPeriod"/>
            </a:pPr>
            <a:r>
              <a:rPr lang="en-GB" sz="4000" b="1" dirty="0"/>
              <a:t>England</a:t>
            </a:r>
          </a:p>
          <a:p>
            <a:pPr marL="742950" indent="-742950">
              <a:buAutoNum type="alphaUcPeriod"/>
            </a:pPr>
            <a:r>
              <a:rPr lang="en-GB" sz="4000" b="1" dirty="0"/>
              <a:t>Scotland</a:t>
            </a:r>
          </a:p>
          <a:p>
            <a:pPr marL="742950" indent="-742950">
              <a:buAutoNum type="alphaUcPeriod"/>
            </a:pPr>
            <a:r>
              <a:rPr lang="en-GB" sz="4000" b="1" dirty="0"/>
              <a:t>Ireland</a:t>
            </a:r>
          </a:p>
        </p:txBody>
      </p:sp>
    </p:spTree>
    <p:extLst>
      <p:ext uri="{BB962C8B-B14F-4D97-AF65-F5344CB8AC3E}">
        <p14:creationId xmlns:p14="http://schemas.microsoft.com/office/powerpoint/2010/main" val="8296251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FBFAADE2-0A35-4FC8-A721-2C4D51552155}"/>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dirty="0">
                <a:ln w="3175" cmpd="sng">
                  <a:noFill/>
                </a:ln>
                <a:solidFill>
                  <a:srgbClr val="262626"/>
                </a:solidFill>
                <a:latin typeface="+mj-lt"/>
                <a:ea typeface="+mj-ea"/>
                <a:cs typeface="+mj-cs"/>
              </a:rPr>
              <a:t>According to this forecast for new York in late November, What will the weather be like on thanksgiving day?</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59AB7612-03E3-490C-A8C3-B8F06B8F782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592989" y="1410207"/>
            <a:ext cx="9012385" cy="2455875"/>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A1C01ED-96CC-44AF-8F41-6D618E916D06}"/>
              </a:ext>
            </a:extLst>
          </p:cNvPr>
          <p:cNvSpPr/>
          <p:nvPr/>
        </p:nvSpPr>
        <p:spPr>
          <a:xfrm>
            <a:off x="1594884" y="1871343"/>
            <a:ext cx="9016409" cy="212638"/>
          </a:xfrm>
          <a:prstGeom prst="rect">
            <a:avLst/>
          </a:prstGeom>
          <a:solidFill>
            <a:srgbClr val="7030A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36550CA-BDE4-44B4-9734-8FB845CA374C}"/>
              </a:ext>
            </a:extLst>
          </p:cNvPr>
          <p:cNvSpPr txBox="1"/>
          <p:nvPr/>
        </p:nvSpPr>
        <p:spPr>
          <a:xfrm>
            <a:off x="1602857" y="3631604"/>
            <a:ext cx="1618044" cy="707886"/>
          </a:xfrm>
          <a:prstGeom prst="rect">
            <a:avLst/>
          </a:prstGeom>
          <a:noFill/>
        </p:spPr>
        <p:txBody>
          <a:bodyPr wrap="square" rtlCol="0">
            <a:spAutoFit/>
          </a:bodyPr>
          <a:lstStyle/>
          <a:p>
            <a:pPr algn="ctr"/>
            <a:r>
              <a:rPr lang="en-GB" sz="4000" b="1" dirty="0"/>
              <a:t>A</a:t>
            </a:r>
          </a:p>
        </p:txBody>
      </p:sp>
      <p:sp>
        <p:nvSpPr>
          <p:cNvPr id="24" name="TextBox 23">
            <a:extLst>
              <a:ext uri="{FF2B5EF4-FFF2-40B4-BE49-F238E27FC236}">
                <a16:creationId xmlns:a16="http://schemas.microsoft.com/office/drawing/2014/main" id="{261EA552-6498-4D12-B3FF-43AB4D3661A3}"/>
              </a:ext>
            </a:extLst>
          </p:cNvPr>
          <p:cNvSpPr txBox="1"/>
          <p:nvPr/>
        </p:nvSpPr>
        <p:spPr>
          <a:xfrm>
            <a:off x="3145327" y="3642863"/>
            <a:ext cx="1618044" cy="707886"/>
          </a:xfrm>
          <a:prstGeom prst="rect">
            <a:avLst/>
          </a:prstGeom>
          <a:noFill/>
        </p:spPr>
        <p:txBody>
          <a:bodyPr wrap="square" rtlCol="0">
            <a:spAutoFit/>
          </a:bodyPr>
          <a:lstStyle/>
          <a:p>
            <a:pPr algn="ctr"/>
            <a:r>
              <a:rPr lang="en-GB" sz="4000" b="1" dirty="0"/>
              <a:t>B</a:t>
            </a:r>
          </a:p>
        </p:txBody>
      </p:sp>
      <p:sp>
        <p:nvSpPr>
          <p:cNvPr id="26" name="TextBox 25">
            <a:extLst>
              <a:ext uri="{FF2B5EF4-FFF2-40B4-BE49-F238E27FC236}">
                <a16:creationId xmlns:a16="http://schemas.microsoft.com/office/drawing/2014/main" id="{6E8A822C-487E-426B-98B4-F445D254C061}"/>
              </a:ext>
            </a:extLst>
          </p:cNvPr>
          <p:cNvSpPr txBox="1"/>
          <p:nvPr/>
        </p:nvSpPr>
        <p:spPr>
          <a:xfrm>
            <a:off x="4638586" y="3663692"/>
            <a:ext cx="1618044" cy="707886"/>
          </a:xfrm>
          <a:prstGeom prst="rect">
            <a:avLst/>
          </a:prstGeom>
          <a:noFill/>
        </p:spPr>
        <p:txBody>
          <a:bodyPr wrap="square" rtlCol="0">
            <a:spAutoFit/>
          </a:bodyPr>
          <a:lstStyle/>
          <a:p>
            <a:pPr algn="ctr"/>
            <a:r>
              <a:rPr lang="en-GB" sz="4000" b="1" dirty="0"/>
              <a:t>C</a:t>
            </a:r>
          </a:p>
        </p:txBody>
      </p:sp>
      <p:sp>
        <p:nvSpPr>
          <p:cNvPr id="28" name="TextBox 27">
            <a:extLst>
              <a:ext uri="{FF2B5EF4-FFF2-40B4-BE49-F238E27FC236}">
                <a16:creationId xmlns:a16="http://schemas.microsoft.com/office/drawing/2014/main" id="{941CCA2F-6176-401F-B2B7-DA288C4D284E}"/>
              </a:ext>
            </a:extLst>
          </p:cNvPr>
          <p:cNvSpPr txBox="1"/>
          <p:nvPr/>
        </p:nvSpPr>
        <p:spPr>
          <a:xfrm>
            <a:off x="6131845" y="3656384"/>
            <a:ext cx="1618044" cy="707886"/>
          </a:xfrm>
          <a:prstGeom prst="rect">
            <a:avLst/>
          </a:prstGeom>
          <a:noFill/>
        </p:spPr>
        <p:txBody>
          <a:bodyPr wrap="square" rtlCol="0">
            <a:spAutoFit/>
          </a:bodyPr>
          <a:lstStyle/>
          <a:p>
            <a:pPr algn="ctr"/>
            <a:r>
              <a:rPr lang="en-GB" sz="4000" b="1" dirty="0"/>
              <a:t>D</a:t>
            </a:r>
          </a:p>
        </p:txBody>
      </p:sp>
    </p:spTree>
    <p:extLst>
      <p:ext uri="{BB962C8B-B14F-4D97-AF65-F5344CB8AC3E}">
        <p14:creationId xmlns:p14="http://schemas.microsoft.com/office/powerpoint/2010/main" val="33840846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DB307-05A2-474F-B439-54984C95F78F}"/>
              </a:ext>
            </a:extLst>
          </p:cNvPr>
          <p:cNvSpPr txBox="1"/>
          <p:nvPr/>
        </p:nvSpPr>
        <p:spPr>
          <a:xfrm>
            <a:off x="620232" y="2767280"/>
            <a:ext cx="10951535" cy="1323439"/>
          </a:xfrm>
          <a:prstGeom prst="rect">
            <a:avLst/>
          </a:prstGeom>
          <a:noFill/>
        </p:spPr>
        <p:txBody>
          <a:bodyPr wrap="square" rtlCol="0">
            <a:spAutoFit/>
          </a:bodyPr>
          <a:lstStyle/>
          <a:p>
            <a:pPr algn="ctr"/>
            <a:r>
              <a:rPr lang="en-GB" sz="8000" b="1" dirty="0"/>
              <a:t>BONUS ROUND</a:t>
            </a:r>
          </a:p>
        </p:txBody>
      </p:sp>
    </p:spTree>
    <p:extLst>
      <p:ext uri="{BB962C8B-B14F-4D97-AF65-F5344CB8AC3E}">
        <p14:creationId xmlns:p14="http://schemas.microsoft.com/office/powerpoint/2010/main" val="13706753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900244-88E0-4F54-84B0-283041B540E9}"/>
              </a:ext>
            </a:extLst>
          </p:cNvPr>
          <p:cNvSpPr txBox="1"/>
          <p:nvPr/>
        </p:nvSpPr>
        <p:spPr>
          <a:xfrm>
            <a:off x="616688" y="616688"/>
            <a:ext cx="10951535" cy="5078313"/>
          </a:xfrm>
          <a:prstGeom prst="rect">
            <a:avLst/>
          </a:prstGeom>
          <a:noFill/>
        </p:spPr>
        <p:txBody>
          <a:bodyPr wrap="square" rtlCol="0">
            <a:spAutoFit/>
          </a:bodyPr>
          <a:lstStyle/>
          <a:p>
            <a:pPr algn="ctr"/>
            <a:r>
              <a:rPr lang="en-GB" sz="5400" dirty="0"/>
              <a:t>In this round, I will ask you five questions, they will we very hard, but each right answer is worth 20 points, so there is a massive 100 points to play for, so to get the maximum points you all need to perform well. Good luck!</a:t>
            </a:r>
          </a:p>
        </p:txBody>
      </p:sp>
    </p:spTree>
    <p:extLst>
      <p:ext uri="{BB962C8B-B14F-4D97-AF65-F5344CB8AC3E}">
        <p14:creationId xmlns:p14="http://schemas.microsoft.com/office/powerpoint/2010/main" val="380885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733538D-5433-42E7-AA08-DC5FDEDA4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5BDAA6A-444F-4458-A25A-EEDBEFBF1C25}"/>
              </a:ext>
            </a:extLst>
          </p:cNvPr>
          <p:cNvPicPr>
            <a:picLocks noChangeAspect="1"/>
          </p:cNvPicPr>
          <p:nvPr/>
        </p:nvPicPr>
        <p:blipFill rotWithShape="1">
          <a:blip r:embed="rId3"/>
          <a:srcRect t="8872" b="6859"/>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01FA6A2F-F26B-4BA1-8194-8F91D9093CCC}"/>
              </a:ext>
            </a:extLst>
          </p:cNvPr>
          <p:cNvSpPr/>
          <p:nvPr/>
        </p:nvSpPr>
        <p:spPr>
          <a:xfrm>
            <a:off x="7161029" y="3164959"/>
            <a:ext cx="1222744" cy="8506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4483ADF-292B-4D21-8D6E-FF782BF2B93C}"/>
              </a:ext>
            </a:extLst>
          </p:cNvPr>
          <p:cNvSpPr txBox="1"/>
          <p:nvPr/>
        </p:nvSpPr>
        <p:spPr>
          <a:xfrm>
            <a:off x="8541488" y="2742188"/>
            <a:ext cx="2069805" cy="1015663"/>
          </a:xfrm>
          <a:prstGeom prst="rect">
            <a:avLst/>
          </a:prstGeom>
          <a:noFill/>
        </p:spPr>
        <p:txBody>
          <a:bodyPr wrap="square" rtlCol="0">
            <a:spAutoFit/>
          </a:bodyPr>
          <a:lstStyle/>
          <a:p>
            <a:pPr algn="ctr">
              <a:spcAft>
                <a:spcPts val="600"/>
              </a:spcAft>
            </a:pPr>
            <a:r>
              <a:rPr lang="en-GB" sz="6000" b="1" dirty="0"/>
              <a:t>X 220</a:t>
            </a:r>
          </a:p>
        </p:txBody>
      </p:sp>
      <p:sp>
        <p:nvSpPr>
          <p:cNvPr id="4" name="Rectangle 3">
            <a:extLst>
              <a:ext uri="{FF2B5EF4-FFF2-40B4-BE49-F238E27FC236}">
                <a16:creationId xmlns:a16="http://schemas.microsoft.com/office/drawing/2014/main" id="{92031641-1E99-4735-88B1-3C4FF9D50A98}"/>
              </a:ext>
            </a:extLst>
          </p:cNvPr>
          <p:cNvSpPr/>
          <p:nvPr/>
        </p:nvSpPr>
        <p:spPr>
          <a:xfrm>
            <a:off x="448340" y="5312735"/>
            <a:ext cx="1222744" cy="8506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5C8FD45-B25B-46C9-A832-794BCC60ED3D}"/>
              </a:ext>
            </a:extLst>
          </p:cNvPr>
          <p:cNvSpPr txBox="1"/>
          <p:nvPr/>
        </p:nvSpPr>
        <p:spPr>
          <a:xfrm>
            <a:off x="1904124" y="4932494"/>
            <a:ext cx="3863164" cy="1015663"/>
          </a:xfrm>
          <a:prstGeom prst="rect">
            <a:avLst/>
          </a:prstGeom>
          <a:noFill/>
        </p:spPr>
        <p:txBody>
          <a:bodyPr wrap="square" rtlCol="0">
            <a:spAutoFit/>
          </a:bodyPr>
          <a:lstStyle/>
          <a:p>
            <a:pPr algn="ctr">
              <a:spcAft>
                <a:spcPts val="600"/>
              </a:spcAft>
            </a:pPr>
            <a:r>
              <a:rPr lang="en-GB" sz="6000" b="1" dirty="0"/>
              <a:t>= 1 YARD</a:t>
            </a:r>
          </a:p>
        </p:txBody>
      </p:sp>
      <p:sp>
        <p:nvSpPr>
          <p:cNvPr id="7" name="TextBox 6">
            <a:extLst>
              <a:ext uri="{FF2B5EF4-FFF2-40B4-BE49-F238E27FC236}">
                <a16:creationId xmlns:a16="http://schemas.microsoft.com/office/drawing/2014/main" id="{DECD6B2D-B44E-41FF-9EA7-53E7188B3D74}"/>
              </a:ext>
            </a:extLst>
          </p:cNvPr>
          <p:cNvSpPr txBox="1"/>
          <p:nvPr/>
        </p:nvSpPr>
        <p:spPr>
          <a:xfrm>
            <a:off x="616687" y="606056"/>
            <a:ext cx="4681871" cy="3923414"/>
          </a:xfrm>
          <a:prstGeom prst="rect">
            <a:avLst/>
          </a:prstGeom>
          <a:noFill/>
        </p:spPr>
        <p:txBody>
          <a:bodyPr wrap="square" rtlCol="0">
            <a:spAutoFit/>
          </a:bodyPr>
          <a:lstStyle/>
          <a:p>
            <a:pPr algn="ctr">
              <a:spcAft>
                <a:spcPts val="600"/>
              </a:spcAft>
            </a:pPr>
            <a:r>
              <a:rPr lang="en-GB" sz="6000" b="1" dirty="0">
                <a:solidFill>
                  <a:srgbClr val="FF0000"/>
                </a:solidFill>
              </a:rPr>
              <a:t>What unit of measurement is equal to this diagram?</a:t>
            </a:r>
          </a:p>
        </p:txBody>
      </p:sp>
      <p:sp>
        <p:nvSpPr>
          <p:cNvPr id="8" name="TextBox 7">
            <a:extLst>
              <a:ext uri="{FF2B5EF4-FFF2-40B4-BE49-F238E27FC236}">
                <a16:creationId xmlns:a16="http://schemas.microsoft.com/office/drawing/2014/main" id="{A5CE7776-1BC5-44A9-B146-6F67B7128302}"/>
              </a:ext>
            </a:extLst>
          </p:cNvPr>
          <p:cNvSpPr txBox="1"/>
          <p:nvPr/>
        </p:nvSpPr>
        <p:spPr>
          <a:xfrm>
            <a:off x="6507126" y="1745512"/>
            <a:ext cx="4976037" cy="2923953"/>
          </a:xfrm>
          <a:prstGeom prst="rect">
            <a:avLst/>
          </a:prstGeom>
          <a:noFill/>
          <a:ln w="76200">
            <a:solidFill>
              <a:srgbClr val="7030A0"/>
            </a:solidFill>
          </a:ln>
        </p:spPr>
        <p:txBody>
          <a:bodyPr wrap="square" rtlCol="0">
            <a:spAutoFit/>
          </a:bodyPr>
          <a:lstStyle/>
          <a:p>
            <a:endParaRPr lang="en-GB" dirty="0"/>
          </a:p>
        </p:txBody>
      </p:sp>
    </p:spTree>
    <p:extLst>
      <p:ext uri="{BB962C8B-B14F-4D97-AF65-F5344CB8AC3E}">
        <p14:creationId xmlns:p14="http://schemas.microsoft.com/office/powerpoint/2010/main" val="142081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8C5A3-B125-40D7-9E7A-4EBB9F36269B}"/>
              </a:ext>
            </a:extLst>
          </p:cNvPr>
          <p:cNvSpPr txBox="1"/>
          <p:nvPr/>
        </p:nvSpPr>
        <p:spPr>
          <a:xfrm>
            <a:off x="620110" y="898221"/>
            <a:ext cx="10951780" cy="4708981"/>
          </a:xfrm>
          <a:prstGeom prst="rect">
            <a:avLst/>
          </a:prstGeom>
          <a:noFill/>
        </p:spPr>
        <p:txBody>
          <a:bodyPr wrap="square" rtlCol="0">
            <a:spAutoFit/>
          </a:bodyPr>
          <a:lstStyle/>
          <a:p>
            <a:pPr algn="ctr"/>
            <a:r>
              <a:rPr lang="en-GB" sz="6000" dirty="0"/>
              <a:t>In this round its 5 points for each correct answer and ten seconds to answer, any arguing with your judicator will result In point loss. Here is your first question.</a:t>
            </a:r>
          </a:p>
        </p:txBody>
      </p:sp>
    </p:spTree>
    <p:extLst>
      <p:ext uri="{BB962C8B-B14F-4D97-AF65-F5344CB8AC3E}">
        <p14:creationId xmlns:p14="http://schemas.microsoft.com/office/powerpoint/2010/main" val="274983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27D78-12CD-46CC-854C-7D83A3AE3023}"/>
              </a:ext>
            </a:extLst>
          </p:cNvPr>
          <p:cNvSpPr txBox="1"/>
          <p:nvPr/>
        </p:nvSpPr>
        <p:spPr>
          <a:xfrm>
            <a:off x="606056" y="595423"/>
            <a:ext cx="10972800" cy="1015663"/>
          </a:xfrm>
          <a:prstGeom prst="rect">
            <a:avLst/>
          </a:prstGeom>
          <a:noFill/>
        </p:spPr>
        <p:txBody>
          <a:bodyPr wrap="square" rtlCol="0">
            <a:spAutoFit/>
          </a:bodyPr>
          <a:lstStyle/>
          <a:p>
            <a:pPr algn="ctr"/>
            <a:r>
              <a:rPr lang="en-GB" sz="6000" dirty="0"/>
              <a:t>How much did I pay for the toy car?</a:t>
            </a:r>
          </a:p>
        </p:txBody>
      </p:sp>
      <p:sp>
        <p:nvSpPr>
          <p:cNvPr id="3" name="TextBox 2">
            <a:extLst>
              <a:ext uri="{FF2B5EF4-FFF2-40B4-BE49-F238E27FC236}">
                <a16:creationId xmlns:a16="http://schemas.microsoft.com/office/drawing/2014/main" id="{6DA9B0FF-7EFC-4157-A7BD-98656EDF43AA}"/>
              </a:ext>
            </a:extLst>
          </p:cNvPr>
          <p:cNvSpPr txBox="1"/>
          <p:nvPr/>
        </p:nvSpPr>
        <p:spPr>
          <a:xfrm>
            <a:off x="1084521" y="2243470"/>
            <a:ext cx="7559749" cy="4001095"/>
          </a:xfrm>
          <a:prstGeom prst="rect">
            <a:avLst/>
          </a:prstGeom>
          <a:noFill/>
          <a:ln w="76200">
            <a:solidFill>
              <a:srgbClr val="FFC000"/>
            </a:solidFill>
          </a:ln>
        </p:spPr>
        <p:txBody>
          <a:bodyPr wrap="square" rtlCol="0">
            <a:spAutoFit/>
          </a:bodyPr>
          <a:lstStyle/>
          <a:p>
            <a:pPr algn="ctr"/>
            <a:endParaRPr lang="en-GB" dirty="0"/>
          </a:p>
          <a:p>
            <a:pPr algn="ctr"/>
            <a:endParaRPr lang="en-GB" dirty="0"/>
          </a:p>
          <a:p>
            <a:pPr algn="ctr"/>
            <a:endParaRPr lang="en-GB" dirty="0"/>
          </a:p>
          <a:p>
            <a:r>
              <a:rPr lang="en-GB" sz="4000" dirty="0"/>
              <a:t>CAKE                                  £23.99</a:t>
            </a:r>
          </a:p>
          <a:p>
            <a:r>
              <a:rPr lang="en-GB" sz="4000" dirty="0"/>
              <a:t>TOY CAR                           £?</a:t>
            </a:r>
          </a:p>
          <a:p>
            <a:r>
              <a:rPr lang="en-GB" sz="4000" dirty="0"/>
              <a:t>COFFEE                            £4.95</a:t>
            </a:r>
          </a:p>
          <a:p>
            <a:r>
              <a:rPr lang="en-GB" sz="4000" b="1" dirty="0"/>
              <a:t>TOTAL:                             £49.93</a:t>
            </a:r>
          </a:p>
          <a:p>
            <a:endParaRPr lang="en-GB" sz="4000" b="1" dirty="0"/>
          </a:p>
        </p:txBody>
      </p:sp>
      <p:sp>
        <p:nvSpPr>
          <p:cNvPr id="4" name="Rectangle 3">
            <a:extLst>
              <a:ext uri="{FF2B5EF4-FFF2-40B4-BE49-F238E27FC236}">
                <a16:creationId xmlns:a16="http://schemas.microsoft.com/office/drawing/2014/main" id="{5495A25A-B4F4-4E59-BA20-4B908616E8C5}"/>
              </a:ext>
            </a:extLst>
          </p:cNvPr>
          <p:cNvSpPr/>
          <p:nvPr/>
        </p:nvSpPr>
        <p:spPr>
          <a:xfrm>
            <a:off x="1073888" y="4919686"/>
            <a:ext cx="7432159"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F1AC1CA4-5B67-4C52-B521-D5D8A6D70F0E}"/>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33659" y="2323477"/>
            <a:ext cx="2962341" cy="784557"/>
          </a:xfrm>
          <a:prstGeom prst="rect">
            <a:avLst/>
          </a:prstGeom>
        </p:spPr>
      </p:pic>
    </p:spTree>
    <p:extLst>
      <p:ext uri="{BB962C8B-B14F-4D97-AF65-F5344CB8AC3E}">
        <p14:creationId xmlns:p14="http://schemas.microsoft.com/office/powerpoint/2010/main" val="3380177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C71BDB-D879-4561-9488-2E83D1ADA8FA}"/>
              </a:ext>
            </a:extLst>
          </p:cNvPr>
          <p:cNvSpPr txBox="1"/>
          <p:nvPr/>
        </p:nvSpPr>
        <p:spPr>
          <a:xfrm>
            <a:off x="606056" y="606056"/>
            <a:ext cx="10962167" cy="3785652"/>
          </a:xfrm>
          <a:prstGeom prst="rect">
            <a:avLst/>
          </a:prstGeom>
          <a:noFill/>
        </p:spPr>
        <p:txBody>
          <a:bodyPr wrap="square" rtlCol="0">
            <a:spAutoFit/>
          </a:bodyPr>
          <a:lstStyle/>
          <a:p>
            <a:pPr algn="ctr"/>
            <a:r>
              <a:rPr lang="en-GB" sz="6000" dirty="0"/>
              <a:t>This is an anagram of which former politician?</a:t>
            </a:r>
          </a:p>
          <a:p>
            <a:pPr algn="ctr"/>
            <a:endParaRPr lang="en-GB" sz="6000" dirty="0"/>
          </a:p>
          <a:p>
            <a:pPr algn="ctr"/>
            <a:r>
              <a:rPr lang="en-GB" sz="6000" b="1" dirty="0"/>
              <a:t>NAN DIWDEOMCEB</a:t>
            </a:r>
            <a:r>
              <a:rPr lang="en-GB" sz="6000" dirty="0"/>
              <a:t>  </a:t>
            </a:r>
          </a:p>
        </p:txBody>
      </p:sp>
    </p:spTree>
    <p:extLst>
      <p:ext uri="{BB962C8B-B14F-4D97-AF65-F5344CB8AC3E}">
        <p14:creationId xmlns:p14="http://schemas.microsoft.com/office/powerpoint/2010/main" val="23170454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E3EA6BB8-F9C2-48B0-95DD-36045B45EB53}"/>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100">
                <a:ln w="3175" cmpd="sng">
                  <a:noFill/>
                </a:ln>
                <a:solidFill>
                  <a:srgbClr val="262626"/>
                </a:solidFill>
                <a:latin typeface="+mj-lt"/>
                <a:ea typeface="+mj-ea"/>
                <a:cs typeface="+mj-cs"/>
              </a:rPr>
              <a:t>In what year was this politician elected as labour leader?</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suit and tie&#10;&#10;Description automatically generated">
            <a:extLst>
              <a:ext uri="{FF2B5EF4-FFF2-40B4-BE49-F238E27FC236}">
                <a16:creationId xmlns:a16="http://schemas.microsoft.com/office/drawing/2014/main" id="{7FD9EE68-EED8-4793-8529-DB144A175CC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487310" y="609602"/>
            <a:ext cx="3995240" cy="5587749"/>
          </a:xfrm>
          <a:prstGeom prst="rect">
            <a:avLst/>
          </a:prstGeom>
        </p:spPr>
      </p:pic>
    </p:spTree>
    <p:extLst>
      <p:ext uri="{BB962C8B-B14F-4D97-AF65-F5344CB8AC3E}">
        <p14:creationId xmlns:p14="http://schemas.microsoft.com/office/powerpoint/2010/main" val="18674856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7EC446-9B65-4726-886D-AE2C8B677827}"/>
              </a:ext>
            </a:extLst>
          </p:cNvPr>
          <p:cNvSpPr txBox="1"/>
          <p:nvPr/>
        </p:nvSpPr>
        <p:spPr>
          <a:xfrm>
            <a:off x="606056" y="606056"/>
            <a:ext cx="10972800" cy="3785652"/>
          </a:xfrm>
          <a:prstGeom prst="rect">
            <a:avLst/>
          </a:prstGeom>
          <a:noFill/>
        </p:spPr>
        <p:txBody>
          <a:bodyPr wrap="square" rtlCol="0">
            <a:spAutoFit/>
          </a:bodyPr>
          <a:lstStyle/>
          <a:p>
            <a:pPr algn="ctr"/>
            <a:r>
              <a:rPr lang="en-GB" sz="6000" dirty="0"/>
              <a:t>This is an anagram of which country?</a:t>
            </a:r>
          </a:p>
          <a:p>
            <a:pPr algn="ctr"/>
            <a:endParaRPr lang="en-GB" sz="6000" dirty="0"/>
          </a:p>
          <a:p>
            <a:pPr algn="ctr"/>
            <a:r>
              <a:rPr lang="en-GB" sz="6000" b="1" dirty="0"/>
              <a:t>LBEJMU</a:t>
            </a:r>
            <a:r>
              <a:rPr lang="en-GB" sz="6000" dirty="0"/>
              <a:t> </a:t>
            </a:r>
          </a:p>
        </p:txBody>
      </p:sp>
    </p:spTree>
    <p:extLst>
      <p:ext uri="{BB962C8B-B14F-4D97-AF65-F5344CB8AC3E}">
        <p14:creationId xmlns:p14="http://schemas.microsoft.com/office/powerpoint/2010/main" val="16126887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4EEC3-4A15-462B-AF99-7A57B3764318}"/>
              </a:ext>
            </a:extLst>
          </p:cNvPr>
          <p:cNvSpPr txBox="1"/>
          <p:nvPr/>
        </p:nvSpPr>
        <p:spPr>
          <a:xfrm>
            <a:off x="604283" y="2767280"/>
            <a:ext cx="10983433" cy="1323439"/>
          </a:xfrm>
          <a:prstGeom prst="rect">
            <a:avLst/>
          </a:prstGeom>
          <a:noFill/>
        </p:spPr>
        <p:txBody>
          <a:bodyPr wrap="square" rtlCol="0">
            <a:spAutoFit/>
          </a:bodyPr>
          <a:lstStyle/>
          <a:p>
            <a:pPr algn="ctr"/>
            <a:r>
              <a:rPr lang="en-GB" sz="8000" b="1" dirty="0"/>
              <a:t>FINAL ROUND</a:t>
            </a:r>
          </a:p>
        </p:txBody>
      </p:sp>
    </p:spTree>
    <p:extLst>
      <p:ext uri="{BB962C8B-B14F-4D97-AF65-F5344CB8AC3E}">
        <p14:creationId xmlns:p14="http://schemas.microsoft.com/office/powerpoint/2010/main" val="37438945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224559-25E8-40AD-8154-732900A18E87}"/>
              </a:ext>
            </a:extLst>
          </p:cNvPr>
          <p:cNvSpPr txBox="1"/>
          <p:nvPr/>
        </p:nvSpPr>
        <p:spPr>
          <a:xfrm>
            <a:off x="616688" y="616688"/>
            <a:ext cx="10972800" cy="5632311"/>
          </a:xfrm>
          <a:prstGeom prst="rect">
            <a:avLst/>
          </a:prstGeom>
          <a:noFill/>
        </p:spPr>
        <p:txBody>
          <a:bodyPr wrap="square" rtlCol="0">
            <a:spAutoFit/>
          </a:bodyPr>
          <a:lstStyle/>
          <a:p>
            <a:pPr algn="ctr"/>
            <a:r>
              <a:rPr lang="en-GB" sz="6000" dirty="0"/>
              <a:t>In this round, there will be a series of questions, this time each one is worth 10 points, you have ten seconds to answer each question, and there is no conferring.</a:t>
            </a:r>
          </a:p>
          <a:p>
            <a:pPr algn="ctr"/>
            <a:r>
              <a:rPr lang="en-GB" sz="6000" b="1" dirty="0"/>
              <a:t>Here is your first one…</a:t>
            </a:r>
          </a:p>
        </p:txBody>
      </p:sp>
    </p:spTree>
    <p:extLst>
      <p:ext uri="{BB962C8B-B14F-4D97-AF65-F5344CB8AC3E}">
        <p14:creationId xmlns:p14="http://schemas.microsoft.com/office/powerpoint/2010/main" val="880708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7F38D7-86B7-456C-8566-08B545020E5B}"/>
              </a:ext>
            </a:extLst>
          </p:cNvPr>
          <p:cNvSpPr txBox="1"/>
          <p:nvPr/>
        </p:nvSpPr>
        <p:spPr>
          <a:xfrm>
            <a:off x="616688" y="606056"/>
            <a:ext cx="10951535" cy="5645888"/>
          </a:xfrm>
          <a:prstGeom prst="rect">
            <a:avLst/>
          </a:prstGeom>
          <a:noFill/>
        </p:spPr>
        <p:txBody>
          <a:bodyPr wrap="square" rtlCol="0">
            <a:spAutoFit/>
          </a:bodyPr>
          <a:lstStyle/>
          <a:p>
            <a:endParaRPr lang="en-GB"/>
          </a:p>
        </p:txBody>
      </p:sp>
      <p:sp>
        <p:nvSpPr>
          <p:cNvPr id="3" name="TextBox 2">
            <a:extLst>
              <a:ext uri="{FF2B5EF4-FFF2-40B4-BE49-F238E27FC236}">
                <a16:creationId xmlns:a16="http://schemas.microsoft.com/office/drawing/2014/main" id="{C4AE7931-838A-42FA-8C1E-F1FCFFFCDF53}"/>
              </a:ext>
            </a:extLst>
          </p:cNvPr>
          <p:cNvSpPr txBox="1"/>
          <p:nvPr/>
        </p:nvSpPr>
        <p:spPr>
          <a:xfrm>
            <a:off x="616688" y="606056"/>
            <a:ext cx="10951535" cy="1938992"/>
          </a:xfrm>
          <a:prstGeom prst="rect">
            <a:avLst/>
          </a:prstGeom>
          <a:noFill/>
        </p:spPr>
        <p:txBody>
          <a:bodyPr wrap="square" rtlCol="0">
            <a:spAutoFit/>
          </a:bodyPr>
          <a:lstStyle/>
          <a:p>
            <a:pPr algn="ctr"/>
            <a:r>
              <a:rPr lang="en-GB" sz="6000" dirty="0"/>
              <a:t>What five words are missing in the name of this reality TV show</a:t>
            </a:r>
          </a:p>
        </p:txBody>
      </p:sp>
      <p:pic>
        <p:nvPicPr>
          <p:cNvPr id="5" name="Picture 4" descr="A close up of a sign&#10;&#10;Description automatically generated">
            <a:extLst>
              <a:ext uri="{FF2B5EF4-FFF2-40B4-BE49-F238E27FC236}">
                <a16:creationId xmlns:a16="http://schemas.microsoft.com/office/drawing/2014/main" id="{6633FB97-23AD-400F-8B8D-41ACD973BC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632072" y="3039815"/>
            <a:ext cx="6927855" cy="2546276"/>
          </a:xfrm>
          <a:prstGeom prst="rect">
            <a:avLst/>
          </a:prstGeom>
        </p:spPr>
      </p:pic>
      <p:sp>
        <p:nvSpPr>
          <p:cNvPr id="7" name="TextBox 6">
            <a:extLst>
              <a:ext uri="{FF2B5EF4-FFF2-40B4-BE49-F238E27FC236}">
                <a16:creationId xmlns:a16="http://schemas.microsoft.com/office/drawing/2014/main" id="{00F1F83B-32FC-4354-AD75-C2BE7E1BC903}"/>
              </a:ext>
            </a:extLst>
          </p:cNvPr>
          <p:cNvSpPr txBox="1"/>
          <p:nvPr/>
        </p:nvSpPr>
        <p:spPr>
          <a:xfrm>
            <a:off x="3009014" y="4699591"/>
            <a:ext cx="6400800" cy="923330"/>
          </a:xfrm>
          <a:prstGeom prst="rect">
            <a:avLst/>
          </a:prstGeom>
          <a:solidFill>
            <a:srgbClr val="7030A0"/>
          </a:solidFill>
          <a:ln w="76200">
            <a:solidFill>
              <a:srgbClr val="92D050"/>
            </a:solidFill>
          </a:ln>
        </p:spPr>
        <p:txBody>
          <a:bodyPr wrap="square" rtlCol="0">
            <a:spAutoFit/>
          </a:bodyPr>
          <a:lstStyle/>
          <a:p>
            <a:pPr algn="ctr"/>
            <a:r>
              <a:rPr lang="en-GB" sz="5400" b="1" dirty="0"/>
              <a:t>?</a:t>
            </a:r>
          </a:p>
        </p:txBody>
      </p:sp>
    </p:spTree>
    <p:extLst>
      <p:ext uri="{BB962C8B-B14F-4D97-AF65-F5344CB8AC3E}">
        <p14:creationId xmlns:p14="http://schemas.microsoft.com/office/powerpoint/2010/main" val="1302649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ultiplication Sign 4">
            <a:extLst>
              <a:ext uri="{FF2B5EF4-FFF2-40B4-BE49-F238E27FC236}">
                <a16:creationId xmlns:a16="http://schemas.microsoft.com/office/drawing/2014/main" id="{20B51369-E527-4F14-AAC6-F4F15714EEBA}"/>
              </a:ext>
            </a:extLst>
          </p:cNvPr>
          <p:cNvSpPr/>
          <p:nvPr/>
        </p:nvSpPr>
        <p:spPr>
          <a:xfrm>
            <a:off x="5199321" y="3694813"/>
            <a:ext cx="1786270" cy="1626781"/>
          </a:xfrm>
          <a:prstGeom prst="mathMultiply">
            <a:avLst/>
          </a:prstGeom>
          <a:solidFill>
            <a:srgbClr val="7030A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466687D-64FD-41E7-9D03-6C313BE10076}"/>
              </a:ext>
            </a:extLst>
          </p:cNvPr>
          <p:cNvSpPr txBox="1"/>
          <p:nvPr/>
        </p:nvSpPr>
        <p:spPr>
          <a:xfrm>
            <a:off x="606056" y="595423"/>
            <a:ext cx="10972800" cy="1938992"/>
          </a:xfrm>
          <a:prstGeom prst="rect">
            <a:avLst/>
          </a:prstGeom>
          <a:noFill/>
        </p:spPr>
        <p:txBody>
          <a:bodyPr wrap="square" rtlCol="0">
            <a:spAutoFit/>
          </a:bodyPr>
          <a:lstStyle/>
          <a:p>
            <a:pPr algn="ctr"/>
            <a:r>
              <a:rPr lang="en-GB" sz="6000" dirty="0"/>
              <a:t>What is the answer to this maths problem?</a:t>
            </a:r>
          </a:p>
        </p:txBody>
      </p:sp>
      <p:sp>
        <p:nvSpPr>
          <p:cNvPr id="7" name="TextBox 6">
            <a:extLst>
              <a:ext uri="{FF2B5EF4-FFF2-40B4-BE49-F238E27FC236}">
                <a16:creationId xmlns:a16="http://schemas.microsoft.com/office/drawing/2014/main" id="{30957FB7-CD86-410F-BC43-8BDC7F08E2ED}"/>
              </a:ext>
            </a:extLst>
          </p:cNvPr>
          <p:cNvSpPr txBox="1"/>
          <p:nvPr/>
        </p:nvSpPr>
        <p:spPr>
          <a:xfrm>
            <a:off x="7421517" y="3365204"/>
            <a:ext cx="2562446" cy="2308324"/>
          </a:xfrm>
          <a:prstGeom prst="rect">
            <a:avLst/>
          </a:prstGeom>
          <a:solidFill>
            <a:srgbClr val="7030A0"/>
          </a:solidFill>
          <a:ln w="76200">
            <a:solidFill>
              <a:srgbClr val="92D050"/>
            </a:solidFill>
          </a:ln>
        </p:spPr>
        <p:txBody>
          <a:bodyPr wrap="square" rtlCol="0">
            <a:spAutoFit/>
          </a:bodyPr>
          <a:lstStyle/>
          <a:p>
            <a:pPr algn="ctr"/>
            <a:r>
              <a:rPr lang="en-GB" sz="3600" dirty="0"/>
              <a:t>How many eyes Kevin the minion has</a:t>
            </a:r>
          </a:p>
        </p:txBody>
      </p:sp>
      <p:sp>
        <p:nvSpPr>
          <p:cNvPr id="11" name="TextBox 10">
            <a:extLst>
              <a:ext uri="{FF2B5EF4-FFF2-40B4-BE49-F238E27FC236}">
                <a16:creationId xmlns:a16="http://schemas.microsoft.com/office/drawing/2014/main" id="{DE96208C-2507-44E3-9D01-C759CD351EF4}"/>
              </a:ext>
            </a:extLst>
          </p:cNvPr>
          <p:cNvSpPr txBox="1"/>
          <p:nvPr/>
        </p:nvSpPr>
        <p:spPr>
          <a:xfrm>
            <a:off x="2208037" y="3365204"/>
            <a:ext cx="2562446" cy="2308324"/>
          </a:xfrm>
          <a:prstGeom prst="rect">
            <a:avLst/>
          </a:prstGeom>
          <a:solidFill>
            <a:srgbClr val="7030A0"/>
          </a:solidFill>
          <a:ln w="76200">
            <a:solidFill>
              <a:srgbClr val="92D050"/>
            </a:solidFill>
          </a:ln>
        </p:spPr>
        <p:txBody>
          <a:bodyPr wrap="square" rtlCol="0">
            <a:spAutoFit/>
          </a:bodyPr>
          <a:lstStyle/>
          <a:p>
            <a:pPr algn="ctr"/>
            <a:r>
              <a:rPr lang="en-GB" sz="3600" dirty="0"/>
              <a:t>Total number of strings on four ukuleles</a:t>
            </a:r>
          </a:p>
        </p:txBody>
      </p:sp>
    </p:spTree>
    <p:extLst>
      <p:ext uri="{BB962C8B-B14F-4D97-AF65-F5344CB8AC3E}">
        <p14:creationId xmlns:p14="http://schemas.microsoft.com/office/powerpoint/2010/main" val="31226565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hevron 9">
            <a:extLst>
              <a:ext uri="{FF2B5EF4-FFF2-40B4-BE49-F238E27FC236}">
                <a16:creationId xmlns:a16="http://schemas.microsoft.com/office/drawing/2014/main" id="{B587516B-7138-471E-8CCF-1017A1E1F6FD}"/>
              </a:ext>
            </a:extLst>
          </p:cNvPr>
          <p:cNvSpPr/>
          <p:nvPr/>
        </p:nvSpPr>
        <p:spPr>
          <a:xfrm>
            <a:off x="1073888"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6E4F18B4-C836-481A-89C7-9992DA0FA052}"/>
              </a:ext>
            </a:extLst>
          </p:cNvPr>
          <p:cNvSpPr/>
          <p:nvPr/>
        </p:nvSpPr>
        <p:spPr>
          <a:xfrm>
            <a:off x="1637413"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71F5357F-CF02-4323-AD2A-5E05CF5B9A01}"/>
              </a:ext>
            </a:extLst>
          </p:cNvPr>
          <p:cNvSpPr/>
          <p:nvPr/>
        </p:nvSpPr>
        <p:spPr>
          <a:xfrm>
            <a:off x="2211573"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E8BB8417-A26B-4E4B-9DE6-6A0D8BC2E777}"/>
              </a:ext>
            </a:extLst>
          </p:cNvPr>
          <p:cNvSpPr/>
          <p:nvPr/>
        </p:nvSpPr>
        <p:spPr>
          <a:xfrm>
            <a:off x="2785733"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hevron 17">
            <a:extLst>
              <a:ext uri="{FF2B5EF4-FFF2-40B4-BE49-F238E27FC236}">
                <a16:creationId xmlns:a16="http://schemas.microsoft.com/office/drawing/2014/main" id="{02BAD82A-BAD8-411A-835C-A60E0E83C594}"/>
              </a:ext>
            </a:extLst>
          </p:cNvPr>
          <p:cNvSpPr/>
          <p:nvPr/>
        </p:nvSpPr>
        <p:spPr>
          <a:xfrm>
            <a:off x="3421911"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hevron 19">
            <a:extLst>
              <a:ext uri="{FF2B5EF4-FFF2-40B4-BE49-F238E27FC236}">
                <a16:creationId xmlns:a16="http://schemas.microsoft.com/office/drawing/2014/main" id="{9942BEC1-DBC8-49C5-9571-25468778D9BF}"/>
              </a:ext>
            </a:extLst>
          </p:cNvPr>
          <p:cNvSpPr/>
          <p:nvPr/>
        </p:nvSpPr>
        <p:spPr>
          <a:xfrm>
            <a:off x="3985436"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Chevron 21">
            <a:extLst>
              <a:ext uri="{FF2B5EF4-FFF2-40B4-BE49-F238E27FC236}">
                <a16:creationId xmlns:a16="http://schemas.microsoft.com/office/drawing/2014/main" id="{451778C6-E359-4E36-9F76-531AD1CE36C4}"/>
              </a:ext>
            </a:extLst>
          </p:cNvPr>
          <p:cNvSpPr/>
          <p:nvPr/>
        </p:nvSpPr>
        <p:spPr>
          <a:xfrm>
            <a:off x="4548961"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Chevron 23">
            <a:extLst>
              <a:ext uri="{FF2B5EF4-FFF2-40B4-BE49-F238E27FC236}">
                <a16:creationId xmlns:a16="http://schemas.microsoft.com/office/drawing/2014/main" id="{25D8D5D2-B463-4B5B-BC60-C24CFF6FAF2C}"/>
              </a:ext>
            </a:extLst>
          </p:cNvPr>
          <p:cNvSpPr/>
          <p:nvPr/>
        </p:nvSpPr>
        <p:spPr>
          <a:xfrm>
            <a:off x="5112486"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Arrow: Chevron 25">
            <a:extLst>
              <a:ext uri="{FF2B5EF4-FFF2-40B4-BE49-F238E27FC236}">
                <a16:creationId xmlns:a16="http://schemas.microsoft.com/office/drawing/2014/main" id="{CD180388-15F2-49FA-A29D-59999986C878}"/>
              </a:ext>
            </a:extLst>
          </p:cNvPr>
          <p:cNvSpPr/>
          <p:nvPr/>
        </p:nvSpPr>
        <p:spPr>
          <a:xfrm>
            <a:off x="5676011"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hevron 27">
            <a:extLst>
              <a:ext uri="{FF2B5EF4-FFF2-40B4-BE49-F238E27FC236}">
                <a16:creationId xmlns:a16="http://schemas.microsoft.com/office/drawing/2014/main" id="{D2CC5648-2AB3-478D-AB6E-4EA02E2F9A3D}"/>
              </a:ext>
            </a:extLst>
          </p:cNvPr>
          <p:cNvSpPr/>
          <p:nvPr/>
        </p:nvSpPr>
        <p:spPr>
          <a:xfrm>
            <a:off x="6232448"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Arrow: Chevron 29">
            <a:extLst>
              <a:ext uri="{FF2B5EF4-FFF2-40B4-BE49-F238E27FC236}">
                <a16:creationId xmlns:a16="http://schemas.microsoft.com/office/drawing/2014/main" id="{7695CF4F-3005-4626-818F-216A75B49306}"/>
              </a:ext>
            </a:extLst>
          </p:cNvPr>
          <p:cNvSpPr/>
          <p:nvPr/>
        </p:nvSpPr>
        <p:spPr>
          <a:xfrm>
            <a:off x="6817243"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Chevron 31">
            <a:extLst>
              <a:ext uri="{FF2B5EF4-FFF2-40B4-BE49-F238E27FC236}">
                <a16:creationId xmlns:a16="http://schemas.microsoft.com/office/drawing/2014/main" id="{81A7E6CF-F3CE-434E-831C-D0B416F0C023}"/>
              </a:ext>
            </a:extLst>
          </p:cNvPr>
          <p:cNvSpPr/>
          <p:nvPr/>
        </p:nvSpPr>
        <p:spPr>
          <a:xfrm>
            <a:off x="7374567"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hevron 33">
            <a:extLst>
              <a:ext uri="{FF2B5EF4-FFF2-40B4-BE49-F238E27FC236}">
                <a16:creationId xmlns:a16="http://schemas.microsoft.com/office/drawing/2014/main" id="{BD0BBBE4-5513-4048-8DB7-E48FD60162F1}"/>
              </a:ext>
            </a:extLst>
          </p:cNvPr>
          <p:cNvSpPr/>
          <p:nvPr/>
        </p:nvSpPr>
        <p:spPr>
          <a:xfrm>
            <a:off x="7938092"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Arrow: Chevron 35">
            <a:extLst>
              <a:ext uri="{FF2B5EF4-FFF2-40B4-BE49-F238E27FC236}">
                <a16:creationId xmlns:a16="http://schemas.microsoft.com/office/drawing/2014/main" id="{619FE91D-BA15-466A-B6F0-0AFFF357E4C0}"/>
              </a:ext>
            </a:extLst>
          </p:cNvPr>
          <p:cNvSpPr/>
          <p:nvPr/>
        </p:nvSpPr>
        <p:spPr>
          <a:xfrm>
            <a:off x="8486548" y="2349792"/>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hevron 37">
            <a:extLst>
              <a:ext uri="{FF2B5EF4-FFF2-40B4-BE49-F238E27FC236}">
                <a16:creationId xmlns:a16="http://schemas.microsoft.com/office/drawing/2014/main" id="{1F39EBDD-D513-4426-A8C2-A909961E0266}"/>
              </a:ext>
            </a:extLst>
          </p:cNvPr>
          <p:cNvSpPr/>
          <p:nvPr/>
        </p:nvSpPr>
        <p:spPr>
          <a:xfrm>
            <a:off x="9035004" y="2349792"/>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0" name="Straight Connector 39">
            <a:extLst>
              <a:ext uri="{FF2B5EF4-FFF2-40B4-BE49-F238E27FC236}">
                <a16:creationId xmlns:a16="http://schemas.microsoft.com/office/drawing/2014/main" id="{920FA834-D11D-49F8-A597-D8FB97A6D2A9}"/>
              </a:ext>
            </a:extLst>
          </p:cNvPr>
          <p:cNvCxnSpPr/>
          <p:nvPr/>
        </p:nvCxnSpPr>
        <p:spPr>
          <a:xfrm flipH="1">
            <a:off x="922815" y="3019646"/>
            <a:ext cx="894286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68B72FB-E70D-4222-985B-400851B8D7BE}"/>
              </a:ext>
            </a:extLst>
          </p:cNvPr>
          <p:cNvCxnSpPr/>
          <p:nvPr/>
        </p:nvCxnSpPr>
        <p:spPr>
          <a:xfrm flipH="1">
            <a:off x="1407037" y="3248247"/>
            <a:ext cx="797441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AFCC8FC-925C-4DDA-A59B-F0F789B349B5}"/>
              </a:ext>
            </a:extLst>
          </p:cNvPr>
          <p:cNvSpPr txBox="1"/>
          <p:nvPr/>
        </p:nvSpPr>
        <p:spPr>
          <a:xfrm>
            <a:off x="2528331" y="3429000"/>
            <a:ext cx="5168310" cy="707886"/>
          </a:xfrm>
          <a:prstGeom prst="rect">
            <a:avLst/>
          </a:prstGeom>
          <a:noFill/>
        </p:spPr>
        <p:txBody>
          <a:bodyPr wrap="square" rtlCol="0">
            <a:spAutoFit/>
          </a:bodyPr>
          <a:lstStyle/>
          <a:p>
            <a:pPr algn="ctr"/>
            <a:r>
              <a:rPr lang="en-GB" sz="4000" dirty="0"/>
              <a:t>? MILES</a:t>
            </a:r>
          </a:p>
        </p:txBody>
      </p:sp>
      <p:sp>
        <p:nvSpPr>
          <p:cNvPr id="44" name="TextBox 43">
            <a:extLst>
              <a:ext uri="{FF2B5EF4-FFF2-40B4-BE49-F238E27FC236}">
                <a16:creationId xmlns:a16="http://schemas.microsoft.com/office/drawing/2014/main" id="{40E0BB51-E6C2-47BB-AFDD-836218031BB4}"/>
              </a:ext>
            </a:extLst>
          </p:cNvPr>
          <p:cNvSpPr txBox="1"/>
          <p:nvPr/>
        </p:nvSpPr>
        <p:spPr>
          <a:xfrm>
            <a:off x="754912" y="903775"/>
            <a:ext cx="10542173" cy="1323439"/>
          </a:xfrm>
          <a:prstGeom prst="rect">
            <a:avLst/>
          </a:prstGeom>
          <a:noFill/>
        </p:spPr>
        <p:txBody>
          <a:bodyPr wrap="square" rtlCol="0">
            <a:spAutoFit/>
          </a:bodyPr>
          <a:lstStyle/>
          <a:p>
            <a:pPr algn="ctr"/>
            <a:r>
              <a:rPr lang="en-GB" sz="4000" dirty="0"/>
              <a:t>My journey is 245 miles long and this diagram shows one fifth of it, how does this diagram show?   </a:t>
            </a:r>
          </a:p>
        </p:txBody>
      </p:sp>
    </p:spTree>
    <p:extLst>
      <p:ext uri="{BB962C8B-B14F-4D97-AF65-F5344CB8AC3E}">
        <p14:creationId xmlns:p14="http://schemas.microsoft.com/office/powerpoint/2010/main" val="15204580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BD642B1-E8A0-4B5B-8E4A-D8EF15A08E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4" name="Picture 13">
              <a:extLst>
                <a:ext uri="{FF2B5EF4-FFF2-40B4-BE49-F238E27FC236}">
                  <a16:creationId xmlns:a16="http://schemas.microsoft.com/office/drawing/2014/main" id="{241D71B9-BFD9-40DE-BC3B-E64BA289531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2504B9E-D812-4C78-9981-5F48C1288A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2F886AB1-61BE-4427-BED7-571CF1EF1C8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 name="Picture 16">
              <a:extLst>
                <a:ext uri="{FF2B5EF4-FFF2-40B4-BE49-F238E27FC236}">
                  <a16:creationId xmlns:a16="http://schemas.microsoft.com/office/drawing/2014/main" id="{E912E8F6-1094-49C1-B7CD-CC46B33D6F8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9" name="Straight Connector 18">
            <a:extLst>
              <a:ext uri="{FF2B5EF4-FFF2-40B4-BE49-F238E27FC236}">
                <a16:creationId xmlns:a16="http://schemas.microsoft.com/office/drawing/2014/main" id="{1870FE29-3AF7-4226-8303-7C1B0B8E1F6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8B226A40-22CC-40E5-9EC4-5163536C6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B9B7D3-101C-4F55-A956-62DA4AAD40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4" name="Picture 23">
              <a:extLst>
                <a:ext uri="{FF2B5EF4-FFF2-40B4-BE49-F238E27FC236}">
                  <a16:creationId xmlns:a16="http://schemas.microsoft.com/office/drawing/2014/main" id="{53BD5441-821C-4091-8DDD-A4A56A6FC8B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AFC6E877-1BD2-4856-8FFD-250D27C158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F64C008A-2A32-4626-A83A-16A984F886F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875D67EF-62E2-43F5-8005-7A7A319D05A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D7B543D6-95EA-418B-922C-66FEEB5856A7}"/>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kern="1200" cap="none" dirty="0">
                <a:ln w="3175" cmpd="sng">
                  <a:noFill/>
                </a:ln>
                <a:solidFill>
                  <a:schemeClr val="tx1">
                    <a:lumMod val="85000"/>
                    <a:lumOff val="15000"/>
                  </a:schemeClr>
                </a:solidFill>
                <a:effectLst/>
                <a:latin typeface="+mj-lt"/>
                <a:ea typeface="+mj-ea"/>
                <a:cs typeface="+mj-cs"/>
              </a:rPr>
              <a:t>Which of these icons appears in both images?</a:t>
            </a:r>
          </a:p>
        </p:txBody>
      </p:sp>
      <p:sp>
        <p:nvSpPr>
          <p:cNvPr id="29" name="Rectangle 28">
            <a:extLst>
              <a:ext uri="{FF2B5EF4-FFF2-40B4-BE49-F238E27FC236}">
                <a16:creationId xmlns:a16="http://schemas.microsoft.com/office/drawing/2014/main" id="{9D2CA3DB-2141-4DE2-9F8A-9E5561DDF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room&#10;&#10;Description automatically generated">
            <a:extLst>
              <a:ext uri="{FF2B5EF4-FFF2-40B4-BE49-F238E27FC236}">
                <a16:creationId xmlns:a16="http://schemas.microsoft.com/office/drawing/2014/main" id="{B65E301A-4FA6-4F06-9DD1-68D88B458DD1}"/>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2499157" y="1257341"/>
            <a:ext cx="2798064" cy="2798064"/>
          </a:xfrm>
          <a:prstGeom prst="rect">
            <a:avLst/>
          </a:prstGeom>
        </p:spPr>
      </p:pic>
      <p:pic>
        <p:nvPicPr>
          <p:cNvPr id="7" name="Picture 6" descr="A picture containing room&#10;&#10;Description automatically generated">
            <a:extLst>
              <a:ext uri="{FF2B5EF4-FFF2-40B4-BE49-F238E27FC236}">
                <a16:creationId xmlns:a16="http://schemas.microsoft.com/office/drawing/2014/main" id="{5678684A-8831-40E2-B3D8-54D8FC5DF4C6}"/>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6895559" y="1257341"/>
            <a:ext cx="2798064" cy="2798064"/>
          </a:xfrm>
          <a:prstGeom prst="rect">
            <a:avLst/>
          </a:prstGeom>
        </p:spPr>
      </p:pic>
      <p:cxnSp>
        <p:nvCxnSpPr>
          <p:cNvPr id="31" name="Straight Connector 30">
            <a:extLst>
              <a:ext uri="{FF2B5EF4-FFF2-40B4-BE49-F238E27FC236}">
                <a16:creationId xmlns:a16="http://schemas.microsoft.com/office/drawing/2014/main" id="{1214B64F-D291-4308-B071-A2678ED782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68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77E6F76B-8D27-44E6-9B89-1AA41711C743}"/>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What is the second letter in the name of this city?</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arge body of water with a city in the background&#10;&#10;Description automatically generated">
            <a:extLst>
              <a:ext uri="{FF2B5EF4-FFF2-40B4-BE49-F238E27FC236}">
                <a16:creationId xmlns:a16="http://schemas.microsoft.com/office/drawing/2014/main" id="{1C8BAC58-A128-430B-A954-64BB7E14722B}"/>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68255"/>
            <a:ext cx="6098041" cy="4070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161135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A9A7BF-18EB-4173-A8B9-81DA586342F0}"/>
              </a:ext>
            </a:extLst>
          </p:cNvPr>
          <p:cNvSpPr txBox="1"/>
          <p:nvPr/>
        </p:nvSpPr>
        <p:spPr>
          <a:xfrm>
            <a:off x="616688" y="606056"/>
            <a:ext cx="10962168" cy="3785652"/>
          </a:xfrm>
          <a:prstGeom prst="rect">
            <a:avLst/>
          </a:prstGeom>
          <a:noFill/>
        </p:spPr>
        <p:txBody>
          <a:bodyPr wrap="square" rtlCol="0">
            <a:spAutoFit/>
          </a:bodyPr>
          <a:lstStyle/>
          <a:p>
            <a:pPr algn="ctr"/>
            <a:r>
              <a:rPr lang="en-GB" sz="6000" dirty="0"/>
              <a:t>This is an anagram of which fast food restaurant?</a:t>
            </a:r>
          </a:p>
          <a:p>
            <a:pPr algn="ctr"/>
            <a:endParaRPr lang="en-GB" sz="6000" dirty="0"/>
          </a:p>
          <a:p>
            <a:pPr algn="ctr"/>
            <a:r>
              <a:rPr lang="en-GB" sz="6000" b="1" dirty="0"/>
              <a:t>BTEL ACOL</a:t>
            </a:r>
          </a:p>
        </p:txBody>
      </p:sp>
    </p:spTree>
    <p:extLst>
      <p:ext uri="{BB962C8B-B14F-4D97-AF65-F5344CB8AC3E}">
        <p14:creationId xmlns:p14="http://schemas.microsoft.com/office/powerpoint/2010/main" val="25633668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51D58666-E26B-4EAE-AA74-9C74E4BAF3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7288C4F-0F6C-4226-B8D2-C0EE4786C56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DA0DC220-B0FC-4268-9E45-0705DA26964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5D2CA09E-2D13-478A-A98B-3A66ED6468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E14C9FAD-7A39-47B3-9F08-4C4F9DA206D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FDCB6FF3-6165-4BB2-80C5-7A6D0D25D56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2F08111B-444C-41B9-A40F-77883654E4F2}"/>
              </a:ext>
            </a:extLst>
          </p:cNvPr>
          <p:cNvSpPr txBox="1"/>
          <p:nvPr/>
        </p:nvSpPr>
        <p:spPr>
          <a:xfrm>
            <a:off x="1072267" y="1041401"/>
            <a:ext cx="6528018"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In what year was this celebration held?</a:t>
            </a:r>
          </a:p>
        </p:txBody>
      </p:sp>
      <p:cxnSp>
        <p:nvCxnSpPr>
          <p:cNvPr id="26" name="Straight Connector 25">
            <a:extLst>
              <a:ext uri="{FF2B5EF4-FFF2-40B4-BE49-F238E27FC236}">
                <a16:creationId xmlns:a16="http://schemas.microsoft.com/office/drawing/2014/main" id="{EE0488CE-8E24-413E-B105-426B0506EB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A picture containing fireworks&#10;&#10;Description automatically generated">
            <a:extLst>
              <a:ext uri="{FF2B5EF4-FFF2-40B4-BE49-F238E27FC236}">
                <a16:creationId xmlns:a16="http://schemas.microsoft.com/office/drawing/2014/main" id="{6F8CD668-0C51-4BBF-B967-E188236FD016}"/>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23905" r="33812" b="1"/>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990084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571E96CB-5DD1-43D1-A5A9-FAAF484B6F85}"/>
              </a:ext>
            </a:extLst>
          </p:cNvPr>
          <p:cNvSpPr txBox="1"/>
          <p:nvPr/>
        </p:nvSpPr>
        <p:spPr>
          <a:xfrm>
            <a:off x="997528" y="982132"/>
            <a:ext cx="4094017" cy="2823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a:ln w="3175" cmpd="sng">
                  <a:noFill/>
                </a:ln>
                <a:solidFill>
                  <a:srgbClr val="262626"/>
                </a:solidFill>
                <a:latin typeface="+mj-lt"/>
                <a:ea typeface="+mj-ea"/>
                <a:cs typeface="+mj-cs"/>
              </a:rPr>
              <a:t>Name three milkshakes that this fast food restaurant sells?</a:t>
            </a:r>
          </a:p>
        </p:txBody>
      </p:sp>
      <p:pic>
        <p:nvPicPr>
          <p:cNvPr id="4" name="Picture 3" descr="A group of people standing in front of a store&#10;&#10;Description automatically generated">
            <a:extLst>
              <a:ext uri="{FF2B5EF4-FFF2-40B4-BE49-F238E27FC236}">
                <a16:creationId xmlns:a16="http://schemas.microsoft.com/office/drawing/2014/main" id="{13DDE4C1-2320-40CA-B758-C27AABEE8B5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5418668" y="1377949"/>
            <a:ext cx="5469466" cy="4102099"/>
          </a:xfrm>
          <a:prstGeom prst="rect">
            <a:avLst/>
          </a:prstGeom>
          <a:ln w="57150" cmpd="thickThin">
            <a:solidFill>
              <a:srgbClr val="7F7F7F"/>
            </a:solidFill>
            <a:miter lim="800000"/>
          </a:ln>
        </p:spPr>
      </p:pic>
    </p:spTree>
    <p:extLst>
      <p:ext uri="{BB962C8B-B14F-4D97-AF65-F5344CB8AC3E}">
        <p14:creationId xmlns:p14="http://schemas.microsoft.com/office/powerpoint/2010/main" val="14936519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DF031-C096-43AE-9DE8-6B610E372C36}"/>
              </a:ext>
            </a:extLst>
          </p:cNvPr>
          <p:cNvSpPr txBox="1"/>
          <p:nvPr/>
        </p:nvSpPr>
        <p:spPr>
          <a:xfrm>
            <a:off x="606056" y="616688"/>
            <a:ext cx="10972800" cy="1938992"/>
          </a:xfrm>
          <a:prstGeom prst="rect">
            <a:avLst/>
          </a:prstGeom>
          <a:noFill/>
        </p:spPr>
        <p:txBody>
          <a:bodyPr wrap="square" rtlCol="0">
            <a:spAutoFit/>
          </a:bodyPr>
          <a:lstStyle/>
          <a:p>
            <a:pPr algn="ctr"/>
            <a:r>
              <a:rPr lang="en-GB" sz="6000" dirty="0"/>
              <a:t>That’s the end of the quiz, lets reveal the answers…</a:t>
            </a:r>
          </a:p>
        </p:txBody>
      </p:sp>
    </p:spTree>
    <p:extLst>
      <p:ext uri="{BB962C8B-B14F-4D97-AF65-F5344CB8AC3E}">
        <p14:creationId xmlns:p14="http://schemas.microsoft.com/office/powerpoint/2010/main" val="8500267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E8824-E046-40BA-9E79-48BBA8FF8A61}"/>
              </a:ext>
            </a:extLst>
          </p:cNvPr>
          <p:cNvSpPr txBox="1"/>
          <p:nvPr/>
        </p:nvSpPr>
        <p:spPr>
          <a:xfrm>
            <a:off x="606056" y="2767280"/>
            <a:ext cx="10972800" cy="1323439"/>
          </a:xfrm>
          <a:prstGeom prst="rect">
            <a:avLst/>
          </a:prstGeom>
          <a:noFill/>
        </p:spPr>
        <p:txBody>
          <a:bodyPr wrap="square" rtlCol="0">
            <a:spAutoFit/>
          </a:bodyPr>
          <a:lstStyle/>
          <a:p>
            <a:pPr algn="ctr"/>
            <a:r>
              <a:rPr lang="en-GB" sz="8000" b="1" dirty="0"/>
              <a:t>ANSWERS</a:t>
            </a:r>
          </a:p>
        </p:txBody>
      </p:sp>
    </p:spTree>
    <p:extLst>
      <p:ext uri="{BB962C8B-B14F-4D97-AF65-F5344CB8AC3E}">
        <p14:creationId xmlns:p14="http://schemas.microsoft.com/office/powerpoint/2010/main" val="3644769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77E6F76B-8D27-44E6-9B89-1AA41711C743}"/>
              </a:ext>
            </a:extLst>
          </p:cNvPr>
          <p:cNvSpPr txBox="1"/>
          <p:nvPr/>
        </p:nvSpPr>
        <p:spPr>
          <a:xfrm>
            <a:off x="826852" y="872061"/>
            <a:ext cx="3073940" cy="5135334"/>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What is the second letter in the name of this city?</a:t>
            </a:r>
          </a:p>
          <a:p>
            <a:pPr algn="ctr">
              <a:spcBef>
                <a:spcPct val="0"/>
              </a:spcBef>
              <a:spcAft>
                <a:spcPts val="600"/>
              </a:spcAft>
            </a:pPr>
            <a:endParaRPr lang="en-US" sz="4400" dirty="0">
              <a:ln w="3175" cmpd="sng">
                <a:noFill/>
              </a:ln>
              <a:solidFill>
                <a:srgbClr val="262626"/>
              </a:solidFill>
              <a:latin typeface="+mj-lt"/>
              <a:ea typeface="+mj-ea"/>
              <a:cs typeface="+mj-cs"/>
            </a:endParaRPr>
          </a:p>
          <a:p>
            <a:pPr algn="ctr">
              <a:spcBef>
                <a:spcPct val="0"/>
              </a:spcBef>
              <a:spcAft>
                <a:spcPts val="600"/>
              </a:spcAft>
            </a:pPr>
            <a:r>
              <a:rPr lang="en-US" sz="4400" b="1" dirty="0">
                <a:ln w="3175" cmpd="sng">
                  <a:noFill/>
                </a:ln>
                <a:solidFill>
                  <a:srgbClr val="262626"/>
                </a:solidFill>
                <a:latin typeface="+mj-lt"/>
                <a:ea typeface="+mj-ea"/>
                <a:cs typeface="+mj-cs"/>
              </a:rPr>
              <a:t>S</a:t>
            </a:r>
            <a:r>
              <a:rPr lang="en-US" sz="4400" b="1" dirty="0">
                <a:ln w="3175" cmpd="sng">
                  <a:noFill/>
                </a:ln>
                <a:solidFill>
                  <a:srgbClr val="FF0000"/>
                </a:solidFill>
                <a:latin typeface="+mj-lt"/>
                <a:ea typeface="+mj-ea"/>
                <a:cs typeface="+mj-cs"/>
              </a:rPr>
              <a:t>Y</a:t>
            </a:r>
            <a:r>
              <a:rPr lang="en-US" sz="4400" b="1" dirty="0">
                <a:ln w="3175" cmpd="sng">
                  <a:noFill/>
                </a:ln>
                <a:solidFill>
                  <a:srgbClr val="262626"/>
                </a:solidFill>
                <a:latin typeface="+mj-lt"/>
                <a:ea typeface="+mj-ea"/>
                <a:cs typeface="+mj-cs"/>
              </a:rPr>
              <a:t>DNEY</a:t>
            </a:r>
          </a:p>
          <a:p>
            <a:pPr algn="ctr">
              <a:spcBef>
                <a:spcPct val="0"/>
              </a:spcBef>
              <a:spcAft>
                <a:spcPts val="600"/>
              </a:spcAft>
            </a:pPr>
            <a:endParaRPr lang="en-US" sz="4400" dirty="0">
              <a:ln w="3175" cmpd="sng">
                <a:noFill/>
              </a:ln>
              <a:solidFill>
                <a:srgbClr val="262626"/>
              </a:solidFill>
              <a:latin typeface="+mj-lt"/>
              <a:ea typeface="+mj-ea"/>
              <a:cs typeface="+mj-cs"/>
            </a:endParaRP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arge body of water with a city in the background&#10;&#10;Description automatically generated">
            <a:extLst>
              <a:ext uri="{FF2B5EF4-FFF2-40B4-BE49-F238E27FC236}">
                <a16:creationId xmlns:a16="http://schemas.microsoft.com/office/drawing/2014/main" id="{1C8BAC58-A128-430B-A954-64BB7E14722B}"/>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68255"/>
            <a:ext cx="6098041" cy="4070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692090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B7D79-392E-43F0-AD1B-DD791888197B}"/>
              </a:ext>
            </a:extLst>
          </p:cNvPr>
          <p:cNvSpPr txBox="1"/>
          <p:nvPr/>
        </p:nvSpPr>
        <p:spPr>
          <a:xfrm>
            <a:off x="599090" y="599090"/>
            <a:ext cx="10972800" cy="1938992"/>
          </a:xfrm>
          <a:prstGeom prst="rect">
            <a:avLst/>
          </a:prstGeom>
          <a:noFill/>
        </p:spPr>
        <p:txBody>
          <a:bodyPr wrap="square" rtlCol="0">
            <a:spAutoFit/>
          </a:bodyPr>
          <a:lstStyle/>
          <a:p>
            <a:pPr algn="ctr"/>
            <a:r>
              <a:rPr lang="en-GB" sz="6000" dirty="0"/>
              <a:t>Which dog breed completes this crossword?</a:t>
            </a:r>
          </a:p>
        </p:txBody>
      </p:sp>
      <p:sp>
        <p:nvSpPr>
          <p:cNvPr id="3" name="TextBox 2">
            <a:extLst>
              <a:ext uri="{FF2B5EF4-FFF2-40B4-BE49-F238E27FC236}">
                <a16:creationId xmlns:a16="http://schemas.microsoft.com/office/drawing/2014/main" id="{5A05FD68-B45E-43C7-BB91-BFD7F5A52779}"/>
              </a:ext>
            </a:extLst>
          </p:cNvPr>
          <p:cNvSpPr txBox="1"/>
          <p:nvPr/>
        </p:nvSpPr>
        <p:spPr>
          <a:xfrm>
            <a:off x="5071242" y="2548352"/>
            <a:ext cx="998483" cy="584775"/>
          </a:xfrm>
          <a:prstGeom prst="rect">
            <a:avLst/>
          </a:prstGeom>
          <a:noFill/>
          <a:ln w="76200">
            <a:solidFill>
              <a:schemeClr val="tx1"/>
            </a:solidFill>
          </a:ln>
        </p:spPr>
        <p:txBody>
          <a:bodyPr wrap="square" rtlCol="0">
            <a:spAutoFit/>
          </a:bodyPr>
          <a:lstStyle/>
          <a:p>
            <a:pPr algn="ctr"/>
            <a:r>
              <a:rPr lang="en-GB" sz="3200" b="1" dirty="0"/>
              <a:t>G</a:t>
            </a:r>
          </a:p>
        </p:txBody>
      </p:sp>
      <p:sp>
        <p:nvSpPr>
          <p:cNvPr id="4" name="TextBox 3">
            <a:extLst>
              <a:ext uri="{FF2B5EF4-FFF2-40B4-BE49-F238E27FC236}">
                <a16:creationId xmlns:a16="http://schemas.microsoft.com/office/drawing/2014/main" id="{C716FD71-3642-447A-AD9C-D7DE46180DA5}"/>
              </a:ext>
            </a:extLst>
          </p:cNvPr>
          <p:cNvSpPr txBox="1"/>
          <p:nvPr/>
        </p:nvSpPr>
        <p:spPr>
          <a:xfrm>
            <a:off x="5071240" y="3765498"/>
            <a:ext cx="998483" cy="584775"/>
          </a:xfrm>
          <a:prstGeom prst="rect">
            <a:avLst/>
          </a:prstGeom>
          <a:noFill/>
          <a:ln w="76200">
            <a:solidFill>
              <a:schemeClr val="tx1"/>
            </a:solidFill>
          </a:ln>
        </p:spPr>
        <p:txBody>
          <a:bodyPr wrap="square" rtlCol="0">
            <a:spAutoFit/>
          </a:bodyPr>
          <a:lstStyle/>
          <a:p>
            <a:pPr algn="ctr"/>
            <a:r>
              <a:rPr lang="en-GB" sz="3200" b="1" dirty="0"/>
              <a:t>R</a:t>
            </a:r>
          </a:p>
        </p:txBody>
      </p:sp>
      <p:sp>
        <p:nvSpPr>
          <p:cNvPr id="5" name="TextBox 4">
            <a:extLst>
              <a:ext uri="{FF2B5EF4-FFF2-40B4-BE49-F238E27FC236}">
                <a16:creationId xmlns:a16="http://schemas.microsoft.com/office/drawing/2014/main" id="{4EF75E48-F306-4414-B1D3-558E6E92762F}"/>
              </a:ext>
            </a:extLst>
          </p:cNvPr>
          <p:cNvSpPr txBox="1"/>
          <p:nvPr/>
        </p:nvSpPr>
        <p:spPr>
          <a:xfrm>
            <a:off x="5071238" y="5594298"/>
            <a:ext cx="998483" cy="584775"/>
          </a:xfrm>
          <a:prstGeom prst="rect">
            <a:avLst/>
          </a:prstGeom>
          <a:noFill/>
          <a:ln w="76200">
            <a:solidFill>
              <a:schemeClr val="tx1"/>
            </a:solidFill>
          </a:ln>
        </p:spPr>
        <p:txBody>
          <a:bodyPr wrap="square" rtlCol="0">
            <a:spAutoFit/>
          </a:bodyPr>
          <a:lstStyle/>
          <a:p>
            <a:pPr algn="ctr"/>
            <a:r>
              <a:rPr lang="en-GB" sz="3200" b="1" dirty="0"/>
              <a:t>N</a:t>
            </a:r>
          </a:p>
        </p:txBody>
      </p:sp>
      <p:sp>
        <p:nvSpPr>
          <p:cNvPr id="6" name="TextBox 5">
            <a:extLst>
              <a:ext uri="{FF2B5EF4-FFF2-40B4-BE49-F238E27FC236}">
                <a16:creationId xmlns:a16="http://schemas.microsoft.com/office/drawing/2014/main" id="{DBDDDD0D-DE9A-460E-A775-785481043D0F}"/>
              </a:ext>
            </a:extLst>
          </p:cNvPr>
          <p:cNvSpPr txBox="1"/>
          <p:nvPr/>
        </p:nvSpPr>
        <p:spPr>
          <a:xfrm>
            <a:off x="5071238" y="4984698"/>
            <a:ext cx="998483" cy="584775"/>
          </a:xfrm>
          <a:prstGeom prst="rect">
            <a:avLst/>
          </a:prstGeom>
          <a:noFill/>
          <a:ln w="76200">
            <a:solidFill>
              <a:schemeClr val="tx1"/>
            </a:solidFill>
          </a:ln>
        </p:spPr>
        <p:txBody>
          <a:bodyPr wrap="square" rtlCol="0">
            <a:spAutoFit/>
          </a:bodyPr>
          <a:lstStyle/>
          <a:p>
            <a:pPr algn="ctr"/>
            <a:r>
              <a:rPr lang="en-GB" sz="3200" b="1" dirty="0"/>
              <a:t>A</a:t>
            </a:r>
          </a:p>
        </p:txBody>
      </p:sp>
      <p:sp>
        <p:nvSpPr>
          <p:cNvPr id="7" name="TextBox 6">
            <a:extLst>
              <a:ext uri="{FF2B5EF4-FFF2-40B4-BE49-F238E27FC236}">
                <a16:creationId xmlns:a16="http://schemas.microsoft.com/office/drawing/2014/main" id="{33BF1BB5-F1C7-4632-91DC-2C9FA1E0E084}"/>
              </a:ext>
            </a:extLst>
          </p:cNvPr>
          <p:cNvSpPr txBox="1"/>
          <p:nvPr/>
        </p:nvSpPr>
        <p:spPr>
          <a:xfrm>
            <a:off x="5071239" y="4375098"/>
            <a:ext cx="998483" cy="584775"/>
          </a:xfrm>
          <a:prstGeom prst="rect">
            <a:avLst/>
          </a:prstGeom>
          <a:noFill/>
          <a:ln w="76200">
            <a:solidFill>
              <a:schemeClr val="tx1"/>
            </a:solidFill>
          </a:ln>
        </p:spPr>
        <p:txBody>
          <a:bodyPr wrap="square" rtlCol="0">
            <a:spAutoFit/>
          </a:bodyPr>
          <a:lstStyle/>
          <a:p>
            <a:pPr algn="ctr"/>
            <a:r>
              <a:rPr lang="en-GB" sz="3200" b="1" dirty="0"/>
              <a:t>M</a:t>
            </a:r>
          </a:p>
        </p:txBody>
      </p:sp>
      <p:sp>
        <p:nvSpPr>
          <p:cNvPr id="8" name="TextBox 7">
            <a:extLst>
              <a:ext uri="{FF2B5EF4-FFF2-40B4-BE49-F238E27FC236}">
                <a16:creationId xmlns:a16="http://schemas.microsoft.com/office/drawing/2014/main" id="{36D9A03D-F411-4C6D-A2C0-5E69FE1B52EF}"/>
              </a:ext>
            </a:extLst>
          </p:cNvPr>
          <p:cNvSpPr txBox="1"/>
          <p:nvPr/>
        </p:nvSpPr>
        <p:spPr>
          <a:xfrm>
            <a:off x="5071241" y="3152817"/>
            <a:ext cx="998483" cy="584775"/>
          </a:xfrm>
          <a:prstGeom prst="rect">
            <a:avLst/>
          </a:prstGeom>
          <a:noFill/>
          <a:ln w="76200">
            <a:solidFill>
              <a:schemeClr val="tx1"/>
            </a:solidFill>
          </a:ln>
        </p:spPr>
        <p:txBody>
          <a:bodyPr wrap="square" rtlCol="0">
            <a:spAutoFit/>
          </a:bodyPr>
          <a:lstStyle/>
          <a:p>
            <a:pPr algn="ctr"/>
            <a:r>
              <a:rPr lang="en-GB" sz="3200" b="1" dirty="0"/>
              <a:t>E</a:t>
            </a:r>
          </a:p>
        </p:txBody>
      </p:sp>
      <p:sp>
        <p:nvSpPr>
          <p:cNvPr id="9" name="TextBox 8">
            <a:extLst>
              <a:ext uri="{FF2B5EF4-FFF2-40B4-BE49-F238E27FC236}">
                <a16:creationId xmlns:a16="http://schemas.microsoft.com/office/drawing/2014/main" id="{650B6D1C-41C8-427C-BF60-F2F973B46C27}"/>
              </a:ext>
            </a:extLst>
          </p:cNvPr>
          <p:cNvSpPr txBox="1"/>
          <p:nvPr/>
        </p:nvSpPr>
        <p:spPr>
          <a:xfrm>
            <a:off x="4072760" y="3152817"/>
            <a:ext cx="998483" cy="584775"/>
          </a:xfrm>
          <a:prstGeom prst="rect">
            <a:avLst/>
          </a:prstGeom>
          <a:noFill/>
          <a:ln w="76200">
            <a:solidFill>
              <a:schemeClr val="tx1"/>
            </a:solidFill>
          </a:ln>
        </p:spPr>
        <p:txBody>
          <a:bodyPr wrap="square" rtlCol="0">
            <a:spAutoFit/>
          </a:bodyPr>
          <a:lstStyle/>
          <a:p>
            <a:pPr algn="ctr"/>
            <a:r>
              <a:rPr lang="en-GB" sz="3200" b="1" dirty="0"/>
              <a:t>H</a:t>
            </a:r>
          </a:p>
        </p:txBody>
      </p:sp>
      <p:sp>
        <p:nvSpPr>
          <p:cNvPr id="10" name="TextBox 9">
            <a:extLst>
              <a:ext uri="{FF2B5EF4-FFF2-40B4-BE49-F238E27FC236}">
                <a16:creationId xmlns:a16="http://schemas.microsoft.com/office/drawing/2014/main" id="{4B4B13B1-F637-4C17-8DF1-D66BF148C6F1}"/>
              </a:ext>
            </a:extLst>
          </p:cNvPr>
          <p:cNvSpPr txBox="1"/>
          <p:nvPr/>
        </p:nvSpPr>
        <p:spPr>
          <a:xfrm>
            <a:off x="3074278" y="3147682"/>
            <a:ext cx="998483" cy="584775"/>
          </a:xfrm>
          <a:prstGeom prst="rect">
            <a:avLst/>
          </a:prstGeom>
          <a:noFill/>
          <a:ln w="76200">
            <a:solidFill>
              <a:schemeClr val="tx1"/>
            </a:solidFill>
          </a:ln>
        </p:spPr>
        <p:txBody>
          <a:bodyPr wrap="square" rtlCol="0">
            <a:spAutoFit/>
          </a:bodyPr>
          <a:lstStyle/>
          <a:p>
            <a:pPr algn="ctr"/>
            <a:r>
              <a:rPr lang="en-GB" sz="3200" b="1" dirty="0"/>
              <a:t>S</a:t>
            </a:r>
          </a:p>
        </p:txBody>
      </p:sp>
      <p:sp>
        <p:nvSpPr>
          <p:cNvPr id="11" name="TextBox 10">
            <a:extLst>
              <a:ext uri="{FF2B5EF4-FFF2-40B4-BE49-F238E27FC236}">
                <a16:creationId xmlns:a16="http://schemas.microsoft.com/office/drawing/2014/main" id="{352C847C-8CA4-4CE4-A57B-B932F7B8BA97}"/>
              </a:ext>
            </a:extLst>
          </p:cNvPr>
          <p:cNvSpPr txBox="1"/>
          <p:nvPr/>
        </p:nvSpPr>
        <p:spPr>
          <a:xfrm>
            <a:off x="6096000" y="3157952"/>
            <a:ext cx="998483" cy="584775"/>
          </a:xfrm>
          <a:prstGeom prst="rect">
            <a:avLst/>
          </a:prstGeom>
          <a:noFill/>
          <a:ln w="76200">
            <a:solidFill>
              <a:schemeClr val="tx1"/>
            </a:solidFill>
          </a:ln>
        </p:spPr>
        <p:txBody>
          <a:bodyPr wrap="square" rtlCol="0">
            <a:spAutoFit/>
          </a:bodyPr>
          <a:lstStyle/>
          <a:p>
            <a:pPr algn="ctr"/>
            <a:r>
              <a:rPr lang="en-GB" sz="3200" b="1" dirty="0"/>
              <a:t>P</a:t>
            </a:r>
          </a:p>
        </p:txBody>
      </p:sp>
      <p:sp>
        <p:nvSpPr>
          <p:cNvPr id="12" name="TextBox 11">
            <a:extLst>
              <a:ext uri="{FF2B5EF4-FFF2-40B4-BE49-F238E27FC236}">
                <a16:creationId xmlns:a16="http://schemas.microsoft.com/office/drawing/2014/main" id="{42BAF0B1-CDBF-4406-AEFD-E1242AD47358}"/>
              </a:ext>
            </a:extLst>
          </p:cNvPr>
          <p:cNvSpPr txBox="1"/>
          <p:nvPr/>
        </p:nvSpPr>
        <p:spPr>
          <a:xfrm>
            <a:off x="7094480" y="3150477"/>
            <a:ext cx="998483" cy="584775"/>
          </a:xfrm>
          <a:prstGeom prst="rect">
            <a:avLst/>
          </a:prstGeom>
          <a:noFill/>
          <a:ln w="76200">
            <a:solidFill>
              <a:schemeClr val="tx1"/>
            </a:solidFill>
          </a:ln>
        </p:spPr>
        <p:txBody>
          <a:bodyPr wrap="square" rtlCol="0">
            <a:spAutoFit/>
          </a:bodyPr>
          <a:lstStyle/>
          <a:p>
            <a:pPr algn="ctr"/>
            <a:r>
              <a:rPr lang="en-GB" sz="3200" b="1" dirty="0"/>
              <a:t>H</a:t>
            </a:r>
          </a:p>
        </p:txBody>
      </p:sp>
      <p:sp>
        <p:nvSpPr>
          <p:cNvPr id="13" name="TextBox 12">
            <a:extLst>
              <a:ext uri="{FF2B5EF4-FFF2-40B4-BE49-F238E27FC236}">
                <a16:creationId xmlns:a16="http://schemas.microsoft.com/office/drawing/2014/main" id="{83368E15-9CDF-4773-A498-9811D9DBAE22}"/>
              </a:ext>
            </a:extLst>
          </p:cNvPr>
          <p:cNvSpPr txBox="1"/>
          <p:nvPr/>
        </p:nvSpPr>
        <p:spPr>
          <a:xfrm>
            <a:off x="8092960" y="3149736"/>
            <a:ext cx="998483" cy="584775"/>
          </a:xfrm>
          <a:prstGeom prst="rect">
            <a:avLst/>
          </a:prstGeom>
          <a:noFill/>
          <a:ln w="76200">
            <a:solidFill>
              <a:schemeClr val="tx1"/>
            </a:solidFill>
          </a:ln>
        </p:spPr>
        <p:txBody>
          <a:bodyPr wrap="square" rtlCol="0">
            <a:spAutoFit/>
          </a:bodyPr>
          <a:lstStyle/>
          <a:p>
            <a:pPr algn="ctr"/>
            <a:r>
              <a:rPr lang="en-GB" sz="3200" b="1" dirty="0"/>
              <a:t>E</a:t>
            </a:r>
          </a:p>
        </p:txBody>
      </p:sp>
      <p:sp>
        <p:nvSpPr>
          <p:cNvPr id="14" name="TextBox 13">
            <a:extLst>
              <a:ext uri="{FF2B5EF4-FFF2-40B4-BE49-F238E27FC236}">
                <a16:creationId xmlns:a16="http://schemas.microsoft.com/office/drawing/2014/main" id="{09839801-03BF-4949-A2D3-6877A4B9C51D}"/>
              </a:ext>
            </a:extLst>
          </p:cNvPr>
          <p:cNvSpPr txBox="1"/>
          <p:nvPr/>
        </p:nvSpPr>
        <p:spPr>
          <a:xfrm>
            <a:off x="9091437" y="3147682"/>
            <a:ext cx="998483" cy="584775"/>
          </a:xfrm>
          <a:prstGeom prst="rect">
            <a:avLst/>
          </a:prstGeom>
          <a:noFill/>
          <a:ln w="76200">
            <a:solidFill>
              <a:schemeClr val="tx1"/>
            </a:solidFill>
          </a:ln>
        </p:spPr>
        <p:txBody>
          <a:bodyPr wrap="square" rtlCol="0">
            <a:spAutoFit/>
          </a:bodyPr>
          <a:lstStyle/>
          <a:p>
            <a:pPr algn="ctr"/>
            <a:r>
              <a:rPr lang="en-GB" sz="3200" b="1" dirty="0"/>
              <a:t>R</a:t>
            </a:r>
          </a:p>
        </p:txBody>
      </p:sp>
      <p:sp>
        <p:nvSpPr>
          <p:cNvPr id="15" name="TextBox 14">
            <a:extLst>
              <a:ext uri="{FF2B5EF4-FFF2-40B4-BE49-F238E27FC236}">
                <a16:creationId xmlns:a16="http://schemas.microsoft.com/office/drawing/2014/main" id="{D6D23C11-863B-4354-A2D5-3F091D7A0D63}"/>
              </a:ext>
            </a:extLst>
          </p:cNvPr>
          <p:cNvSpPr txBox="1"/>
          <p:nvPr/>
        </p:nvSpPr>
        <p:spPr>
          <a:xfrm>
            <a:off x="10095161" y="3157952"/>
            <a:ext cx="998483" cy="584775"/>
          </a:xfrm>
          <a:prstGeom prst="rect">
            <a:avLst/>
          </a:prstGeom>
          <a:noFill/>
          <a:ln w="76200">
            <a:solidFill>
              <a:schemeClr val="tx1"/>
            </a:solidFill>
          </a:ln>
        </p:spPr>
        <p:txBody>
          <a:bodyPr wrap="square" rtlCol="0">
            <a:spAutoFit/>
          </a:bodyPr>
          <a:lstStyle/>
          <a:p>
            <a:pPr algn="ctr"/>
            <a:r>
              <a:rPr lang="en-GB" sz="3200" b="1" dirty="0"/>
              <a:t>D</a:t>
            </a:r>
          </a:p>
        </p:txBody>
      </p:sp>
    </p:spTree>
    <p:extLst>
      <p:ext uri="{BB962C8B-B14F-4D97-AF65-F5344CB8AC3E}">
        <p14:creationId xmlns:p14="http://schemas.microsoft.com/office/powerpoint/2010/main" val="16753238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3B61C1-8CF7-4C4B-805D-B075A3978726}"/>
              </a:ext>
            </a:extLst>
          </p:cNvPr>
          <p:cNvSpPr txBox="1"/>
          <p:nvPr/>
        </p:nvSpPr>
        <p:spPr>
          <a:xfrm>
            <a:off x="620110" y="609600"/>
            <a:ext cx="10962290" cy="4708981"/>
          </a:xfrm>
          <a:prstGeom prst="rect">
            <a:avLst/>
          </a:prstGeom>
          <a:noFill/>
        </p:spPr>
        <p:txBody>
          <a:bodyPr wrap="square" rtlCol="0">
            <a:spAutoFit/>
          </a:bodyPr>
          <a:lstStyle/>
          <a:p>
            <a:pPr algn="ctr"/>
            <a:r>
              <a:rPr lang="en-GB" sz="6000" dirty="0"/>
              <a:t>This is an anagram of which tall tourist attraction? (in England) </a:t>
            </a:r>
          </a:p>
          <a:p>
            <a:pPr algn="ctr"/>
            <a:endParaRPr lang="en-GB" sz="6000" dirty="0"/>
          </a:p>
          <a:p>
            <a:pPr algn="ctr"/>
            <a:r>
              <a:rPr lang="en-GB" sz="6000" b="1" dirty="0"/>
              <a:t>DLOYNO NEY</a:t>
            </a:r>
          </a:p>
          <a:p>
            <a:pPr algn="ctr"/>
            <a:r>
              <a:rPr lang="en-GB" sz="6000" b="1" dirty="0">
                <a:solidFill>
                  <a:srgbClr val="FF0000"/>
                </a:solidFill>
              </a:rPr>
              <a:t>LONDON EYE</a:t>
            </a:r>
          </a:p>
        </p:txBody>
      </p:sp>
    </p:spTree>
    <p:extLst>
      <p:ext uri="{BB962C8B-B14F-4D97-AF65-F5344CB8AC3E}">
        <p14:creationId xmlns:p14="http://schemas.microsoft.com/office/powerpoint/2010/main" val="1758700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Snipped 7">
            <a:extLst>
              <a:ext uri="{FF2B5EF4-FFF2-40B4-BE49-F238E27FC236}">
                <a16:creationId xmlns:a16="http://schemas.microsoft.com/office/drawing/2014/main" id="{3BE96FC8-264A-4ED9-AB61-B84004E5724D}"/>
              </a:ext>
            </a:extLst>
          </p:cNvPr>
          <p:cNvSpPr/>
          <p:nvPr/>
        </p:nvSpPr>
        <p:spPr>
          <a:xfrm rot="2705442">
            <a:off x="1790235" y="3618805"/>
            <a:ext cx="1811282" cy="2246911"/>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ysClr val="windowText" lastClr="000000"/>
                </a:solidFill>
              </a:rPr>
              <a:t>£25</a:t>
            </a:r>
          </a:p>
          <a:p>
            <a:pPr algn="ctr"/>
            <a:r>
              <a:rPr lang="en-GB" sz="3200" b="1" dirty="0">
                <a:solidFill>
                  <a:sysClr val="windowText" lastClr="000000"/>
                </a:solidFill>
              </a:rPr>
              <a:t>50% OFF</a:t>
            </a:r>
          </a:p>
        </p:txBody>
      </p:sp>
      <p:sp>
        <p:nvSpPr>
          <p:cNvPr id="2" name="TextBox 1">
            <a:extLst>
              <a:ext uri="{FF2B5EF4-FFF2-40B4-BE49-F238E27FC236}">
                <a16:creationId xmlns:a16="http://schemas.microsoft.com/office/drawing/2014/main" id="{0A485138-8453-4F81-B227-774705D1AF1D}"/>
              </a:ext>
            </a:extLst>
          </p:cNvPr>
          <p:cNvSpPr txBox="1"/>
          <p:nvPr/>
        </p:nvSpPr>
        <p:spPr>
          <a:xfrm>
            <a:off x="588579" y="609600"/>
            <a:ext cx="11004331" cy="1938992"/>
          </a:xfrm>
          <a:prstGeom prst="rect">
            <a:avLst/>
          </a:prstGeom>
          <a:noFill/>
        </p:spPr>
        <p:txBody>
          <a:bodyPr wrap="square" rtlCol="0">
            <a:spAutoFit/>
          </a:bodyPr>
          <a:lstStyle/>
          <a:p>
            <a:pPr algn="ctr"/>
            <a:r>
              <a:rPr lang="en-GB" sz="6000" dirty="0"/>
              <a:t>What is the price of the honey now it is in the sale?</a:t>
            </a:r>
          </a:p>
        </p:txBody>
      </p:sp>
      <p:pic>
        <p:nvPicPr>
          <p:cNvPr id="4" name="Picture 3" descr="A picture containing cup, table, indoor, sitting&#10;&#10;Description automatically generated">
            <a:extLst>
              <a:ext uri="{FF2B5EF4-FFF2-40B4-BE49-F238E27FC236}">
                <a16:creationId xmlns:a16="http://schemas.microsoft.com/office/drawing/2014/main" id="{62AFD1DF-71F9-490B-B7F7-E7EC952AB7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90618" y="2548592"/>
            <a:ext cx="1986127" cy="2771340"/>
          </a:xfrm>
          <a:prstGeom prst="rect">
            <a:avLst/>
          </a:prstGeom>
        </p:spPr>
      </p:pic>
      <p:sp>
        <p:nvSpPr>
          <p:cNvPr id="7" name="Freeform: Shape 6">
            <a:extLst>
              <a:ext uri="{FF2B5EF4-FFF2-40B4-BE49-F238E27FC236}">
                <a16:creationId xmlns:a16="http://schemas.microsoft.com/office/drawing/2014/main" id="{4E7E6259-5E02-43EC-A7B2-8D2F611EC04F}"/>
              </a:ext>
            </a:extLst>
          </p:cNvPr>
          <p:cNvSpPr/>
          <p:nvPr/>
        </p:nvSpPr>
        <p:spPr>
          <a:xfrm>
            <a:off x="3395510" y="3354114"/>
            <a:ext cx="3352800" cy="882869"/>
          </a:xfrm>
          <a:custGeom>
            <a:avLst/>
            <a:gdLst>
              <a:gd name="connsiteX0" fmla="*/ 3352800 w 3352800"/>
              <a:gd name="connsiteY0" fmla="*/ 157656 h 882869"/>
              <a:gd name="connsiteX1" fmla="*/ 3300249 w 3352800"/>
              <a:gd name="connsiteY1" fmla="*/ 126125 h 882869"/>
              <a:gd name="connsiteX2" fmla="*/ 3205656 w 3352800"/>
              <a:gd name="connsiteY2" fmla="*/ 94594 h 882869"/>
              <a:gd name="connsiteX3" fmla="*/ 3174125 w 3352800"/>
              <a:gd name="connsiteY3" fmla="*/ 84083 h 882869"/>
              <a:gd name="connsiteX4" fmla="*/ 3142594 w 3352800"/>
              <a:gd name="connsiteY4" fmla="*/ 73573 h 882869"/>
              <a:gd name="connsiteX5" fmla="*/ 3079532 w 3352800"/>
              <a:gd name="connsiteY5" fmla="*/ 42042 h 882869"/>
              <a:gd name="connsiteX6" fmla="*/ 3048000 w 3352800"/>
              <a:gd name="connsiteY6" fmla="*/ 21021 h 882869"/>
              <a:gd name="connsiteX7" fmla="*/ 2942897 w 3352800"/>
              <a:gd name="connsiteY7" fmla="*/ 0 h 882869"/>
              <a:gd name="connsiteX8" fmla="*/ 2554014 w 3352800"/>
              <a:gd name="connsiteY8" fmla="*/ 21021 h 882869"/>
              <a:gd name="connsiteX9" fmla="*/ 2501463 w 3352800"/>
              <a:gd name="connsiteY9" fmla="*/ 31531 h 882869"/>
              <a:gd name="connsiteX10" fmla="*/ 2480442 w 3352800"/>
              <a:gd name="connsiteY10" fmla="*/ 63063 h 882869"/>
              <a:gd name="connsiteX11" fmla="*/ 2406869 w 3352800"/>
              <a:gd name="connsiteY11" fmla="*/ 84083 h 882869"/>
              <a:gd name="connsiteX12" fmla="*/ 2343807 w 3352800"/>
              <a:gd name="connsiteY12" fmla="*/ 147145 h 882869"/>
              <a:gd name="connsiteX13" fmla="*/ 2259725 w 3352800"/>
              <a:gd name="connsiteY13" fmla="*/ 199697 h 882869"/>
              <a:gd name="connsiteX14" fmla="*/ 2228194 w 3352800"/>
              <a:gd name="connsiteY14" fmla="*/ 220718 h 882869"/>
              <a:gd name="connsiteX15" fmla="*/ 2196663 w 3352800"/>
              <a:gd name="connsiteY15" fmla="*/ 252249 h 882869"/>
              <a:gd name="connsiteX16" fmla="*/ 2133600 w 3352800"/>
              <a:gd name="connsiteY16" fmla="*/ 294290 h 882869"/>
              <a:gd name="connsiteX17" fmla="*/ 2102069 w 3352800"/>
              <a:gd name="connsiteY17" fmla="*/ 315311 h 882869"/>
              <a:gd name="connsiteX18" fmla="*/ 2039007 w 3352800"/>
              <a:gd name="connsiteY18" fmla="*/ 367863 h 882869"/>
              <a:gd name="connsiteX19" fmla="*/ 2007476 w 3352800"/>
              <a:gd name="connsiteY19" fmla="*/ 378373 h 882869"/>
              <a:gd name="connsiteX20" fmla="*/ 1965435 w 3352800"/>
              <a:gd name="connsiteY20" fmla="*/ 409904 h 882869"/>
              <a:gd name="connsiteX21" fmla="*/ 1933904 w 3352800"/>
              <a:gd name="connsiteY21" fmla="*/ 430925 h 882869"/>
              <a:gd name="connsiteX22" fmla="*/ 1797269 w 3352800"/>
              <a:gd name="connsiteY22" fmla="*/ 515007 h 882869"/>
              <a:gd name="connsiteX23" fmla="*/ 1713187 w 3352800"/>
              <a:gd name="connsiteY23" fmla="*/ 578069 h 882869"/>
              <a:gd name="connsiteX24" fmla="*/ 1650125 w 3352800"/>
              <a:gd name="connsiteY24" fmla="*/ 599090 h 882869"/>
              <a:gd name="connsiteX25" fmla="*/ 1597573 w 3352800"/>
              <a:gd name="connsiteY25" fmla="*/ 620111 h 882869"/>
              <a:gd name="connsiteX26" fmla="*/ 1524000 w 3352800"/>
              <a:gd name="connsiteY26" fmla="*/ 683173 h 882869"/>
              <a:gd name="connsiteX27" fmla="*/ 1492469 w 3352800"/>
              <a:gd name="connsiteY27" fmla="*/ 693683 h 882869"/>
              <a:gd name="connsiteX28" fmla="*/ 1408387 w 3352800"/>
              <a:gd name="connsiteY28" fmla="*/ 756745 h 882869"/>
              <a:gd name="connsiteX29" fmla="*/ 1303283 w 3352800"/>
              <a:gd name="connsiteY29" fmla="*/ 788276 h 882869"/>
              <a:gd name="connsiteX30" fmla="*/ 1271752 w 3352800"/>
              <a:gd name="connsiteY30" fmla="*/ 798787 h 882869"/>
              <a:gd name="connsiteX31" fmla="*/ 1229711 w 3352800"/>
              <a:gd name="connsiteY31" fmla="*/ 819807 h 882869"/>
              <a:gd name="connsiteX32" fmla="*/ 1177159 w 3352800"/>
              <a:gd name="connsiteY32" fmla="*/ 830318 h 882869"/>
              <a:gd name="connsiteX33" fmla="*/ 1103587 w 3352800"/>
              <a:gd name="connsiteY33" fmla="*/ 861849 h 882869"/>
              <a:gd name="connsiteX34" fmla="*/ 1072056 w 3352800"/>
              <a:gd name="connsiteY34" fmla="*/ 882869 h 882869"/>
              <a:gd name="connsiteX35" fmla="*/ 472966 w 3352800"/>
              <a:gd name="connsiteY35" fmla="*/ 872359 h 882869"/>
              <a:gd name="connsiteX36" fmla="*/ 409904 w 3352800"/>
              <a:gd name="connsiteY36" fmla="*/ 840828 h 882869"/>
              <a:gd name="connsiteX37" fmla="*/ 367863 w 3352800"/>
              <a:gd name="connsiteY37" fmla="*/ 819807 h 882869"/>
              <a:gd name="connsiteX38" fmla="*/ 294290 w 3352800"/>
              <a:gd name="connsiteY38" fmla="*/ 798787 h 882869"/>
              <a:gd name="connsiteX39" fmla="*/ 178676 w 3352800"/>
              <a:gd name="connsiteY39" fmla="*/ 756745 h 882869"/>
              <a:gd name="connsiteX40" fmla="*/ 126125 w 3352800"/>
              <a:gd name="connsiteY40" fmla="*/ 746235 h 882869"/>
              <a:gd name="connsiteX41" fmla="*/ 31532 w 3352800"/>
              <a:gd name="connsiteY41" fmla="*/ 704194 h 882869"/>
              <a:gd name="connsiteX42" fmla="*/ 0 w 3352800"/>
              <a:gd name="connsiteY42" fmla="*/ 693683 h 88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52800" h="882869">
                <a:moveTo>
                  <a:pt x="3352800" y="157656"/>
                </a:moveTo>
                <a:cubicBezTo>
                  <a:pt x="3335283" y="147146"/>
                  <a:pt x="3318846" y="134578"/>
                  <a:pt x="3300249" y="126125"/>
                </a:cubicBezTo>
                <a:cubicBezTo>
                  <a:pt x="3300235" y="126119"/>
                  <a:pt x="3221429" y="99852"/>
                  <a:pt x="3205656" y="94594"/>
                </a:cubicBezTo>
                <a:lnTo>
                  <a:pt x="3174125" y="84083"/>
                </a:lnTo>
                <a:lnTo>
                  <a:pt x="3142594" y="73573"/>
                </a:lnTo>
                <a:cubicBezTo>
                  <a:pt x="3052235" y="13333"/>
                  <a:pt x="3166557" y="85554"/>
                  <a:pt x="3079532" y="42042"/>
                </a:cubicBezTo>
                <a:cubicBezTo>
                  <a:pt x="3068233" y="36393"/>
                  <a:pt x="3060074" y="24736"/>
                  <a:pt x="3048000" y="21021"/>
                </a:cubicBezTo>
                <a:cubicBezTo>
                  <a:pt x="3013852" y="10514"/>
                  <a:pt x="2942897" y="0"/>
                  <a:pt x="2942897" y="0"/>
                </a:cubicBezTo>
                <a:lnTo>
                  <a:pt x="2554014" y="21021"/>
                </a:lnTo>
                <a:cubicBezTo>
                  <a:pt x="2536196" y="22294"/>
                  <a:pt x="2516973" y="22668"/>
                  <a:pt x="2501463" y="31531"/>
                </a:cubicBezTo>
                <a:cubicBezTo>
                  <a:pt x="2490495" y="37798"/>
                  <a:pt x="2490306" y="55172"/>
                  <a:pt x="2480442" y="63063"/>
                </a:cubicBezTo>
                <a:cubicBezTo>
                  <a:pt x="2473588" y="68546"/>
                  <a:pt x="2409615" y="83397"/>
                  <a:pt x="2406869" y="84083"/>
                </a:cubicBezTo>
                <a:cubicBezTo>
                  <a:pt x="2385848" y="105104"/>
                  <a:pt x="2370396" y="133850"/>
                  <a:pt x="2343807" y="147145"/>
                </a:cubicBezTo>
                <a:cubicBezTo>
                  <a:pt x="2277963" y="180068"/>
                  <a:pt x="2323396" y="154217"/>
                  <a:pt x="2259725" y="199697"/>
                </a:cubicBezTo>
                <a:cubicBezTo>
                  <a:pt x="2249446" y="207039"/>
                  <a:pt x="2237898" y="212631"/>
                  <a:pt x="2228194" y="220718"/>
                </a:cubicBezTo>
                <a:cubicBezTo>
                  <a:pt x="2216775" y="230234"/>
                  <a:pt x="2208396" y="243124"/>
                  <a:pt x="2196663" y="252249"/>
                </a:cubicBezTo>
                <a:cubicBezTo>
                  <a:pt x="2176721" y="267759"/>
                  <a:pt x="2154621" y="280276"/>
                  <a:pt x="2133600" y="294290"/>
                </a:cubicBezTo>
                <a:cubicBezTo>
                  <a:pt x="2123090" y="301297"/>
                  <a:pt x="2111001" y="306379"/>
                  <a:pt x="2102069" y="315311"/>
                </a:cubicBezTo>
                <a:cubicBezTo>
                  <a:pt x="2078825" y="338555"/>
                  <a:pt x="2068272" y="353231"/>
                  <a:pt x="2039007" y="367863"/>
                </a:cubicBezTo>
                <a:cubicBezTo>
                  <a:pt x="2029098" y="372818"/>
                  <a:pt x="2017986" y="374870"/>
                  <a:pt x="2007476" y="378373"/>
                </a:cubicBezTo>
                <a:cubicBezTo>
                  <a:pt x="1993462" y="388883"/>
                  <a:pt x="1979689" y="399722"/>
                  <a:pt x="1965435" y="409904"/>
                </a:cubicBezTo>
                <a:cubicBezTo>
                  <a:pt x="1955156" y="417246"/>
                  <a:pt x="1944010" y="423346"/>
                  <a:pt x="1933904" y="430925"/>
                </a:cubicBezTo>
                <a:cubicBezTo>
                  <a:pt x="1822021" y="514837"/>
                  <a:pt x="1880193" y="494277"/>
                  <a:pt x="1797269" y="515007"/>
                </a:cubicBezTo>
                <a:cubicBezTo>
                  <a:pt x="1790562" y="520373"/>
                  <a:pt x="1732016" y="569701"/>
                  <a:pt x="1713187" y="578069"/>
                </a:cubicBezTo>
                <a:cubicBezTo>
                  <a:pt x="1692939" y="587068"/>
                  <a:pt x="1670949" y="591518"/>
                  <a:pt x="1650125" y="599090"/>
                </a:cubicBezTo>
                <a:cubicBezTo>
                  <a:pt x="1632394" y="605538"/>
                  <a:pt x="1615090" y="613104"/>
                  <a:pt x="1597573" y="620111"/>
                </a:cubicBezTo>
                <a:cubicBezTo>
                  <a:pt x="1572723" y="644961"/>
                  <a:pt x="1555462" y="665195"/>
                  <a:pt x="1524000" y="683173"/>
                </a:cubicBezTo>
                <a:cubicBezTo>
                  <a:pt x="1514381" y="688670"/>
                  <a:pt x="1502979" y="690180"/>
                  <a:pt x="1492469" y="693683"/>
                </a:cubicBezTo>
                <a:cubicBezTo>
                  <a:pt x="1464442" y="714704"/>
                  <a:pt x="1442375" y="748248"/>
                  <a:pt x="1408387" y="756745"/>
                </a:cubicBezTo>
                <a:cubicBezTo>
                  <a:pt x="1344855" y="772629"/>
                  <a:pt x="1380039" y="762691"/>
                  <a:pt x="1303283" y="788276"/>
                </a:cubicBezTo>
                <a:cubicBezTo>
                  <a:pt x="1292773" y="791779"/>
                  <a:pt x="1281661" y="793832"/>
                  <a:pt x="1271752" y="798787"/>
                </a:cubicBezTo>
                <a:cubicBezTo>
                  <a:pt x="1257738" y="805794"/>
                  <a:pt x="1244575" y="814852"/>
                  <a:pt x="1229711" y="819807"/>
                </a:cubicBezTo>
                <a:cubicBezTo>
                  <a:pt x="1212763" y="825456"/>
                  <a:pt x="1194490" y="825985"/>
                  <a:pt x="1177159" y="830318"/>
                </a:cubicBezTo>
                <a:cubicBezTo>
                  <a:pt x="1150952" y="836870"/>
                  <a:pt x="1126987" y="848478"/>
                  <a:pt x="1103587" y="861849"/>
                </a:cubicBezTo>
                <a:cubicBezTo>
                  <a:pt x="1092620" y="868116"/>
                  <a:pt x="1082566" y="875862"/>
                  <a:pt x="1072056" y="882869"/>
                </a:cubicBezTo>
                <a:lnTo>
                  <a:pt x="472966" y="872359"/>
                </a:lnTo>
                <a:cubicBezTo>
                  <a:pt x="447385" y="871506"/>
                  <a:pt x="430205" y="852429"/>
                  <a:pt x="409904" y="840828"/>
                </a:cubicBezTo>
                <a:cubicBezTo>
                  <a:pt x="396301" y="833054"/>
                  <a:pt x="382264" y="825979"/>
                  <a:pt x="367863" y="819807"/>
                </a:cubicBezTo>
                <a:cubicBezTo>
                  <a:pt x="332438" y="804625"/>
                  <a:pt x="334289" y="812120"/>
                  <a:pt x="294290" y="798787"/>
                </a:cubicBezTo>
                <a:cubicBezTo>
                  <a:pt x="253539" y="785203"/>
                  <a:pt x="221615" y="765333"/>
                  <a:pt x="178676" y="756745"/>
                </a:cubicBezTo>
                <a:lnTo>
                  <a:pt x="126125" y="746235"/>
                </a:lnTo>
                <a:cubicBezTo>
                  <a:pt x="76157" y="712922"/>
                  <a:pt x="106579" y="729210"/>
                  <a:pt x="31532" y="704194"/>
                </a:cubicBezTo>
                <a:lnTo>
                  <a:pt x="0" y="693683"/>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FA0A91E-2A3C-4F77-8F63-1C7AC91D6689}"/>
              </a:ext>
            </a:extLst>
          </p:cNvPr>
          <p:cNvSpPr/>
          <p:nvPr/>
        </p:nvSpPr>
        <p:spPr>
          <a:xfrm>
            <a:off x="3332334" y="3994810"/>
            <a:ext cx="233660" cy="2421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32262B46-3358-438E-A577-674E39850706}"/>
              </a:ext>
            </a:extLst>
          </p:cNvPr>
          <p:cNvCxnSpPr>
            <a:cxnSpLocks/>
          </p:cNvCxnSpPr>
          <p:nvPr/>
        </p:nvCxnSpPr>
        <p:spPr>
          <a:xfrm flipH="1" flipV="1">
            <a:off x="2270235" y="4109633"/>
            <a:ext cx="1439918" cy="7680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D495A80-5D1E-4539-9273-DA6C092EF97D}"/>
              </a:ext>
            </a:extLst>
          </p:cNvPr>
          <p:cNvSpPr txBox="1"/>
          <p:nvPr/>
        </p:nvSpPr>
        <p:spPr>
          <a:xfrm>
            <a:off x="8368248" y="2645998"/>
            <a:ext cx="3129394" cy="1323439"/>
          </a:xfrm>
          <a:prstGeom prst="rect">
            <a:avLst/>
          </a:prstGeom>
          <a:noFill/>
        </p:spPr>
        <p:txBody>
          <a:bodyPr wrap="square" rtlCol="0">
            <a:spAutoFit/>
          </a:bodyPr>
          <a:lstStyle/>
          <a:p>
            <a:pPr algn="ctr"/>
            <a:r>
              <a:rPr lang="en-GB" sz="8000" b="1" dirty="0">
                <a:solidFill>
                  <a:srgbClr val="FF0000"/>
                </a:solidFill>
              </a:rPr>
              <a:t>£12.50</a:t>
            </a:r>
          </a:p>
        </p:txBody>
      </p:sp>
    </p:spTree>
    <p:extLst>
      <p:ext uri="{BB962C8B-B14F-4D97-AF65-F5344CB8AC3E}">
        <p14:creationId xmlns:p14="http://schemas.microsoft.com/office/powerpoint/2010/main" val="40073295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C70F8-3F1E-4828-ABC7-65963718D576}"/>
              </a:ext>
            </a:extLst>
          </p:cNvPr>
          <p:cNvSpPr txBox="1"/>
          <p:nvPr/>
        </p:nvSpPr>
        <p:spPr>
          <a:xfrm>
            <a:off x="609600" y="609600"/>
            <a:ext cx="10962290" cy="1015663"/>
          </a:xfrm>
          <a:prstGeom prst="rect">
            <a:avLst/>
          </a:prstGeom>
          <a:noFill/>
        </p:spPr>
        <p:txBody>
          <a:bodyPr wrap="square" rtlCol="0">
            <a:spAutoFit/>
          </a:bodyPr>
          <a:lstStyle/>
          <a:p>
            <a:pPr algn="ctr"/>
            <a:r>
              <a:rPr lang="en-GB" sz="6000" dirty="0"/>
              <a:t>Where did I write this postcard?</a:t>
            </a:r>
          </a:p>
        </p:txBody>
      </p:sp>
      <p:sp>
        <p:nvSpPr>
          <p:cNvPr id="3" name="TextBox 2">
            <a:extLst>
              <a:ext uri="{FF2B5EF4-FFF2-40B4-BE49-F238E27FC236}">
                <a16:creationId xmlns:a16="http://schemas.microsoft.com/office/drawing/2014/main" id="{98722898-DFEC-4503-882A-9F62941E4C7F}"/>
              </a:ext>
            </a:extLst>
          </p:cNvPr>
          <p:cNvSpPr txBox="1"/>
          <p:nvPr/>
        </p:nvSpPr>
        <p:spPr>
          <a:xfrm>
            <a:off x="3631324" y="2701159"/>
            <a:ext cx="4918842" cy="2554545"/>
          </a:xfrm>
          <a:prstGeom prst="rect">
            <a:avLst/>
          </a:prstGeom>
          <a:solidFill>
            <a:schemeClr val="bg1">
              <a:lumMod val="75000"/>
            </a:schemeClr>
          </a:solidFill>
          <a:ln w="76200">
            <a:solidFill>
              <a:schemeClr val="tx1"/>
            </a:solidFill>
          </a:ln>
        </p:spPr>
        <p:txBody>
          <a:bodyPr wrap="square" rtlCol="0">
            <a:spAutoFit/>
          </a:bodyPr>
          <a:lstStyle/>
          <a:p>
            <a:pPr algn="r"/>
            <a:r>
              <a:rPr lang="en-GB" dirty="0">
                <a:solidFill>
                  <a:sysClr val="windowText" lastClr="000000"/>
                </a:solidFill>
              </a:rPr>
              <a:t> </a:t>
            </a:r>
            <a:r>
              <a:rPr lang="en-GB" sz="4000" dirty="0">
                <a:solidFill>
                  <a:sysClr val="windowText" lastClr="000000"/>
                </a:solidFill>
              </a:rPr>
              <a:t>I’m having a great</a:t>
            </a:r>
          </a:p>
          <a:p>
            <a:pPr algn="r"/>
            <a:r>
              <a:rPr lang="en-GB" sz="4000" dirty="0">
                <a:solidFill>
                  <a:sysClr val="windowText" lastClr="000000"/>
                </a:solidFill>
              </a:rPr>
              <a:t>Time in </a:t>
            </a:r>
            <a:r>
              <a:rPr lang="en-GB" sz="4000" b="1" dirty="0">
                <a:solidFill>
                  <a:srgbClr val="FF0000"/>
                </a:solidFill>
              </a:rPr>
              <a:t>Rome</a:t>
            </a:r>
            <a:r>
              <a:rPr lang="en-GB" sz="4000" dirty="0">
                <a:solidFill>
                  <a:sysClr val="windowText" lastClr="000000"/>
                </a:solidFill>
              </a:rPr>
              <a:t>, and</a:t>
            </a:r>
          </a:p>
          <a:p>
            <a:pPr algn="r"/>
            <a:r>
              <a:rPr lang="en-GB" sz="4000" dirty="0">
                <a:solidFill>
                  <a:sysClr val="windowText" lastClr="000000"/>
                </a:solidFill>
              </a:rPr>
              <a:t>Tomorrow I’m visiting the </a:t>
            </a:r>
            <a:r>
              <a:rPr lang="en-GB" sz="4000" dirty="0" err="1">
                <a:solidFill>
                  <a:sysClr val="windowText" lastClr="000000"/>
                </a:solidFill>
              </a:rPr>
              <a:t>Trevi</a:t>
            </a:r>
            <a:r>
              <a:rPr lang="en-GB" sz="4000" dirty="0">
                <a:solidFill>
                  <a:sysClr val="windowText" lastClr="000000"/>
                </a:solidFill>
              </a:rPr>
              <a:t> Fountain  </a:t>
            </a:r>
            <a:endParaRPr lang="en-GB" dirty="0">
              <a:solidFill>
                <a:sysClr val="windowText" lastClr="000000"/>
              </a:solidFill>
            </a:endParaRPr>
          </a:p>
        </p:txBody>
      </p:sp>
      <p:pic>
        <p:nvPicPr>
          <p:cNvPr id="5" name="Picture 4" descr="A picture containing building, clock, train, table&#10;&#10;Description automatically generated">
            <a:extLst>
              <a:ext uri="{FF2B5EF4-FFF2-40B4-BE49-F238E27FC236}">
                <a16:creationId xmlns:a16="http://schemas.microsoft.com/office/drawing/2014/main" id="{A098823D-127C-405F-9D3B-CD874D447724}"/>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524998" y="2612806"/>
            <a:ext cx="1224590" cy="816194"/>
          </a:xfrm>
          <a:prstGeom prst="rect">
            <a:avLst/>
          </a:prstGeom>
        </p:spPr>
      </p:pic>
    </p:spTree>
    <p:extLst>
      <p:ext uri="{BB962C8B-B14F-4D97-AF65-F5344CB8AC3E}">
        <p14:creationId xmlns:p14="http://schemas.microsoft.com/office/powerpoint/2010/main" val="9469559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B7D79-392E-43F0-AD1B-DD791888197B}"/>
              </a:ext>
            </a:extLst>
          </p:cNvPr>
          <p:cNvSpPr txBox="1"/>
          <p:nvPr/>
        </p:nvSpPr>
        <p:spPr>
          <a:xfrm>
            <a:off x="599090" y="599090"/>
            <a:ext cx="10972800" cy="1938992"/>
          </a:xfrm>
          <a:prstGeom prst="rect">
            <a:avLst/>
          </a:prstGeom>
          <a:noFill/>
        </p:spPr>
        <p:txBody>
          <a:bodyPr wrap="square" rtlCol="0">
            <a:spAutoFit/>
          </a:bodyPr>
          <a:lstStyle/>
          <a:p>
            <a:pPr algn="ctr"/>
            <a:r>
              <a:rPr lang="en-GB" sz="6000" dirty="0"/>
              <a:t>Which dog breed completes this crossword?</a:t>
            </a:r>
          </a:p>
        </p:txBody>
      </p:sp>
      <p:sp>
        <p:nvSpPr>
          <p:cNvPr id="3" name="TextBox 2">
            <a:extLst>
              <a:ext uri="{FF2B5EF4-FFF2-40B4-BE49-F238E27FC236}">
                <a16:creationId xmlns:a16="http://schemas.microsoft.com/office/drawing/2014/main" id="{5A05FD68-B45E-43C7-BB91-BFD7F5A52779}"/>
              </a:ext>
            </a:extLst>
          </p:cNvPr>
          <p:cNvSpPr txBox="1"/>
          <p:nvPr/>
        </p:nvSpPr>
        <p:spPr>
          <a:xfrm>
            <a:off x="5071242" y="2548352"/>
            <a:ext cx="998483" cy="584775"/>
          </a:xfrm>
          <a:prstGeom prst="rect">
            <a:avLst/>
          </a:prstGeom>
          <a:noFill/>
          <a:ln w="76200">
            <a:solidFill>
              <a:schemeClr val="tx1"/>
            </a:solidFill>
          </a:ln>
        </p:spPr>
        <p:txBody>
          <a:bodyPr wrap="square" rtlCol="0">
            <a:spAutoFit/>
          </a:bodyPr>
          <a:lstStyle/>
          <a:p>
            <a:pPr algn="ctr"/>
            <a:r>
              <a:rPr lang="en-GB" sz="3200" b="1" dirty="0"/>
              <a:t>G</a:t>
            </a:r>
          </a:p>
        </p:txBody>
      </p:sp>
      <p:sp>
        <p:nvSpPr>
          <p:cNvPr id="4" name="TextBox 3">
            <a:extLst>
              <a:ext uri="{FF2B5EF4-FFF2-40B4-BE49-F238E27FC236}">
                <a16:creationId xmlns:a16="http://schemas.microsoft.com/office/drawing/2014/main" id="{C716FD71-3642-447A-AD9C-D7DE46180DA5}"/>
              </a:ext>
            </a:extLst>
          </p:cNvPr>
          <p:cNvSpPr txBox="1"/>
          <p:nvPr/>
        </p:nvSpPr>
        <p:spPr>
          <a:xfrm>
            <a:off x="5071240" y="3765498"/>
            <a:ext cx="998483" cy="609600"/>
          </a:xfrm>
          <a:prstGeom prst="rect">
            <a:avLst/>
          </a:prstGeom>
          <a:noFill/>
          <a:ln w="76200">
            <a:solidFill>
              <a:schemeClr val="tx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4EF75E48-F306-4414-B1D3-558E6E92762F}"/>
              </a:ext>
            </a:extLst>
          </p:cNvPr>
          <p:cNvSpPr txBox="1"/>
          <p:nvPr/>
        </p:nvSpPr>
        <p:spPr>
          <a:xfrm>
            <a:off x="5071238" y="5594298"/>
            <a:ext cx="998483" cy="584775"/>
          </a:xfrm>
          <a:prstGeom prst="rect">
            <a:avLst/>
          </a:prstGeom>
          <a:noFill/>
          <a:ln w="76200">
            <a:solidFill>
              <a:schemeClr val="tx1"/>
            </a:solidFill>
          </a:ln>
        </p:spPr>
        <p:txBody>
          <a:bodyPr wrap="square" rtlCol="0">
            <a:spAutoFit/>
          </a:bodyPr>
          <a:lstStyle/>
          <a:p>
            <a:pPr algn="ctr"/>
            <a:r>
              <a:rPr lang="en-GB" sz="3200" b="1" dirty="0"/>
              <a:t>N</a:t>
            </a:r>
          </a:p>
        </p:txBody>
      </p:sp>
      <p:sp>
        <p:nvSpPr>
          <p:cNvPr id="6" name="TextBox 5">
            <a:extLst>
              <a:ext uri="{FF2B5EF4-FFF2-40B4-BE49-F238E27FC236}">
                <a16:creationId xmlns:a16="http://schemas.microsoft.com/office/drawing/2014/main" id="{DBDDDD0D-DE9A-460E-A775-785481043D0F}"/>
              </a:ext>
            </a:extLst>
          </p:cNvPr>
          <p:cNvSpPr txBox="1"/>
          <p:nvPr/>
        </p:nvSpPr>
        <p:spPr>
          <a:xfrm>
            <a:off x="5071238" y="4984698"/>
            <a:ext cx="998483" cy="609600"/>
          </a:xfrm>
          <a:prstGeom prst="rect">
            <a:avLst/>
          </a:prstGeom>
          <a:noFill/>
          <a:ln w="76200">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33BF1BB5-F1C7-4632-91DC-2C9FA1E0E084}"/>
              </a:ext>
            </a:extLst>
          </p:cNvPr>
          <p:cNvSpPr txBox="1"/>
          <p:nvPr/>
        </p:nvSpPr>
        <p:spPr>
          <a:xfrm>
            <a:off x="5071239" y="4375098"/>
            <a:ext cx="998483" cy="609600"/>
          </a:xfrm>
          <a:prstGeom prst="rect">
            <a:avLst/>
          </a:prstGeom>
          <a:noFill/>
          <a:ln w="76200">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36D9A03D-F411-4C6D-A2C0-5E69FE1B52EF}"/>
              </a:ext>
            </a:extLst>
          </p:cNvPr>
          <p:cNvSpPr txBox="1"/>
          <p:nvPr/>
        </p:nvSpPr>
        <p:spPr>
          <a:xfrm>
            <a:off x="5071241" y="3152817"/>
            <a:ext cx="998483" cy="609600"/>
          </a:xfrm>
          <a:prstGeom prst="rect">
            <a:avLst/>
          </a:prstGeom>
          <a:noFill/>
          <a:ln w="76200">
            <a:solidFill>
              <a:schemeClr val="tx1"/>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650B6D1C-41C8-427C-BF60-F2F973B46C27}"/>
              </a:ext>
            </a:extLst>
          </p:cNvPr>
          <p:cNvSpPr txBox="1"/>
          <p:nvPr/>
        </p:nvSpPr>
        <p:spPr>
          <a:xfrm>
            <a:off x="4072760" y="3152817"/>
            <a:ext cx="998483" cy="609600"/>
          </a:xfrm>
          <a:prstGeom prst="rect">
            <a:avLst/>
          </a:prstGeom>
          <a:noFill/>
          <a:ln w="76200">
            <a:solidFill>
              <a:schemeClr val="tx1"/>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4B4B13B1-F637-4C17-8DF1-D66BF148C6F1}"/>
              </a:ext>
            </a:extLst>
          </p:cNvPr>
          <p:cNvSpPr txBox="1"/>
          <p:nvPr/>
        </p:nvSpPr>
        <p:spPr>
          <a:xfrm>
            <a:off x="3074278" y="3147682"/>
            <a:ext cx="998483" cy="584775"/>
          </a:xfrm>
          <a:prstGeom prst="rect">
            <a:avLst/>
          </a:prstGeom>
          <a:noFill/>
          <a:ln w="76200">
            <a:solidFill>
              <a:schemeClr val="tx1"/>
            </a:solidFill>
          </a:ln>
        </p:spPr>
        <p:txBody>
          <a:bodyPr wrap="square" rtlCol="0">
            <a:spAutoFit/>
          </a:bodyPr>
          <a:lstStyle/>
          <a:p>
            <a:pPr algn="ctr"/>
            <a:r>
              <a:rPr lang="en-GB" sz="3200" b="1" dirty="0"/>
              <a:t>S</a:t>
            </a:r>
          </a:p>
        </p:txBody>
      </p:sp>
      <p:sp>
        <p:nvSpPr>
          <p:cNvPr id="11" name="TextBox 10">
            <a:extLst>
              <a:ext uri="{FF2B5EF4-FFF2-40B4-BE49-F238E27FC236}">
                <a16:creationId xmlns:a16="http://schemas.microsoft.com/office/drawing/2014/main" id="{352C847C-8CA4-4CE4-A57B-B932F7B8BA97}"/>
              </a:ext>
            </a:extLst>
          </p:cNvPr>
          <p:cNvSpPr txBox="1"/>
          <p:nvPr/>
        </p:nvSpPr>
        <p:spPr>
          <a:xfrm>
            <a:off x="6096000" y="3157952"/>
            <a:ext cx="998483" cy="609600"/>
          </a:xfrm>
          <a:prstGeom prst="rect">
            <a:avLst/>
          </a:prstGeom>
          <a:noFill/>
          <a:ln w="76200">
            <a:solidFill>
              <a:schemeClr val="tx1"/>
            </a:solid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42BAF0B1-CDBF-4406-AEFD-E1242AD47358}"/>
              </a:ext>
            </a:extLst>
          </p:cNvPr>
          <p:cNvSpPr txBox="1"/>
          <p:nvPr/>
        </p:nvSpPr>
        <p:spPr>
          <a:xfrm>
            <a:off x="7094480" y="3150477"/>
            <a:ext cx="998483" cy="609600"/>
          </a:xfrm>
          <a:prstGeom prst="rect">
            <a:avLst/>
          </a:prstGeom>
          <a:noFill/>
          <a:ln w="76200">
            <a:solidFill>
              <a:schemeClr val="tx1"/>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83368E15-9CDF-4773-A498-9811D9DBAE22}"/>
              </a:ext>
            </a:extLst>
          </p:cNvPr>
          <p:cNvSpPr txBox="1"/>
          <p:nvPr/>
        </p:nvSpPr>
        <p:spPr>
          <a:xfrm>
            <a:off x="8092960" y="3149736"/>
            <a:ext cx="998483" cy="609600"/>
          </a:xfrm>
          <a:prstGeom prst="rect">
            <a:avLst/>
          </a:prstGeom>
          <a:noFill/>
          <a:ln w="76200">
            <a:solidFill>
              <a:schemeClr val="tx1"/>
            </a:solidFill>
          </a:ln>
        </p:spPr>
        <p:txBody>
          <a:bodyPr wrap="square" rtlCol="0">
            <a:spAutoFit/>
          </a:bodyPr>
          <a:lstStyle/>
          <a:p>
            <a:endParaRPr lang="en-GB" dirty="0"/>
          </a:p>
        </p:txBody>
      </p:sp>
      <p:sp>
        <p:nvSpPr>
          <p:cNvPr id="14" name="TextBox 13">
            <a:extLst>
              <a:ext uri="{FF2B5EF4-FFF2-40B4-BE49-F238E27FC236}">
                <a16:creationId xmlns:a16="http://schemas.microsoft.com/office/drawing/2014/main" id="{09839801-03BF-4949-A2D3-6877A4B9C51D}"/>
              </a:ext>
            </a:extLst>
          </p:cNvPr>
          <p:cNvSpPr txBox="1"/>
          <p:nvPr/>
        </p:nvSpPr>
        <p:spPr>
          <a:xfrm>
            <a:off x="9091437" y="3147682"/>
            <a:ext cx="998483" cy="609600"/>
          </a:xfrm>
          <a:prstGeom prst="rect">
            <a:avLst/>
          </a:prstGeom>
          <a:noFill/>
          <a:ln w="76200">
            <a:solidFill>
              <a:schemeClr val="tx1"/>
            </a:solidFill>
          </a:ln>
        </p:spPr>
        <p:txBody>
          <a:bodyPr wrap="square" rtlCol="0">
            <a:spAutoFit/>
          </a:bodyPr>
          <a:lstStyle/>
          <a:p>
            <a:endParaRPr lang="en-GB" dirty="0"/>
          </a:p>
        </p:txBody>
      </p:sp>
      <p:sp>
        <p:nvSpPr>
          <p:cNvPr id="15" name="TextBox 14">
            <a:extLst>
              <a:ext uri="{FF2B5EF4-FFF2-40B4-BE49-F238E27FC236}">
                <a16:creationId xmlns:a16="http://schemas.microsoft.com/office/drawing/2014/main" id="{D6D23C11-863B-4354-A2D5-3F091D7A0D63}"/>
              </a:ext>
            </a:extLst>
          </p:cNvPr>
          <p:cNvSpPr txBox="1"/>
          <p:nvPr/>
        </p:nvSpPr>
        <p:spPr>
          <a:xfrm>
            <a:off x="10095161" y="3157952"/>
            <a:ext cx="998483" cy="584775"/>
          </a:xfrm>
          <a:prstGeom prst="rect">
            <a:avLst/>
          </a:prstGeom>
          <a:noFill/>
          <a:ln w="76200">
            <a:solidFill>
              <a:schemeClr val="tx1"/>
            </a:solidFill>
          </a:ln>
        </p:spPr>
        <p:txBody>
          <a:bodyPr wrap="square" rtlCol="0">
            <a:spAutoFit/>
          </a:bodyPr>
          <a:lstStyle/>
          <a:p>
            <a:pPr algn="ctr"/>
            <a:r>
              <a:rPr lang="en-GB" sz="3200" b="1" dirty="0"/>
              <a:t>D</a:t>
            </a:r>
          </a:p>
        </p:txBody>
      </p:sp>
    </p:spTree>
    <p:extLst>
      <p:ext uri="{BB962C8B-B14F-4D97-AF65-F5344CB8AC3E}">
        <p14:creationId xmlns:p14="http://schemas.microsoft.com/office/powerpoint/2010/main" val="5778114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21DACB5-2DAF-4A48-8B25-F6A7D58AF5E5}"/>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This mountain is In which national park?</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dy of water with a mountain in the background&#10;&#10;Description automatically generated">
            <a:extLst>
              <a:ext uri="{FF2B5EF4-FFF2-40B4-BE49-F238E27FC236}">
                <a16:creationId xmlns:a16="http://schemas.microsoft.com/office/drawing/2014/main" id="{17F48FB3-298F-4B00-84A7-1D355FFA278D}"/>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98746"/>
            <a:ext cx="6098041" cy="40094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189496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0E27C156-C1E8-45F7-88BE-BE06916AAA6F}"/>
              </a:ext>
            </a:extLst>
          </p:cNvPr>
          <p:cNvSpPr txBox="1"/>
          <p:nvPr/>
        </p:nvSpPr>
        <p:spPr>
          <a:xfrm>
            <a:off x="816533" y="1895539"/>
            <a:ext cx="3073940" cy="5092804"/>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This is a scene in what film?</a:t>
            </a:r>
          </a:p>
          <a:p>
            <a:pPr algn="ctr">
              <a:spcBef>
                <a:spcPct val="0"/>
              </a:spcBef>
              <a:spcAft>
                <a:spcPts val="600"/>
              </a:spcAft>
            </a:pPr>
            <a:endParaRPr lang="en-US" sz="4400" b="1" dirty="0">
              <a:ln w="3175" cmpd="sng">
                <a:noFill/>
              </a:ln>
              <a:solidFill>
                <a:srgbClr val="FF0000"/>
              </a:solidFill>
              <a:latin typeface="+mj-lt"/>
              <a:ea typeface="+mj-ea"/>
              <a:cs typeface="+mj-cs"/>
            </a:endParaRPr>
          </a:p>
          <a:p>
            <a:pPr algn="ctr">
              <a:spcBef>
                <a:spcPct val="0"/>
              </a:spcBef>
              <a:spcAft>
                <a:spcPts val="600"/>
              </a:spcAft>
            </a:pPr>
            <a:r>
              <a:rPr lang="en-US" sz="4400" b="1" dirty="0">
                <a:ln w="3175" cmpd="sng">
                  <a:noFill/>
                </a:ln>
                <a:solidFill>
                  <a:srgbClr val="FF0000"/>
                </a:solidFill>
                <a:latin typeface="+mj-lt"/>
                <a:ea typeface="+mj-ea"/>
                <a:cs typeface="+mj-cs"/>
              </a:rPr>
              <a:t>ANGRY BIRDS 2</a:t>
            </a:r>
          </a:p>
          <a:p>
            <a:pPr algn="ctr">
              <a:spcBef>
                <a:spcPct val="0"/>
              </a:spcBef>
              <a:spcAft>
                <a:spcPts val="600"/>
              </a:spcAft>
            </a:pPr>
            <a:endParaRPr lang="en-US" sz="4400" dirty="0">
              <a:ln w="3175" cmpd="sng">
                <a:noFill/>
              </a:ln>
              <a:solidFill>
                <a:srgbClr val="262626"/>
              </a:solidFill>
              <a:latin typeface="+mj-lt"/>
              <a:ea typeface="+mj-ea"/>
              <a:cs typeface="+mj-cs"/>
            </a:endParaRPr>
          </a:p>
          <a:p>
            <a:pPr algn="ctr">
              <a:spcBef>
                <a:spcPct val="0"/>
              </a:spcBef>
              <a:spcAft>
                <a:spcPts val="600"/>
              </a:spcAft>
            </a:pPr>
            <a:endParaRPr lang="en-US" sz="4400" dirty="0">
              <a:ln w="3175" cmpd="sng">
                <a:noFill/>
              </a:ln>
              <a:solidFill>
                <a:srgbClr val="262626"/>
              </a:solidFill>
              <a:latin typeface="+mj-lt"/>
              <a:ea typeface="+mj-ea"/>
              <a:cs typeface="+mj-cs"/>
            </a:endParaRP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ird, sitting, looking, window&#10;&#10;Description automatically generated">
            <a:extLst>
              <a:ext uri="{FF2B5EF4-FFF2-40B4-BE49-F238E27FC236}">
                <a16:creationId xmlns:a16="http://schemas.microsoft.com/office/drawing/2014/main" id="{2535D0D1-012B-4E17-91C0-F19869B4450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688402"/>
            <a:ext cx="6098041" cy="3430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220539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15966-CE1A-4761-BB07-8785617850F8}"/>
              </a:ext>
            </a:extLst>
          </p:cNvPr>
          <p:cNvSpPr txBox="1"/>
          <p:nvPr/>
        </p:nvSpPr>
        <p:spPr>
          <a:xfrm>
            <a:off x="616688" y="595423"/>
            <a:ext cx="10962168" cy="1938992"/>
          </a:xfrm>
          <a:prstGeom prst="rect">
            <a:avLst/>
          </a:prstGeom>
          <a:noFill/>
        </p:spPr>
        <p:txBody>
          <a:bodyPr wrap="square" rtlCol="0">
            <a:spAutoFit/>
          </a:bodyPr>
          <a:lstStyle/>
          <a:p>
            <a:pPr algn="ctr"/>
            <a:r>
              <a:rPr lang="en-GB" sz="6000" dirty="0"/>
              <a:t>Remember, 5 points for each correct answer in that round</a:t>
            </a:r>
          </a:p>
        </p:txBody>
      </p:sp>
    </p:spTree>
    <p:extLst>
      <p:ext uri="{BB962C8B-B14F-4D97-AF65-F5344CB8AC3E}">
        <p14:creationId xmlns:p14="http://schemas.microsoft.com/office/powerpoint/2010/main" val="22481249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0BE4A-99F5-42E9-A179-CB6ACFCE66BC}"/>
              </a:ext>
            </a:extLst>
          </p:cNvPr>
          <p:cNvSpPr txBox="1"/>
          <p:nvPr/>
        </p:nvSpPr>
        <p:spPr>
          <a:xfrm>
            <a:off x="609600" y="609600"/>
            <a:ext cx="10962290" cy="4708981"/>
          </a:xfrm>
          <a:prstGeom prst="rect">
            <a:avLst/>
          </a:prstGeom>
          <a:noFill/>
        </p:spPr>
        <p:txBody>
          <a:bodyPr wrap="square" rtlCol="0">
            <a:spAutoFit/>
          </a:bodyPr>
          <a:lstStyle/>
          <a:p>
            <a:pPr algn="ctr"/>
            <a:r>
              <a:rPr lang="en-GB" sz="6000" dirty="0"/>
              <a:t>This is an anagram of which London landmark?</a:t>
            </a:r>
          </a:p>
          <a:p>
            <a:pPr algn="ctr"/>
            <a:endParaRPr lang="en-GB" sz="6000" dirty="0"/>
          </a:p>
          <a:p>
            <a:pPr algn="ctr"/>
            <a:r>
              <a:rPr lang="en-GB" sz="6000" b="1" dirty="0"/>
              <a:t>PMIREILA WRA SUEMUM</a:t>
            </a:r>
          </a:p>
          <a:p>
            <a:pPr algn="ctr"/>
            <a:r>
              <a:rPr lang="en-GB" sz="6000" b="1" dirty="0">
                <a:solidFill>
                  <a:srgbClr val="FF0000"/>
                </a:solidFill>
              </a:rPr>
              <a:t>IMPERIAL WAR MUSEUM</a:t>
            </a:r>
          </a:p>
        </p:txBody>
      </p:sp>
    </p:spTree>
    <p:extLst>
      <p:ext uri="{BB962C8B-B14F-4D97-AF65-F5344CB8AC3E}">
        <p14:creationId xmlns:p14="http://schemas.microsoft.com/office/powerpoint/2010/main" val="34664327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8EE642F2-785F-4268-8E43-FA1B61357331}"/>
              </a:ext>
            </a:extLst>
          </p:cNvPr>
          <p:cNvSpPr txBox="1"/>
          <p:nvPr/>
        </p:nvSpPr>
        <p:spPr>
          <a:xfrm>
            <a:off x="816533" y="1094264"/>
            <a:ext cx="3073940" cy="3436688"/>
          </a:xfrm>
          <a:prstGeom prst="rect">
            <a:avLst/>
          </a:prstGeom>
        </p:spPr>
        <p:txBody>
          <a:bodyPr vert="horz" lIns="91440" tIns="45720" rIns="91440" bIns="45720" rtlCol="0" anchor="b">
            <a:normAutofit fontScale="92500" lnSpcReduction="20000"/>
          </a:bodyPr>
          <a:lstStyle/>
          <a:p>
            <a:pPr algn="ctr">
              <a:spcBef>
                <a:spcPct val="0"/>
              </a:spcBef>
              <a:spcAft>
                <a:spcPts val="600"/>
              </a:spcAft>
            </a:pPr>
            <a:r>
              <a:rPr lang="en-US" sz="4400" dirty="0">
                <a:ln w="3175" cmpd="sng">
                  <a:noFill/>
                </a:ln>
                <a:solidFill>
                  <a:srgbClr val="262626"/>
                </a:solidFill>
                <a:latin typeface="+mj-lt"/>
                <a:ea typeface="+mj-ea"/>
                <a:cs typeface="+mj-cs"/>
              </a:rPr>
              <a:t>In what city would you find this rollercoaster?</a:t>
            </a:r>
          </a:p>
          <a:p>
            <a:pPr algn="ctr">
              <a:spcBef>
                <a:spcPct val="0"/>
              </a:spcBef>
              <a:spcAft>
                <a:spcPts val="600"/>
              </a:spcAft>
            </a:pPr>
            <a:endParaRPr lang="en-US" sz="4400" dirty="0">
              <a:ln w="3175" cmpd="sng">
                <a:noFill/>
              </a:ln>
              <a:solidFill>
                <a:srgbClr val="262626"/>
              </a:solidFill>
              <a:latin typeface="+mj-lt"/>
              <a:ea typeface="+mj-ea"/>
              <a:cs typeface="+mj-cs"/>
            </a:endParaRPr>
          </a:p>
          <a:p>
            <a:pPr algn="ctr">
              <a:spcBef>
                <a:spcPct val="0"/>
              </a:spcBef>
              <a:spcAft>
                <a:spcPts val="600"/>
              </a:spcAft>
            </a:pPr>
            <a:r>
              <a:rPr lang="en-US" sz="4400" b="1" dirty="0">
                <a:ln w="3175" cmpd="sng">
                  <a:noFill/>
                </a:ln>
                <a:solidFill>
                  <a:srgbClr val="FF0000"/>
                </a:solidFill>
                <a:latin typeface="+mj-lt"/>
                <a:ea typeface="+mj-ea"/>
                <a:cs typeface="+mj-cs"/>
              </a:rPr>
              <a:t>LAS VEGAS</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ll building in a city&#10;&#10;Description automatically generated">
            <a:extLst>
              <a:ext uri="{FF2B5EF4-FFF2-40B4-BE49-F238E27FC236}">
                <a16:creationId xmlns:a16="http://schemas.microsoft.com/office/drawing/2014/main" id="{94B2475E-8F40-43AB-A1F7-BE439E4DC27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183109" y="291939"/>
            <a:ext cx="6098041" cy="4070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CA6C1BA1-EA54-40F5-A985-19BCD6F6972C}"/>
              </a:ext>
            </a:extLst>
          </p:cNvPr>
          <p:cNvSpPr txBox="1"/>
          <p:nvPr/>
        </p:nvSpPr>
        <p:spPr>
          <a:xfrm>
            <a:off x="4911915" y="4897054"/>
            <a:ext cx="7163659" cy="1754326"/>
          </a:xfrm>
          <a:prstGeom prst="rect">
            <a:avLst/>
          </a:prstGeom>
          <a:noFill/>
        </p:spPr>
        <p:txBody>
          <a:bodyPr wrap="square" rtlCol="0">
            <a:spAutoFit/>
          </a:bodyPr>
          <a:lstStyle/>
          <a:p>
            <a:pPr algn="ctr"/>
            <a:r>
              <a:rPr lang="en-GB" sz="3600" dirty="0"/>
              <a:t>THE ROLLERCOASTER IS LOCATED IN THE NEW YORK NEW YORK HOTEL</a:t>
            </a:r>
          </a:p>
        </p:txBody>
      </p:sp>
    </p:spTree>
    <p:extLst>
      <p:ext uri="{BB962C8B-B14F-4D97-AF65-F5344CB8AC3E}">
        <p14:creationId xmlns:p14="http://schemas.microsoft.com/office/powerpoint/2010/main" val="30645656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492E8A4-5E4E-455F-B5F9-5B2E466BB78D}"/>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Before the removal of four letters what did this sign say?</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stle on a hill&#10;&#10;Description automatically generated">
            <a:extLst>
              <a:ext uri="{FF2B5EF4-FFF2-40B4-BE49-F238E27FC236}">
                <a16:creationId xmlns:a16="http://schemas.microsoft.com/office/drawing/2014/main" id="{ECA56B34-38AE-477D-ABDF-7E389AC69077}"/>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304423" y="247827"/>
            <a:ext cx="4783719" cy="31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 picture containing old, field&#10;&#10;Description automatically generated">
            <a:extLst>
              <a:ext uri="{FF2B5EF4-FFF2-40B4-BE49-F238E27FC236}">
                <a16:creationId xmlns:a16="http://schemas.microsoft.com/office/drawing/2014/main" id="{3DA334E1-733B-46F8-A2D8-49E89C4EA21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5402272" y="3833120"/>
            <a:ext cx="6521932" cy="2649535"/>
          </a:xfrm>
          <a:prstGeom prst="rect">
            <a:avLst/>
          </a:prstGeom>
        </p:spPr>
      </p:pic>
    </p:spTree>
    <p:extLst>
      <p:ext uri="{BB962C8B-B14F-4D97-AF65-F5344CB8AC3E}">
        <p14:creationId xmlns:p14="http://schemas.microsoft.com/office/powerpoint/2010/main" val="9127796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E23BD-F9BB-4C02-8EEC-7F8B67A65E7E}"/>
              </a:ext>
            </a:extLst>
          </p:cNvPr>
          <p:cNvSpPr txBox="1"/>
          <p:nvPr/>
        </p:nvSpPr>
        <p:spPr>
          <a:xfrm>
            <a:off x="599089" y="2417380"/>
            <a:ext cx="10993821" cy="6555641"/>
          </a:xfrm>
          <a:prstGeom prst="rect">
            <a:avLst/>
          </a:prstGeom>
          <a:noFill/>
        </p:spPr>
        <p:txBody>
          <a:bodyPr wrap="square" rtlCol="0">
            <a:spAutoFit/>
          </a:bodyPr>
          <a:lstStyle/>
          <a:p>
            <a:pPr algn="ctr"/>
            <a:r>
              <a:rPr lang="en-GB" sz="6000" dirty="0"/>
              <a:t>What English city is the only one beginning with “y” </a:t>
            </a:r>
          </a:p>
          <a:p>
            <a:pPr algn="ctr"/>
            <a:r>
              <a:rPr lang="en-GB" sz="6000" b="1" dirty="0">
                <a:solidFill>
                  <a:srgbClr val="FF0000"/>
                </a:solidFill>
              </a:rPr>
              <a:t>YORK</a:t>
            </a:r>
          </a:p>
          <a:p>
            <a:pPr algn="ctr"/>
            <a:endParaRPr lang="en-GB" sz="6000" dirty="0"/>
          </a:p>
          <a:p>
            <a:pPr algn="ctr"/>
            <a:endParaRPr lang="en-GB" sz="6000" b="1" dirty="0"/>
          </a:p>
          <a:p>
            <a:pPr algn="ctr"/>
            <a:endParaRPr lang="en-GB" sz="6000" dirty="0"/>
          </a:p>
          <a:p>
            <a:pPr algn="ctr"/>
            <a:endParaRPr lang="en-GB" sz="6000" dirty="0"/>
          </a:p>
        </p:txBody>
      </p:sp>
    </p:spTree>
    <p:extLst>
      <p:ext uri="{BB962C8B-B14F-4D97-AF65-F5344CB8AC3E}">
        <p14:creationId xmlns:p14="http://schemas.microsoft.com/office/powerpoint/2010/main" val="40096236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7" name="Picture 16">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2" name="Straight Connector 21">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E5188AF0-447F-47EB-8A58-2F481A3A7786}"/>
              </a:ext>
            </a:extLst>
          </p:cNvPr>
          <p:cNvSpPr txBox="1"/>
          <p:nvPr/>
        </p:nvSpPr>
        <p:spPr>
          <a:xfrm>
            <a:off x="924184" y="2679585"/>
            <a:ext cx="3073940" cy="3436688"/>
          </a:xfrm>
          <a:prstGeom prst="rect">
            <a:avLst/>
          </a:prstGeom>
        </p:spPr>
        <p:txBody>
          <a:bodyPr vert="horz" lIns="91440" tIns="45720" rIns="91440" bIns="45720" rtlCol="0" anchor="b">
            <a:normAutofit fontScale="92500" lnSpcReduction="20000"/>
          </a:bodyPr>
          <a:lstStyle/>
          <a:p>
            <a:pPr algn="ctr">
              <a:spcBef>
                <a:spcPct val="0"/>
              </a:spcBef>
              <a:spcAft>
                <a:spcPts val="600"/>
              </a:spcAft>
            </a:pPr>
            <a:r>
              <a:rPr lang="en-US" sz="4400" dirty="0">
                <a:ln w="3175" cmpd="sng">
                  <a:noFill/>
                </a:ln>
                <a:solidFill>
                  <a:srgbClr val="262626"/>
                </a:solidFill>
                <a:latin typeface="+mj-lt"/>
                <a:ea typeface="+mj-ea"/>
                <a:cs typeface="+mj-cs"/>
              </a:rPr>
              <a:t>This is the capital of which country?</a:t>
            </a:r>
          </a:p>
          <a:p>
            <a:pPr algn="ctr">
              <a:spcBef>
                <a:spcPct val="0"/>
              </a:spcBef>
              <a:spcAft>
                <a:spcPts val="600"/>
              </a:spcAft>
            </a:pPr>
            <a:endParaRPr lang="en-US" sz="4400" dirty="0">
              <a:ln w="3175" cmpd="sng">
                <a:noFill/>
              </a:ln>
              <a:solidFill>
                <a:srgbClr val="262626"/>
              </a:solidFill>
              <a:latin typeface="+mj-lt"/>
              <a:ea typeface="+mj-ea"/>
              <a:cs typeface="+mj-cs"/>
            </a:endParaRPr>
          </a:p>
          <a:p>
            <a:pPr algn="ctr">
              <a:spcBef>
                <a:spcPct val="0"/>
              </a:spcBef>
              <a:spcAft>
                <a:spcPts val="600"/>
              </a:spcAft>
            </a:pPr>
            <a:r>
              <a:rPr lang="en-US" sz="4400" b="1" dirty="0">
                <a:ln w="3175" cmpd="sng">
                  <a:noFill/>
                </a:ln>
                <a:solidFill>
                  <a:srgbClr val="FF0000"/>
                </a:solidFill>
                <a:latin typeface="+mj-lt"/>
                <a:ea typeface="+mj-ea"/>
                <a:cs typeface="+mj-cs"/>
              </a:rPr>
              <a:t>COLOMBIA</a:t>
            </a:r>
          </a:p>
          <a:p>
            <a:pPr algn="ctr">
              <a:spcBef>
                <a:spcPct val="0"/>
              </a:spcBef>
              <a:spcAft>
                <a:spcPts val="600"/>
              </a:spcAft>
            </a:pPr>
            <a:endParaRPr lang="en-US" sz="4400" dirty="0">
              <a:ln w="3175" cmpd="sng">
                <a:noFill/>
              </a:ln>
              <a:solidFill>
                <a:srgbClr val="262626"/>
              </a:solidFill>
              <a:latin typeface="+mj-lt"/>
              <a:ea typeface="+mj-ea"/>
              <a:cs typeface="+mj-cs"/>
            </a:endParaRPr>
          </a:p>
          <a:p>
            <a:pPr algn="ctr">
              <a:spcBef>
                <a:spcPct val="0"/>
              </a:spcBef>
              <a:spcAft>
                <a:spcPts val="600"/>
              </a:spcAft>
            </a:pPr>
            <a:endParaRPr lang="en-US" sz="4400" dirty="0">
              <a:ln w="3175" cmpd="sng">
                <a:noFill/>
              </a:ln>
              <a:solidFill>
                <a:srgbClr val="262626"/>
              </a:solidFill>
              <a:latin typeface="+mj-lt"/>
              <a:ea typeface="+mj-ea"/>
              <a:cs typeface="+mj-cs"/>
            </a:endParaRPr>
          </a:p>
        </p:txBody>
      </p:sp>
      <p:sp useBgFill="1">
        <p:nvSpPr>
          <p:cNvPr id="30" name="Rectangle 29">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view of a city&#10;&#10;Description automatically generated">
            <a:extLst>
              <a:ext uri="{FF2B5EF4-FFF2-40B4-BE49-F238E27FC236}">
                <a16:creationId xmlns:a16="http://schemas.microsoft.com/office/drawing/2014/main" id="{7C2E7A31-342A-4E56-AA82-28A2E33F2F7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68255"/>
            <a:ext cx="6098041" cy="4070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3F60C3FB-6552-46F9-8268-F310A20DE54D}"/>
              </a:ext>
            </a:extLst>
          </p:cNvPr>
          <p:cNvSpPr txBox="1"/>
          <p:nvPr/>
        </p:nvSpPr>
        <p:spPr>
          <a:xfrm>
            <a:off x="5188688" y="5923164"/>
            <a:ext cx="6911163" cy="584775"/>
          </a:xfrm>
          <a:prstGeom prst="rect">
            <a:avLst/>
          </a:prstGeom>
          <a:noFill/>
        </p:spPr>
        <p:txBody>
          <a:bodyPr wrap="square" rtlCol="0">
            <a:spAutoFit/>
          </a:bodyPr>
          <a:lstStyle/>
          <a:p>
            <a:pPr algn="ctr"/>
            <a:r>
              <a:rPr lang="en-GB" sz="3200" dirty="0"/>
              <a:t>THE CITY IS CALLED BOGOTA</a:t>
            </a:r>
          </a:p>
        </p:txBody>
      </p:sp>
    </p:spTree>
    <p:extLst>
      <p:ext uri="{BB962C8B-B14F-4D97-AF65-F5344CB8AC3E}">
        <p14:creationId xmlns:p14="http://schemas.microsoft.com/office/powerpoint/2010/main" val="42557966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15966-CE1A-4761-BB07-8785617850F8}"/>
              </a:ext>
            </a:extLst>
          </p:cNvPr>
          <p:cNvSpPr txBox="1"/>
          <p:nvPr/>
        </p:nvSpPr>
        <p:spPr>
          <a:xfrm>
            <a:off x="616688" y="595423"/>
            <a:ext cx="10962168" cy="1938992"/>
          </a:xfrm>
          <a:prstGeom prst="rect">
            <a:avLst/>
          </a:prstGeom>
          <a:noFill/>
        </p:spPr>
        <p:txBody>
          <a:bodyPr wrap="square" rtlCol="0">
            <a:spAutoFit/>
          </a:bodyPr>
          <a:lstStyle/>
          <a:p>
            <a:pPr algn="ctr"/>
            <a:r>
              <a:rPr lang="en-GB" sz="6000" dirty="0"/>
              <a:t>Remember, 5 points for each correct answer in that round</a:t>
            </a:r>
          </a:p>
        </p:txBody>
      </p:sp>
    </p:spTree>
    <p:extLst>
      <p:ext uri="{BB962C8B-B14F-4D97-AF65-F5344CB8AC3E}">
        <p14:creationId xmlns:p14="http://schemas.microsoft.com/office/powerpoint/2010/main" val="31070115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BB50D-EE5C-4A2D-AA7B-16D9C8DD545E}"/>
              </a:ext>
            </a:extLst>
          </p:cNvPr>
          <p:cNvSpPr txBox="1"/>
          <p:nvPr/>
        </p:nvSpPr>
        <p:spPr>
          <a:xfrm>
            <a:off x="620232" y="616688"/>
            <a:ext cx="10951535" cy="7478970"/>
          </a:xfrm>
          <a:prstGeom prst="rect">
            <a:avLst/>
          </a:prstGeom>
          <a:noFill/>
        </p:spPr>
        <p:txBody>
          <a:bodyPr wrap="square" rtlCol="0">
            <a:spAutoFit/>
          </a:bodyPr>
          <a:lstStyle/>
          <a:p>
            <a:pPr marL="342900" indent="-342900">
              <a:buFont typeface="+mj-lt"/>
              <a:buAutoNum type="arabicPeriod"/>
            </a:pPr>
            <a:r>
              <a:rPr lang="en-GB" sz="4800" dirty="0"/>
              <a:t> How many bananas are in the fruit bowl? </a:t>
            </a:r>
            <a:r>
              <a:rPr lang="en-GB" sz="4800" b="1" dirty="0">
                <a:solidFill>
                  <a:srgbClr val="FF0000"/>
                </a:solidFill>
              </a:rPr>
              <a:t>3</a:t>
            </a:r>
          </a:p>
          <a:p>
            <a:pPr marL="342900" indent="-342900">
              <a:buFont typeface="+mj-lt"/>
              <a:buAutoNum type="arabicPeriod"/>
            </a:pPr>
            <a:r>
              <a:rPr lang="en-GB" sz="4800" dirty="0"/>
              <a:t> What colour are the apples? </a:t>
            </a:r>
            <a:r>
              <a:rPr lang="en-GB" sz="4800" b="1" dirty="0">
                <a:solidFill>
                  <a:srgbClr val="FF0000"/>
                </a:solidFill>
              </a:rPr>
              <a:t>GREEN</a:t>
            </a:r>
          </a:p>
          <a:p>
            <a:pPr marL="342900" indent="-342900">
              <a:buFont typeface="+mj-lt"/>
              <a:buAutoNum type="arabicPeriod"/>
            </a:pPr>
            <a:r>
              <a:rPr lang="en-GB" sz="4800" dirty="0"/>
              <a:t> How many pieces of fruit are red? </a:t>
            </a:r>
            <a:r>
              <a:rPr lang="en-GB" sz="4800" b="1" dirty="0">
                <a:solidFill>
                  <a:srgbClr val="FF0000"/>
                </a:solidFill>
              </a:rPr>
              <a:t>5</a:t>
            </a:r>
          </a:p>
          <a:p>
            <a:pPr marL="342900" indent="-342900">
              <a:buFont typeface="+mj-lt"/>
              <a:buAutoNum type="arabicPeriod"/>
            </a:pPr>
            <a:r>
              <a:rPr lang="en-GB" sz="4800" dirty="0"/>
              <a:t> What two colours make up the colour of     the bowl? </a:t>
            </a:r>
            <a:r>
              <a:rPr lang="en-GB" sz="4800" b="1" dirty="0">
                <a:solidFill>
                  <a:srgbClr val="FF0000"/>
                </a:solidFill>
              </a:rPr>
              <a:t>BLACK AND WHITE</a:t>
            </a:r>
          </a:p>
          <a:p>
            <a:pPr marL="342900" indent="-342900">
              <a:buFont typeface="+mj-lt"/>
              <a:buAutoNum type="arabicPeriod"/>
            </a:pPr>
            <a:r>
              <a:rPr lang="en-GB" sz="4800" dirty="0"/>
              <a:t> If three pieces of fruit were eaten, how many would you be able to see? </a:t>
            </a:r>
            <a:r>
              <a:rPr lang="en-GB" sz="4800" b="1" dirty="0">
                <a:solidFill>
                  <a:srgbClr val="FF0000"/>
                </a:solidFill>
              </a:rPr>
              <a:t>13</a:t>
            </a:r>
          </a:p>
          <a:p>
            <a:pPr marL="342900" indent="-342900">
              <a:buFont typeface="+mj-lt"/>
              <a:buAutoNum type="arabicPeriod"/>
            </a:pPr>
            <a:endParaRPr lang="en-GB" sz="4800" dirty="0"/>
          </a:p>
          <a:p>
            <a:pPr marL="342900" indent="-342900">
              <a:buFont typeface="+mj-lt"/>
              <a:buAutoNum type="arabicPeriod"/>
            </a:pPr>
            <a:endParaRPr lang="en-GB" sz="4800" dirty="0"/>
          </a:p>
          <a:p>
            <a:pPr marL="342900" indent="-342900">
              <a:buFont typeface="+mj-lt"/>
              <a:buAutoNum type="arabicPeriod"/>
            </a:pPr>
            <a:endParaRPr lang="en-GB" sz="4800" dirty="0"/>
          </a:p>
        </p:txBody>
      </p:sp>
    </p:spTree>
    <p:extLst>
      <p:ext uri="{BB962C8B-B14F-4D97-AF65-F5344CB8AC3E}">
        <p14:creationId xmlns:p14="http://schemas.microsoft.com/office/powerpoint/2010/main" val="20989169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3B61C1-8CF7-4C4B-805D-B075A3978726}"/>
              </a:ext>
            </a:extLst>
          </p:cNvPr>
          <p:cNvSpPr txBox="1"/>
          <p:nvPr/>
        </p:nvSpPr>
        <p:spPr>
          <a:xfrm>
            <a:off x="620110" y="609600"/>
            <a:ext cx="10962290" cy="3785652"/>
          </a:xfrm>
          <a:prstGeom prst="rect">
            <a:avLst/>
          </a:prstGeom>
          <a:noFill/>
        </p:spPr>
        <p:txBody>
          <a:bodyPr wrap="square" rtlCol="0">
            <a:spAutoFit/>
          </a:bodyPr>
          <a:lstStyle/>
          <a:p>
            <a:pPr algn="ctr"/>
            <a:r>
              <a:rPr lang="en-GB" sz="6000" dirty="0"/>
              <a:t>This is an anagram of which tall tourist attraction? (in England) </a:t>
            </a:r>
          </a:p>
          <a:p>
            <a:pPr algn="ctr"/>
            <a:endParaRPr lang="en-GB" sz="6000" dirty="0"/>
          </a:p>
          <a:p>
            <a:pPr algn="ctr"/>
            <a:r>
              <a:rPr lang="en-GB" sz="6000" b="1" dirty="0"/>
              <a:t>DLOYNO NEY</a:t>
            </a:r>
          </a:p>
        </p:txBody>
      </p:sp>
    </p:spTree>
    <p:extLst>
      <p:ext uri="{BB962C8B-B14F-4D97-AF65-F5344CB8AC3E}">
        <p14:creationId xmlns:p14="http://schemas.microsoft.com/office/powerpoint/2010/main" val="16991855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15966-CE1A-4761-BB07-8785617850F8}"/>
              </a:ext>
            </a:extLst>
          </p:cNvPr>
          <p:cNvSpPr txBox="1"/>
          <p:nvPr/>
        </p:nvSpPr>
        <p:spPr>
          <a:xfrm>
            <a:off x="616688" y="595423"/>
            <a:ext cx="10962168" cy="1938992"/>
          </a:xfrm>
          <a:prstGeom prst="rect">
            <a:avLst/>
          </a:prstGeom>
          <a:noFill/>
        </p:spPr>
        <p:txBody>
          <a:bodyPr wrap="square" rtlCol="0">
            <a:spAutoFit/>
          </a:bodyPr>
          <a:lstStyle/>
          <a:p>
            <a:pPr algn="ctr"/>
            <a:r>
              <a:rPr lang="en-GB" sz="6000" dirty="0"/>
              <a:t>Remember, 5 points for each correct answer in that round</a:t>
            </a:r>
          </a:p>
        </p:txBody>
      </p:sp>
    </p:spTree>
    <p:extLst>
      <p:ext uri="{BB962C8B-B14F-4D97-AF65-F5344CB8AC3E}">
        <p14:creationId xmlns:p14="http://schemas.microsoft.com/office/powerpoint/2010/main" val="16502100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t sitting on a rock&#10;&#10;Description automatically generated">
            <a:extLst>
              <a:ext uri="{FF2B5EF4-FFF2-40B4-BE49-F238E27FC236}">
                <a16:creationId xmlns:a16="http://schemas.microsoft.com/office/drawing/2014/main" id="{5885192B-44E4-414B-8FD4-0A719A006A39}"/>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4859" y="2218444"/>
            <a:ext cx="1521210" cy="2213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bird sitting on top of a parrot&#10;&#10;Description automatically generated">
            <a:extLst>
              <a:ext uri="{FF2B5EF4-FFF2-40B4-BE49-F238E27FC236}">
                <a16:creationId xmlns:a16="http://schemas.microsoft.com/office/drawing/2014/main" id="{66E2DBCF-DC67-44DF-9072-4E1A39334404}"/>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372006" y="2205636"/>
            <a:ext cx="2293543" cy="2213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small elephant standing on top of a lush green field&#10;&#10;Description automatically generated">
            <a:extLst>
              <a:ext uri="{FF2B5EF4-FFF2-40B4-BE49-F238E27FC236}">
                <a16:creationId xmlns:a16="http://schemas.microsoft.com/office/drawing/2014/main" id="{EBC33AC2-0ABD-464E-8B6B-FE5DDAC55D50}"/>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4880429" y="2218443"/>
            <a:ext cx="1660473" cy="22139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A bird sitting on a branch&#10;&#10;Description automatically generated">
            <a:extLst>
              <a:ext uri="{FF2B5EF4-FFF2-40B4-BE49-F238E27FC236}">
                <a16:creationId xmlns:a16="http://schemas.microsoft.com/office/drawing/2014/main" id="{D61EBEAC-C27F-4D4E-8F5F-EB829BB80F03}"/>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6653965" y="2218443"/>
            <a:ext cx="2032297" cy="2213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A small bird sitting on top of each other&#10;&#10;Description automatically generated">
            <a:extLst>
              <a:ext uri="{FF2B5EF4-FFF2-40B4-BE49-F238E27FC236}">
                <a16:creationId xmlns:a16="http://schemas.microsoft.com/office/drawing/2014/main" id="{412DCC0A-0F53-48FB-B37C-F1DB4B797391}"/>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8856312" y="2218443"/>
            <a:ext cx="2650829" cy="2213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34487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15966-CE1A-4761-BB07-8785617850F8}"/>
              </a:ext>
            </a:extLst>
          </p:cNvPr>
          <p:cNvSpPr txBox="1"/>
          <p:nvPr/>
        </p:nvSpPr>
        <p:spPr>
          <a:xfrm>
            <a:off x="616688" y="595423"/>
            <a:ext cx="10962168" cy="2862322"/>
          </a:xfrm>
          <a:prstGeom prst="rect">
            <a:avLst/>
          </a:prstGeom>
          <a:noFill/>
        </p:spPr>
        <p:txBody>
          <a:bodyPr wrap="square" rtlCol="0">
            <a:spAutoFit/>
          </a:bodyPr>
          <a:lstStyle/>
          <a:p>
            <a:pPr algn="ctr"/>
            <a:r>
              <a:rPr lang="en-GB" sz="6000" dirty="0"/>
              <a:t>Remember, each tile you put in the right place scores you 5 points in that round</a:t>
            </a:r>
          </a:p>
        </p:txBody>
      </p:sp>
    </p:spTree>
    <p:extLst>
      <p:ext uri="{BB962C8B-B14F-4D97-AF65-F5344CB8AC3E}">
        <p14:creationId xmlns:p14="http://schemas.microsoft.com/office/powerpoint/2010/main" val="35218121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 name="Straight Connector 16">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E33B23F-4078-4789-8C7A-2F2F90248C0E}"/>
              </a:ext>
            </a:extLst>
          </p:cNvPr>
          <p:cNvSpPr txBox="1"/>
          <p:nvPr/>
        </p:nvSpPr>
        <p:spPr>
          <a:xfrm>
            <a:off x="847045" y="777090"/>
            <a:ext cx="3073940" cy="545450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dirty="0">
                <a:ln w="3175" cmpd="sng">
                  <a:noFill/>
                </a:ln>
                <a:solidFill>
                  <a:srgbClr val="262626"/>
                </a:solidFill>
                <a:latin typeface="+mj-lt"/>
                <a:ea typeface="+mj-ea"/>
                <a:cs typeface="+mj-cs"/>
              </a:rPr>
              <a:t>Which of these is the correct  name for this Mammal?</a:t>
            </a:r>
          </a:p>
          <a:p>
            <a:pPr algn="ctr">
              <a:lnSpc>
                <a:spcPct val="90000"/>
              </a:lnSpc>
              <a:spcBef>
                <a:spcPct val="0"/>
              </a:spcBef>
              <a:spcAft>
                <a:spcPts val="600"/>
              </a:spcAft>
            </a:pPr>
            <a:endParaRPr lang="en-US" sz="3600" dirty="0">
              <a:ln w="3175" cmpd="sng">
                <a:noFill/>
              </a:ln>
              <a:solidFill>
                <a:srgbClr val="262626"/>
              </a:solidFill>
              <a:latin typeface="+mj-lt"/>
              <a:ea typeface="+mj-ea"/>
              <a:cs typeface="+mj-cs"/>
            </a:endParaRPr>
          </a:p>
          <a:p>
            <a:pPr marL="742950" indent="-742950">
              <a:lnSpc>
                <a:spcPct val="90000"/>
              </a:lnSpc>
              <a:spcBef>
                <a:spcPct val="0"/>
              </a:spcBef>
              <a:spcAft>
                <a:spcPts val="600"/>
              </a:spcAft>
              <a:buAutoNum type="alphaUcPeriod"/>
            </a:pPr>
            <a:r>
              <a:rPr lang="en-US" sz="3600" b="1" dirty="0">
                <a:ln w="3175" cmpd="sng">
                  <a:noFill/>
                </a:ln>
                <a:solidFill>
                  <a:srgbClr val="262626"/>
                </a:solidFill>
                <a:latin typeface="+mj-lt"/>
                <a:ea typeface="+mj-ea"/>
                <a:cs typeface="+mj-cs"/>
              </a:rPr>
              <a:t>Lion  </a:t>
            </a:r>
          </a:p>
          <a:p>
            <a:pPr marL="742950" indent="-742950">
              <a:lnSpc>
                <a:spcPct val="90000"/>
              </a:lnSpc>
              <a:spcBef>
                <a:spcPct val="0"/>
              </a:spcBef>
              <a:spcAft>
                <a:spcPts val="600"/>
              </a:spcAft>
              <a:buAutoNum type="alphaUcPeriod"/>
            </a:pPr>
            <a:r>
              <a:rPr lang="en-US" sz="3600" b="1" dirty="0">
                <a:ln w="3175" cmpd="sng">
                  <a:noFill/>
                </a:ln>
                <a:solidFill>
                  <a:srgbClr val="FF0000"/>
                </a:solidFill>
                <a:latin typeface="+mj-lt"/>
                <a:ea typeface="+mj-ea"/>
                <a:cs typeface="+mj-cs"/>
              </a:rPr>
              <a:t>Jaguar</a:t>
            </a:r>
          </a:p>
          <a:p>
            <a:pPr marL="742950" indent="-742950">
              <a:lnSpc>
                <a:spcPct val="90000"/>
              </a:lnSpc>
              <a:spcBef>
                <a:spcPct val="0"/>
              </a:spcBef>
              <a:spcAft>
                <a:spcPts val="600"/>
              </a:spcAft>
              <a:buAutoNum type="alphaUcPeriod"/>
            </a:pPr>
            <a:r>
              <a:rPr lang="en-US" sz="3600" b="1" dirty="0">
                <a:ln w="3175" cmpd="sng">
                  <a:noFill/>
                </a:ln>
                <a:solidFill>
                  <a:srgbClr val="262626"/>
                </a:solidFill>
                <a:latin typeface="+mj-lt"/>
                <a:ea typeface="+mj-ea"/>
                <a:cs typeface="+mj-cs"/>
              </a:rPr>
              <a:t>Tiger</a:t>
            </a:r>
          </a:p>
          <a:p>
            <a:pPr marL="742950" indent="-742950">
              <a:lnSpc>
                <a:spcPct val="90000"/>
              </a:lnSpc>
              <a:spcBef>
                <a:spcPct val="0"/>
              </a:spcBef>
              <a:spcAft>
                <a:spcPts val="600"/>
              </a:spcAft>
              <a:buAutoNum type="alphaUcPeriod"/>
            </a:pPr>
            <a:r>
              <a:rPr lang="en-US" sz="3600" b="1" dirty="0">
                <a:ln w="3175" cmpd="sng">
                  <a:noFill/>
                </a:ln>
                <a:solidFill>
                  <a:srgbClr val="262626"/>
                </a:solidFill>
                <a:latin typeface="+mj-lt"/>
                <a:ea typeface="+mj-ea"/>
                <a:cs typeface="+mj-cs"/>
              </a:rPr>
              <a:t>Leopard</a:t>
            </a:r>
          </a:p>
          <a:p>
            <a:pPr algn="ctr">
              <a:lnSpc>
                <a:spcPct val="90000"/>
              </a:lnSpc>
              <a:spcBef>
                <a:spcPct val="0"/>
              </a:spcBef>
              <a:spcAft>
                <a:spcPts val="600"/>
              </a:spcAft>
            </a:pPr>
            <a:endParaRPr lang="en-US" sz="4400" dirty="0">
              <a:ln w="3175" cmpd="sng">
                <a:noFill/>
              </a:ln>
              <a:solidFill>
                <a:srgbClr val="262626"/>
              </a:solidFill>
              <a:latin typeface="+mj-lt"/>
              <a:ea typeface="+mj-ea"/>
              <a:cs typeface="+mj-cs"/>
            </a:endParaRPr>
          </a:p>
        </p:txBody>
      </p:sp>
      <p:sp useBgFill="1">
        <p:nvSpPr>
          <p:cNvPr id="25" name="Rectangle 24">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t sitting on a rock&#10;&#10;Description automatically generated">
            <a:extLst>
              <a:ext uri="{FF2B5EF4-FFF2-40B4-BE49-F238E27FC236}">
                <a16:creationId xmlns:a16="http://schemas.microsoft.com/office/drawing/2014/main" id="{CEC365B8-B75C-4BCB-9572-D78125ECA3E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564142" y="609602"/>
            <a:ext cx="3841577" cy="55877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53FCA293-BB10-4116-B024-7D771E1C4054}"/>
              </a:ext>
            </a:extLst>
          </p:cNvPr>
          <p:cNvSpPr txBox="1"/>
          <p:nvPr/>
        </p:nvSpPr>
        <p:spPr>
          <a:xfrm>
            <a:off x="595423" y="616688"/>
            <a:ext cx="10983433" cy="1015663"/>
          </a:xfrm>
          <a:prstGeom prst="rect">
            <a:avLst/>
          </a:prstGeom>
          <a:noFill/>
        </p:spPr>
        <p:txBody>
          <a:bodyPr wrap="square" rtlCol="0">
            <a:spAutoFit/>
          </a:bodyPr>
          <a:lstStyle/>
          <a:p>
            <a:pPr algn="ctr"/>
            <a:endParaRPr lang="en-GB" sz="6000"/>
          </a:p>
        </p:txBody>
      </p:sp>
    </p:spTree>
    <p:extLst>
      <p:ext uri="{BB962C8B-B14F-4D97-AF65-F5344CB8AC3E}">
        <p14:creationId xmlns:p14="http://schemas.microsoft.com/office/powerpoint/2010/main" val="539586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624B8-ABDD-4552-B194-1090FA8EF51D}"/>
              </a:ext>
            </a:extLst>
          </p:cNvPr>
          <p:cNvSpPr txBox="1"/>
          <p:nvPr/>
        </p:nvSpPr>
        <p:spPr>
          <a:xfrm>
            <a:off x="616688" y="616688"/>
            <a:ext cx="10962168" cy="2862322"/>
          </a:xfrm>
          <a:prstGeom prst="rect">
            <a:avLst/>
          </a:prstGeom>
          <a:noFill/>
        </p:spPr>
        <p:txBody>
          <a:bodyPr wrap="square" rtlCol="0">
            <a:spAutoFit/>
          </a:bodyPr>
          <a:lstStyle/>
          <a:p>
            <a:pPr algn="ctr"/>
            <a:r>
              <a:rPr lang="en-GB" sz="6000" dirty="0"/>
              <a:t>Which of these is an example of an oxymoron?</a:t>
            </a:r>
          </a:p>
          <a:p>
            <a:pPr algn="ctr"/>
            <a:endParaRPr lang="en-GB" sz="6000" dirty="0"/>
          </a:p>
        </p:txBody>
      </p:sp>
      <p:sp>
        <p:nvSpPr>
          <p:cNvPr id="3" name="TextBox 2">
            <a:extLst>
              <a:ext uri="{FF2B5EF4-FFF2-40B4-BE49-F238E27FC236}">
                <a16:creationId xmlns:a16="http://schemas.microsoft.com/office/drawing/2014/main" id="{E22C399A-6709-4CA1-B622-BE1D2112A462}"/>
              </a:ext>
            </a:extLst>
          </p:cNvPr>
          <p:cNvSpPr txBox="1"/>
          <p:nvPr/>
        </p:nvSpPr>
        <p:spPr>
          <a:xfrm>
            <a:off x="3827721" y="2868627"/>
            <a:ext cx="4986670" cy="2554545"/>
          </a:xfrm>
          <a:prstGeom prst="rect">
            <a:avLst/>
          </a:prstGeom>
          <a:solidFill>
            <a:srgbClr val="92D050"/>
          </a:solidFill>
          <a:ln w="76200">
            <a:solidFill>
              <a:srgbClr val="7030A0"/>
            </a:solidFill>
          </a:ln>
        </p:spPr>
        <p:txBody>
          <a:bodyPr wrap="square" rtlCol="0">
            <a:spAutoFit/>
          </a:bodyPr>
          <a:lstStyle/>
          <a:p>
            <a:pPr marL="742950" indent="-742950">
              <a:buAutoNum type="alphaUcPeriod"/>
            </a:pPr>
            <a:r>
              <a:rPr lang="en-GB" sz="4000" b="1" dirty="0"/>
              <a:t>Total Recall</a:t>
            </a:r>
          </a:p>
          <a:p>
            <a:pPr marL="742950" indent="-742950">
              <a:buAutoNum type="alphaUcPeriod"/>
            </a:pPr>
            <a:r>
              <a:rPr lang="en-GB" sz="4000" b="1" dirty="0"/>
              <a:t>Last Action Hero</a:t>
            </a:r>
          </a:p>
          <a:p>
            <a:pPr marL="742950" indent="-742950">
              <a:buAutoNum type="alphaUcPeriod"/>
            </a:pPr>
            <a:r>
              <a:rPr lang="en-GB" sz="4000" b="1" dirty="0"/>
              <a:t>Red Heart</a:t>
            </a:r>
          </a:p>
          <a:p>
            <a:pPr marL="742950" indent="-742950">
              <a:buAutoNum type="alphaUcPeriod"/>
            </a:pPr>
            <a:r>
              <a:rPr lang="en-GB" sz="4000" b="1" dirty="0">
                <a:solidFill>
                  <a:srgbClr val="FF0000"/>
                </a:solidFill>
              </a:rPr>
              <a:t>True Lies</a:t>
            </a:r>
          </a:p>
        </p:txBody>
      </p:sp>
    </p:spTree>
    <p:extLst>
      <p:ext uri="{BB962C8B-B14F-4D97-AF65-F5344CB8AC3E}">
        <p14:creationId xmlns:p14="http://schemas.microsoft.com/office/powerpoint/2010/main" val="39947740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AF5A2-11E8-42E0-A0CF-1C121665C227}"/>
              </a:ext>
            </a:extLst>
          </p:cNvPr>
          <p:cNvSpPr txBox="1"/>
          <p:nvPr/>
        </p:nvSpPr>
        <p:spPr>
          <a:xfrm>
            <a:off x="606056" y="606056"/>
            <a:ext cx="10972800" cy="1846659"/>
          </a:xfrm>
          <a:prstGeom prst="rect">
            <a:avLst/>
          </a:prstGeom>
          <a:noFill/>
        </p:spPr>
        <p:txBody>
          <a:bodyPr wrap="square" rtlCol="0">
            <a:spAutoFit/>
          </a:bodyPr>
          <a:lstStyle/>
          <a:p>
            <a:pPr algn="ctr"/>
            <a:r>
              <a:rPr lang="en-GB" sz="5400" dirty="0"/>
              <a:t>Which point on this compass is opposite to 180 degrees from north</a:t>
            </a:r>
            <a:r>
              <a:rPr lang="en-GB" sz="6000" dirty="0"/>
              <a:t>?</a:t>
            </a:r>
          </a:p>
        </p:txBody>
      </p:sp>
      <p:pic>
        <p:nvPicPr>
          <p:cNvPr id="7" name="Picture 6" descr="A picture containing object, clock&#10;&#10;Description automatically generated">
            <a:extLst>
              <a:ext uri="{FF2B5EF4-FFF2-40B4-BE49-F238E27FC236}">
                <a16:creationId xmlns:a16="http://schemas.microsoft.com/office/drawing/2014/main" id="{A868A323-CAD6-4AFB-9819-6E5387D4EC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rot="5400000">
            <a:off x="3779099" y="2303871"/>
            <a:ext cx="4140533" cy="4271373"/>
          </a:xfrm>
          <a:prstGeom prst="rect">
            <a:avLst/>
          </a:prstGeom>
        </p:spPr>
      </p:pic>
      <p:sp>
        <p:nvSpPr>
          <p:cNvPr id="13" name="Arrow: Right 12">
            <a:extLst>
              <a:ext uri="{FF2B5EF4-FFF2-40B4-BE49-F238E27FC236}">
                <a16:creationId xmlns:a16="http://schemas.microsoft.com/office/drawing/2014/main" id="{04ABBBEC-038E-4283-9189-EBC3D9F2F577}"/>
              </a:ext>
            </a:extLst>
          </p:cNvPr>
          <p:cNvSpPr/>
          <p:nvPr/>
        </p:nvSpPr>
        <p:spPr>
          <a:xfrm rot="10800000" flipV="1">
            <a:off x="7843802" y="3936283"/>
            <a:ext cx="1371600" cy="1006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B</a:t>
            </a:r>
          </a:p>
        </p:txBody>
      </p:sp>
    </p:spTree>
    <p:extLst>
      <p:ext uri="{BB962C8B-B14F-4D97-AF65-F5344CB8AC3E}">
        <p14:creationId xmlns:p14="http://schemas.microsoft.com/office/powerpoint/2010/main" val="32904641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4" name="Picture 13">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 name="Picture 16">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9" name="Straight Connector 18">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A0EC7EEF-689A-4717-B8D5-3178F0A2859D}"/>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a:ln w="3175" cmpd="sng">
                  <a:noFill/>
                </a:ln>
                <a:solidFill>
                  <a:srgbClr val="262626"/>
                </a:solidFill>
                <a:latin typeface="+mj-lt"/>
                <a:ea typeface="+mj-ea"/>
                <a:cs typeface="+mj-cs"/>
              </a:rPr>
              <a:t>On this image of the solar system, which planet is four away from Saturn and six away from Neptune?</a:t>
            </a:r>
          </a:p>
        </p:txBody>
      </p:sp>
      <p:sp useBgFill="1">
        <p:nvSpPr>
          <p:cNvPr id="27" name="Rectangle 26">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uitar&#10;&#10;Description automatically generated">
            <a:extLst>
              <a:ext uri="{FF2B5EF4-FFF2-40B4-BE49-F238E27FC236}">
                <a16:creationId xmlns:a16="http://schemas.microsoft.com/office/drawing/2014/main" id="{27807032-2448-4556-9745-997ECF03D72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977400" y="2126512"/>
            <a:ext cx="7013950" cy="2828260"/>
          </a:xfrm>
          <a:prstGeom prst="rect">
            <a:avLst/>
          </a:prstGeom>
        </p:spPr>
      </p:pic>
      <p:sp>
        <p:nvSpPr>
          <p:cNvPr id="9" name="Arrow: Up 8">
            <a:extLst>
              <a:ext uri="{FF2B5EF4-FFF2-40B4-BE49-F238E27FC236}">
                <a16:creationId xmlns:a16="http://schemas.microsoft.com/office/drawing/2014/main" id="{F556B717-C940-4563-99CA-40332515F559}"/>
              </a:ext>
            </a:extLst>
          </p:cNvPr>
          <p:cNvSpPr/>
          <p:nvPr/>
        </p:nvSpPr>
        <p:spPr>
          <a:xfrm>
            <a:off x="6719777" y="4710228"/>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1431ADB1-AB4A-4232-943B-08D91B3EA553}"/>
              </a:ext>
            </a:extLst>
          </p:cNvPr>
          <p:cNvSpPr/>
          <p:nvPr/>
        </p:nvSpPr>
        <p:spPr>
          <a:xfrm>
            <a:off x="7627673" y="4118836"/>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647344BE-AB6C-4097-8B23-AE75138D6AF0}"/>
              </a:ext>
            </a:extLst>
          </p:cNvPr>
          <p:cNvSpPr/>
          <p:nvPr/>
        </p:nvSpPr>
        <p:spPr>
          <a:xfrm>
            <a:off x="7223636" y="4484930"/>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580C1098-94CF-449A-B30F-EDC6236808E7}"/>
              </a:ext>
            </a:extLst>
          </p:cNvPr>
          <p:cNvSpPr/>
          <p:nvPr/>
        </p:nvSpPr>
        <p:spPr>
          <a:xfrm>
            <a:off x="8625294" y="4475307"/>
            <a:ext cx="404037" cy="66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1670175-AC88-44CC-BCE9-C70668DD22BB}"/>
              </a:ext>
            </a:extLst>
          </p:cNvPr>
          <p:cNvSpPr txBox="1"/>
          <p:nvPr/>
        </p:nvSpPr>
        <p:spPr>
          <a:xfrm>
            <a:off x="7233694" y="5202511"/>
            <a:ext cx="420971" cy="707886"/>
          </a:xfrm>
          <a:prstGeom prst="rect">
            <a:avLst/>
          </a:prstGeom>
          <a:noFill/>
        </p:spPr>
        <p:txBody>
          <a:bodyPr wrap="square" rtlCol="0">
            <a:spAutoFit/>
          </a:bodyPr>
          <a:lstStyle/>
          <a:p>
            <a:pPr algn="ctr"/>
            <a:r>
              <a:rPr lang="en-GB" sz="4000" b="1" dirty="0">
                <a:solidFill>
                  <a:srgbClr val="FF0000"/>
                </a:solidFill>
              </a:rPr>
              <a:t>B</a:t>
            </a:r>
          </a:p>
        </p:txBody>
      </p:sp>
      <p:sp>
        <p:nvSpPr>
          <p:cNvPr id="29" name="TextBox 28">
            <a:extLst>
              <a:ext uri="{FF2B5EF4-FFF2-40B4-BE49-F238E27FC236}">
                <a16:creationId xmlns:a16="http://schemas.microsoft.com/office/drawing/2014/main" id="{0ACAA0D8-7F3F-4E5B-A281-4961D30C572A}"/>
              </a:ext>
            </a:extLst>
          </p:cNvPr>
          <p:cNvSpPr txBox="1"/>
          <p:nvPr/>
        </p:nvSpPr>
        <p:spPr>
          <a:xfrm>
            <a:off x="7643615" y="5043280"/>
            <a:ext cx="420971" cy="707886"/>
          </a:xfrm>
          <a:prstGeom prst="rect">
            <a:avLst/>
          </a:prstGeom>
          <a:noFill/>
        </p:spPr>
        <p:txBody>
          <a:bodyPr wrap="square" rtlCol="0">
            <a:spAutoFit/>
          </a:bodyPr>
          <a:lstStyle/>
          <a:p>
            <a:pPr algn="ctr"/>
            <a:r>
              <a:rPr lang="en-GB" sz="4000" b="1" dirty="0"/>
              <a:t>C</a:t>
            </a:r>
          </a:p>
        </p:txBody>
      </p:sp>
      <p:sp>
        <p:nvSpPr>
          <p:cNvPr id="30" name="TextBox 29">
            <a:extLst>
              <a:ext uri="{FF2B5EF4-FFF2-40B4-BE49-F238E27FC236}">
                <a16:creationId xmlns:a16="http://schemas.microsoft.com/office/drawing/2014/main" id="{665A9F40-34FF-41B4-AFE1-4C410FBEA8A1}"/>
              </a:ext>
            </a:extLst>
          </p:cNvPr>
          <p:cNvSpPr txBox="1"/>
          <p:nvPr/>
        </p:nvSpPr>
        <p:spPr>
          <a:xfrm>
            <a:off x="8608360" y="5265224"/>
            <a:ext cx="420971" cy="707886"/>
          </a:xfrm>
          <a:prstGeom prst="rect">
            <a:avLst/>
          </a:prstGeom>
          <a:noFill/>
        </p:spPr>
        <p:txBody>
          <a:bodyPr wrap="square" rtlCol="0">
            <a:spAutoFit/>
          </a:bodyPr>
          <a:lstStyle/>
          <a:p>
            <a:pPr algn="ctr"/>
            <a:r>
              <a:rPr lang="en-GB" sz="4000" b="1" dirty="0"/>
              <a:t>D</a:t>
            </a:r>
          </a:p>
        </p:txBody>
      </p:sp>
      <p:sp>
        <p:nvSpPr>
          <p:cNvPr id="31" name="TextBox 30">
            <a:extLst>
              <a:ext uri="{FF2B5EF4-FFF2-40B4-BE49-F238E27FC236}">
                <a16:creationId xmlns:a16="http://schemas.microsoft.com/office/drawing/2014/main" id="{2EDDD909-C85A-47BB-BDC0-510895892117}"/>
              </a:ext>
            </a:extLst>
          </p:cNvPr>
          <p:cNvSpPr txBox="1"/>
          <p:nvPr/>
        </p:nvSpPr>
        <p:spPr>
          <a:xfrm>
            <a:off x="6711309" y="5406924"/>
            <a:ext cx="420971" cy="707886"/>
          </a:xfrm>
          <a:prstGeom prst="rect">
            <a:avLst/>
          </a:prstGeom>
          <a:noFill/>
        </p:spPr>
        <p:txBody>
          <a:bodyPr wrap="square" rtlCol="0">
            <a:spAutoFit/>
          </a:bodyPr>
          <a:lstStyle/>
          <a:p>
            <a:pPr algn="ctr"/>
            <a:r>
              <a:rPr lang="en-GB" sz="4000" b="1" dirty="0"/>
              <a:t>A</a:t>
            </a:r>
          </a:p>
        </p:txBody>
      </p:sp>
    </p:spTree>
    <p:extLst>
      <p:ext uri="{BB962C8B-B14F-4D97-AF65-F5344CB8AC3E}">
        <p14:creationId xmlns:p14="http://schemas.microsoft.com/office/powerpoint/2010/main" val="1832405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7" name="Straight Connector 76">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AA6A281A-1CC6-4DA9-B7A0-D8E41A75BF4A}"/>
              </a:ext>
            </a:extLst>
          </p:cNvPr>
          <p:cNvSpPr txBox="1"/>
          <p:nvPr/>
        </p:nvSpPr>
        <p:spPr>
          <a:xfrm>
            <a:off x="836561" y="286792"/>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100" dirty="0">
                <a:ln w="3175" cmpd="sng">
                  <a:noFill/>
                </a:ln>
                <a:solidFill>
                  <a:srgbClr val="262626"/>
                </a:solidFill>
                <a:latin typeface="+mj-lt"/>
                <a:ea typeface="+mj-ea"/>
                <a:cs typeface="+mj-cs"/>
              </a:rPr>
              <a:t>In what country of the UK, would you find this sign?</a:t>
            </a:r>
          </a:p>
        </p:txBody>
      </p:sp>
      <p:sp useBgFill="1">
        <p:nvSpPr>
          <p:cNvPr id="85" name="Rectangle 84">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E4593580-5638-4385-9140-D6FEFF8849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5910" y="1360633"/>
            <a:ext cx="6098041" cy="408568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091FDE4-DD54-4B5B-846F-A43194350296}"/>
              </a:ext>
            </a:extLst>
          </p:cNvPr>
          <p:cNvSpPr/>
          <p:nvPr/>
        </p:nvSpPr>
        <p:spPr>
          <a:xfrm>
            <a:off x="5539563" y="2881423"/>
            <a:ext cx="5613990" cy="9994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F9ADF4-6B11-4DE1-A725-D0CC3ACB32C3}"/>
              </a:ext>
            </a:extLst>
          </p:cNvPr>
          <p:cNvSpPr txBox="1"/>
          <p:nvPr/>
        </p:nvSpPr>
        <p:spPr>
          <a:xfrm>
            <a:off x="615695" y="3719659"/>
            <a:ext cx="3515671" cy="2554545"/>
          </a:xfrm>
          <a:prstGeom prst="rect">
            <a:avLst/>
          </a:prstGeom>
          <a:solidFill>
            <a:srgbClr val="7030A0"/>
          </a:solidFill>
          <a:ln w="76200">
            <a:solidFill>
              <a:srgbClr val="92D050"/>
            </a:solidFill>
          </a:ln>
        </p:spPr>
        <p:txBody>
          <a:bodyPr wrap="square" rtlCol="0">
            <a:spAutoFit/>
          </a:bodyPr>
          <a:lstStyle/>
          <a:p>
            <a:pPr marL="742950" indent="-742950">
              <a:buAutoNum type="alphaUcPeriod"/>
            </a:pPr>
            <a:r>
              <a:rPr lang="en-GB" sz="4000" b="1" dirty="0">
                <a:solidFill>
                  <a:srgbClr val="FF0000"/>
                </a:solidFill>
              </a:rPr>
              <a:t>Wales</a:t>
            </a:r>
          </a:p>
          <a:p>
            <a:pPr marL="742950" indent="-742950">
              <a:buAutoNum type="alphaUcPeriod"/>
            </a:pPr>
            <a:r>
              <a:rPr lang="en-GB" sz="4000" b="1" dirty="0"/>
              <a:t>England</a:t>
            </a:r>
          </a:p>
          <a:p>
            <a:pPr marL="742950" indent="-742950">
              <a:buAutoNum type="alphaUcPeriod"/>
            </a:pPr>
            <a:r>
              <a:rPr lang="en-GB" sz="4000" b="1" dirty="0"/>
              <a:t>Scotland</a:t>
            </a:r>
          </a:p>
          <a:p>
            <a:pPr marL="742950" indent="-742950">
              <a:buAutoNum type="alphaUcPeriod"/>
            </a:pPr>
            <a:r>
              <a:rPr lang="en-GB" sz="4000" b="1" dirty="0"/>
              <a:t>Ireland</a:t>
            </a:r>
          </a:p>
        </p:txBody>
      </p:sp>
    </p:spTree>
    <p:extLst>
      <p:ext uri="{BB962C8B-B14F-4D97-AF65-F5344CB8AC3E}">
        <p14:creationId xmlns:p14="http://schemas.microsoft.com/office/powerpoint/2010/main" val="3300375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FBFAADE2-0A35-4FC8-A721-2C4D51552155}"/>
              </a:ext>
            </a:extLst>
          </p:cNvPr>
          <p:cNvSpPr txBox="1"/>
          <p:nvPr/>
        </p:nvSpPr>
        <p:spPr>
          <a:xfrm>
            <a:off x="1137006" y="4371578"/>
            <a:ext cx="10315716" cy="1919396"/>
          </a:xfrm>
          <a:prstGeom prst="rect">
            <a:avLst/>
          </a:prstGeom>
        </p:spPr>
        <p:txBody>
          <a:bodyPr vert="horz" lIns="91440" tIns="45720" rIns="91440" bIns="45720" rtlCol="0" anchor="b">
            <a:normAutofit fontScale="62500" lnSpcReduction="20000"/>
          </a:bodyPr>
          <a:lstStyle/>
          <a:p>
            <a:pPr algn="ctr">
              <a:lnSpc>
                <a:spcPct val="90000"/>
              </a:lnSpc>
              <a:spcBef>
                <a:spcPct val="0"/>
              </a:spcBef>
              <a:spcAft>
                <a:spcPts val="600"/>
              </a:spcAft>
            </a:pPr>
            <a:r>
              <a:rPr lang="en-US" sz="5800" dirty="0">
                <a:ln w="3175" cmpd="sng">
                  <a:noFill/>
                </a:ln>
                <a:solidFill>
                  <a:srgbClr val="262626"/>
                </a:solidFill>
                <a:latin typeface="+mj-lt"/>
                <a:ea typeface="+mj-ea"/>
                <a:cs typeface="+mj-cs"/>
              </a:rPr>
              <a:t>According to this forecast for new York in late November, What will the weather be like on thanksgiving day? </a:t>
            </a:r>
          </a:p>
          <a:p>
            <a:pPr algn="ctr">
              <a:lnSpc>
                <a:spcPct val="90000"/>
              </a:lnSpc>
              <a:spcBef>
                <a:spcPct val="0"/>
              </a:spcBef>
              <a:spcAft>
                <a:spcPts val="600"/>
              </a:spcAft>
            </a:pPr>
            <a:r>
              <a:rPr lang="en-US" sz="5800" dirty="0">
                <a:ln w="3175" cmpd="sng">
                  <a:noFill/>
                </a:ln>
                <a:solidFill>
                  <a:srgbClr val="262626"/>
                </a:solidFill>
                <a:latin typeface="+mj-lt"/>
                <a:ea typeface="+mj-ea"/>
                <a:cs typeface="+mj-cs"/>
              </a:rPr>
              <a:t>Thanksgiving day is always on a Thursday</a:t>
            </a:r>
          </a:p>
          <a:p>
            <a:pPr algn="ctr">
              <a:lnSpc>
                <a:spcPct val="90000"/>
              </a:lnSpc>
              <a:spcBef>
                <a:spcPct val="0"/>
              </a:spcBef>
              <a:spcAft>
                <a:spcPts val="600"/>
              </a:spcAft>
            </a:pPr>
            <a:endParaRPr lang="en-US" sz="3400" dirty="0">
              <a:ln w="3175" cmpd="sng">
                <a:noFill/>
              </a:ln>
              <a:solidFill>
                <a:srgbClr val="262626"/>
              </a:solidFill>
              <a:latin typeface="+mj-lt"/>
              <a:ea typeface="+mj-ea"/>
              <a:cs typeface="+mj-cs"/>
            </a:endParaRP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59AB7612-03E3-490C-A8C3-B8F06B8F782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592989" y="1410207"/>
            <a:ext cx="9012385" cy="2455875"/>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A1C01ED-96CC-44AF-8F41-6D618E916D06}"/>
              </a:ext>
            </a:extLst>
          </p:cNvPr>
          <p:cNvSpPr/>
          <p:nvPr/>
        </p:nvSpPr>
        <p:spPr>
          <a:xfrm>
            <a:off x="1594884" y="1871343"/>
            <a:ext cx="9016409" cy="212638"/>
          </a:xfrm>
          <a:prstGeom prst="rect">
            <a:avLst/>
          </a:prstGeom>
          <a:solidFill>
            <a:srgbClr val="7030A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36550CA-BDE4-44B4-9734-8FB845CA374C}"/>
              </a:ext>
            </a:extLst>
          </p:cNvPr>
          <p:cNvSpPr txBox="1"/>
          <p:nvPr/>
        </p:nvSpPr>
        <p:spPr>
          <a:xfrm>
            <a:off x="1602857" y="3631604"/>
            <a:ext cx="1618044" cy="707886"/>
          </a:xfrm>
          <a:prstGeom prst="rect">
            <a:avLst/>
          </a:prstGeom>
          <a:noFill/>
        </p:spPr>
        <p:txBody>
          <a:bodyPr wrap="square" rtlCol="0">
            <a:spAutoFit/>
          </a:bodyPr>
          <a:lstStyle/>
          <a:p>
            <a:pPr algn="ctr"/>
            <a:r>
              <a:rPr lang="en-GB" sz="4000" b="1" dirty="0"/>
              <a:t>A</a:t>
            </a:r>
          </a:p>
        </p:txBody>
      </p:sp>
      <p:sp>
        <p:nvSpPr>
          <p:cNvPr id="24" name="TextBox 23">
            <a:extLst>
              <a:ext uri="{FF2B5EF4-FFF2-40B4-BE49-F238E27FC236}">
                <a16:creationId xmlns:a16="http://schemas.microsoft.com/office/drawing/2014/main" id="{261EA552-6498-4D12-B3FF-43AB4D3661A3}"/>
              </a:ext>
            </a:extLst>
          </p:cNvPr>
          <p:cNvSpPr txBox="1"/>
          <p:nvPr/>
        </p:nvSpPr>
        <p:spPr>
          <a:xfrm>
            <a:off x="3145327" y="3642863"/>
            <a:ext cx="1618044" cy="707886"/>
          </a:xfrm>
          <a:prstGeom prst="rect">
            <a:avLst/>
          </a:prstGeom>
          <a:noFill/>
        </p:spPr>
        <p:txBody>
          <a:bodyPr wrap="square" rtlCol="0">
            <a:spAutoFit/>
          </a:bodyPr>
          <a:lstStyle/>
          <a:p>
            <a:pPr algn="ctr"/>
            <a:r>
              <a:rPr lang="en-GB" sz="4000" b="1" dirty="0">
                <a:solidFill>
                  <a:srgbClr val="FF0000"/>
                </a:solidFill>
              </a:rPr>
              <a:t>B</a:t>
            </a:r>
          </a:p>
        </p:txBody>
      </p:sp>
      <p:sp>
        <p:nvSpPr>
          <p:cNvPr id="26" name="TextBox 25">
            <a:extLst>
              <a:ext uri="{FF2B5EF4-FFF2-40B4-BE49-F238E27FC236}">
                <a16:creationId xmlns:a16="http://schemas.microsoft.com/office/drawing/2014/main" id="{6E8A822C-487E-426B-98B4-F445D254C061}"/>
              </a:ext>
            </a:extLst>
          </p:cNvPr>
          <p:cNvSpPr txBox="1"/>
          <p:nvPr/>
        </p:nvSpPr>
        <p:spPr>
          <a:xfrm>
            <a:off x="4638586" y="3663692"/>
            <a:ext cx="1618044" cy="707886"/>
          </a:xfrm>
          <a:prstGeom prst="rect">
            <a:avLst/>
          </a:prstGeom>
          <a:noFill/>
        </p:spPr>
        <p:txBody>
          <a:bodyPr wrap="square" rtlCol="0">
            <a:spAutoFit/>
          </a:bodyPr>
          <a:lstStyle/>
          <a:p>
            <a:pPr algn="ctr"/>
            <a:r>
              <a:rPr lang="en-GB" sz="4000" b="1" dirty="0"/>
              <a:t>C</a:t>
            </a:r>
          </a:p>
        </p:txBody>
      </p:sp>
      <p:sp>
        <p:nvSpPr>
          <p:cNvPr id="28" name="TextBox 27">
            <a:extLst>
              <a:ext uri="{FF2B5EF4-FFF2-40B4-BE49-F238E27FC236}">
                <a16:creationId xmlns:a16="http://schemas.microsoft.com/office/drawing/2014/main" id="{941CCA2F-6176-401F-B2B7-DA288C4D284E}"/>
              </a:ext>
            </a:extLst>
          </p:cNvPr>
          <p:cNvSpPr txBox="1"/>
          <p:nvPr/>
        </p:nvSpPr>
        <p:spPr>
          <a:xfrm>
            <a:off x="6131845" y="3656384"/>
            <a:ext cx="1618044" cy="707886"/>
          </a:xfrm>
          <a:prstGeom prst="rect">
            <a:avLst/>
          </a:prstGeom>
          <a:noFill/>
        </p:spPr>
        <p:txBody>
          <a:bodyPr wrap="square" rtlCol="0">
            <a:spAutoFit/>
          </a:bodyPr>
          <a:lstStyle/>
          <a:p>
            <a:pPr algn="ctr"/>
            <a:r>
              <a:rPr lang="en-GB" sz="4000" b="1" dirty="0"/>
              <a:t>D</a:t>
            </a:r>
          </a:p>
        </p:txBody>
      </p:sp>
    </p:spTree>
    <p:extLst>
      <p:ext uri="{BB962C8B-B14F-4D97-AF65-F5344CB8AC3E}">
        <p14:creationId xmlns:p14="http://schemas.microsoft.com/office/powerpoint/2010/main" val="22598414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15966-CE1A-4761-BB07-8785617850F8}"/>
              </a:ext>
            </a:extLst>
          </p:cNvPr>
          <p:cNvSpPr txBox="1"/>
          <p:nvPr/>
        </p:nvSpPr>
        <p:spPr>
          <a:xfrm>
            <a:off x="616688" y="595423"/>
            <a:ext cx="10962168" cy="1938992"/>
          </a:xfrm>
          <a:prstGeom prst="rect">
            <a:avLst/>
          </a:prstGeom>
          <a:noFill/>
        </p:spPr>
        <p:txBody>
          <a:bodyPr wrap="square" rtlCol="0">
            <a:spAutoFit/>
          </a:bodyPr>
          <a:lstStyle/>
          <a:p>
            <a:pPr algn="ctr"/>
            <a:r>
              <a:rPr lang="en-GB" sz="6000" dirty="0"/>
              <a:t>Remember, 10 points for each correct answer in that round</a:t>
            </a:r>
          </a:p>
        </p:txBody>
      </p:sp>
    </p:spTree>
    <p:extLst>
      <p:ext uri="{BB962C8B-B14F-4D97-AF65-F5344CB8AC3E}">
        <p14:creationId xmlns:p14="http://schemas.microsoft.com/office/powerpoint/2010/main" val="15477486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Snipped 7">
            <a:extLst>
              <a:ext uri="{FF2B5EF4-FFF2-40B4-BE49-F238E27FC236}">
                <a16:creationId xmlns:a16="http://schemas.microsoft.com/office/drawing/2014/main" id="{3BE96FC8-264A-4ED9-AB61-B84004E5724D}"/>
              </a:ext>
            </a:extLst>
          </p:cNvPr>
          <p:cNvSpPr/>
          <p:nvPr/>
        </p:nvSpPr>
        <p:spPr>
          <a:xfrm rot="2705442">
            <a:off x="1790235" y="3618805"/>
            <a:ext cx="1811282" cy="2246911"/>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ysClr val="windowText" lastClr="000000"/>
                </a:solidFill>
              </a:rPr>
              <a:t>£25</a:t>
            </a:r>
          </a:p>
          <a:p>
            <a:pPr algn="ctr"/>
            <a:r>
              <a:rPr lang="en-GB" sz="3200" b="1" dirty="0">
                <a:solidFill>
                  <a:sysClr val="windowText" lastClr="000000"/>
                </a:solidFill>
              </a:rPr>
              <a:t>50% OFF</a:t>
            </a:r>
          </a:p>
        </p:txBody>
      </p:sp>
      <p:sp>
        <p:nvSpPr>
          <p:cNvPr id="2" name="TextBox 1">
            <a:extLst>
              <a:ext uri="{FF2B5EF4-FFF2-40B4-BE49-F238E27FC236}">
                <a16:creationId xmlns:a16="http://schemas.microsoft.com/office/drawing/2014/main" id="{0A485138-8453-4F81-B227-774705D1AF1D}"/>
              </a:ext>
            </a:extLst>
          </p:cNvPr>
          <p:cNvSpPr txBox="1"/>
          <p:nvPr/>
        </p:nvSpPr>
        <p:spPr>
          <a:xfrm>
            <a:off x="588579" y="609600"/>
            <a:ext cx="11004331" cy="1938992"/>
          </a:xfrm>
          <a:prstGeom prst="rect">
            <a:avLst/>
          </a:prstGeom>
          <a:noFill/>
        </p:spPr>
        <p:txBody>
          <a:bodyPr wrap="square" rtlCol="0">
            <a:spAutoFit/>
          </a:bodyPr>
          <a:lstStyle/>
          <a:p>
            <a:pPr algn="ctr"/>
            <a:r>
              <a:rPr lang="en-GB" sz="6000" dirty="0"/>
              <a:t>What is the price of the honey now it is in the sale?</a:t>
            </a:r>
          </a:p>
        </p:txBody>
      </p:sp>
      <p:pic>
        <p:nvPicPr>
          <p:cNvPr id="4" name="Picture 3" descr="A picture containing cup, table, indoor, sitting&#10;&#10;Description automatically generated">
            <a:extLst>
              <a:ext uri="{FF2B5EF4-FFF2-40B4-BE49-F238E27FC236}">
                <a16:creationId xmlns:a16="http://schemas.microsoft.com/office/drawing/2014/main" id="{62AFD1DF-71F9-490B-B7F7-E7EC952AB7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90618" y="2548592"/>
            <a:ext cx="1986127" cy="2771340"/>
          </a:xfrm>
          <a:prstGeom prst="rect">
            <a:avLst/>
          </a:prstGeom>
        </p:spPr>
      </p:pic>
      <p:sp>
        <p:nvSpPr>
          <p:cNvPr id="7" name="Freeform: Shape 6">
            <a:extLst>
              <a:ext uri="{FF2B5EF4-FFF2-40B4-BE49-F238E27FC236}">
                <a16:creationId xmlns:a16="http://schemas.microsoft.com/office/drawing/2014/main" id="{4E7E6259-5E02-43EC-A7B2-8D2F611EC04F}"/>
              </a:ext>
            </a:extLst>
          </p:cNvPr>
          <p:cNvSpPr/>
          <p:nvPr/>
        </p:nvSpPr>
        <p:spPr>
          <a:xfrm>
            <a:off x="3395510" y="3354114"/>
            <a:ext cx="3352800" cy="882869"/>
          </a:xfrm>
          <a:custGeom>
            <a:avLst/>
            <a:gdLst>
              <a:gd name="connsiteX0" fmla="*/ 3352800 w 3352800"/>
              <a:gd name="connsiteY0" fmla="*/ 157656 h 882869"/>
              <a:gd name="connsiteX1" fmla="*/ 3300249 w 3352800"/>
              <a:gd name="connsiteY1" fmla="*/ 126125 h 882869"/>
              <a:gd name="connsiteX2" fmla="*/ 3205656 w 3352800"/>
              <a:gd name="connsiteY2" fmla="*/ 94594 h 882869"/>
              <a:gd name="connsiteX3" fmla="*/ 3174125 w 3352800"/>
              <a:gd name="connsiteY3" fmla="*/ 84083 h 882869"/>
              <a:gd name="connsiteX4" fmla="*/ 3142594 w 3352800"/>
              <a:gd name="connsiteY4" fmla="*/ 73573 h 882869"/>
              <a:gd name="connsiteX5" fmla="*/ 3079532 w 3352800"/>
              <a:gd name="connsiteY5" fmla="*/ 42042 h 882869"/>
              <a:gd name="connsiteX6" fmla="*/ 3048000 w 3352800"/>
              <a:gd name="connsiteY6" fmla="*/ 21021 h 882869"/>
              <a:gd name="connsiteX7" fmla="*/ 2942897 w 3352800"/>
              <a:gd name="connsiteY7" fmla="*/ 0 h 882869"/>
              <a:gd name="connsiteX8" fmla="*/ 2554014 w 3352800"/>
              <a:gd name="connsiteY8" fmla="*/ 21021 h 882869"/>
              <a:gd name="connsiteX9" fmla="*/ 2501463 w 3352800"/>
              <a:gd name="connsiteY9" fmla="*/ 31531 h 882869"/>
              <a:gd name="connsiteX10" fmla="*/ 2480442 w 3352800"/>
              <a:gd name="connsiteY10" fmla="*/ 63063 h 882869"/>
              <a:gd name="connsiteX11" fmla="*/ 2406869 w 3352800"/>
              <a:gd name="connsiteY11" fmla="*/ 84083 h 882869"/>
              <a:gd name="connsiteX12" fmla="*/ 2343807 w 3352800"/>
              <a:gd name="connsiteY12" fmla="*/ 147145 h 882869"/>
              <a:gd name="connsiteX13" fmla="*/ 2259725 w 3352800"/>
              <a:gd name="connsiteY13" fmla="*/ 199697 h 882869"/>
              <a:gd name="connsiteX14" fmla="*/ 2228194 w 3352800"/>
              <a:gd name="connsiteY14" fmla="*/ 220718 h 882869"/>
              <a:gd name="connsiteX15" fmla="*/ 2196663 w 3352800"/>
              <a:gd name="connsiteY15" fmla="*/ 252249 h 882869"/>
              <a:gd name="connsiteX16" fmla="*/ 2133600 w 3352800"/>
              <a:gd name="connsiteY16" fmla="*/ 294290 h 882869"/>
              <a:gd name="connsiteX17" fmla="*/ 2102069 w 3352800"/>
              <a:gd name="connsiteY17" fmla="*/ 315311 h 882869"/>
              <a:gd name="connsiteX18" fmla="*/ 2039007 w 3352800"/>
              <a:gd name="connsiteY18" fmla="*/ 367863 h 882869"/>
              <a:gd name="connsiteX19" fmla="*/ 2007476 w 3352800"/>
              <a:gd name="connsiteY19" fmla="*/ 378373 h 882869"/>
              <a:gd name="connsiteX20" fmla="*/ 1965435 w 3352800"/>
              <a:gd name="connsiteY20" fmla="*/ 409904 h 882869"/>
              <a:gd name="connsiteX21" fmla="*/ 1933904 w 3352800"/>
              <a:gd name="connsiteY21" fmla="*/ 430925 h 882869"/>
              <a:gd name="connsiteX22" fmla="*/ 1797269 w 3352800"/>
              <a:gd name="connsiteY22" fmla="*/ 515007 h 882869"/>
              <a:gd name="connsiteX23" fmla="*/ 1713187 w 3352800"/>
              <a:gd name="connsiteY23" fmla="*/ 578069 h 882869"/>
              <a:gd name="connsiteX24" fmla="*/ 1650125 w 3352800"/>
              <a:gd name="connsiteY24" fmla="*/ 599090 h 882869"/>
              <a:gd name="connsiteX25" fmla="*/ 1597573 w 3352800"/>
              <a:gd name="connsiteY25" fmla="*/ 620111 h 882869"/>
              <a:gd name="connsiteX26" fmla="*/ 1524000 w 3352800"/>
              <a:gd name="connsiteY26" fmla="*/ 683173 h 882869"/>
              <a:gd name="connsiteX27" fmla="*/ 1492469 w 3352800"/>
              <a:gd name="connsiteY27" fmla="*/ 693683 h 882869"/>
              <a:gd name="connsiteX28" fmla="*/ 1408387 w 3352800"/>
              <a:gd name="connsiteY28" fmla="*/ 756745 h 882869"/>
              <a:gd name="connsiteX29" fmla="*/ 1303283 w 3352800"/>
              <a:gd name="connsiteY29" fmla="*/ 788276 h 882869"/>
              <a:gd name="connsiteX30" fmla="*/ 1271752 w 3352800"/>
              <a:gd name="connsiteY30" fmla="*/ 798787 h 882869"/>
              <a:gd name="connsiteX31" fmla="*/ 1229711 w 3352800"/>
              <a:gd name="connsiteY31" fmla="*/ 819807 h 882869"/>
              <a:gd name="connsiteX32" fmla="*/ 1177159 w 3352800"/>
              <a:gd name="connsiteY32" fmla="*/ 830318 h 882869"/>
              <a:gd name="connsiteX33" fmla="*/ 1103587 w 3352800"/>
              <a:gd name="connsiteY33" fmla="*/ 861849 h 882869"/>
              <a:gd name="connsiteX34" fmla="*/ 1072056 w 3352800"/>
              <a:gd name="connsiteY34" fmla="*/ 882869 h 882869"/>
              <a:gd name="connsiteX35" fmla="*/ 472966 w 3352800"/>
              <a:gd name="connsiteY35" fmla="*/ 872359 h 882869"/>
              <a:gd name="connsiteX36" fmla="*/ 409904 w 3352800"/>
              <a:gd name="connsiteY36" fmla="*/ 840828 h 882869"/>
              <a:gd name="connsiteX37" fmla="*/ 367863 w 3352800"/>
              <a:gd name="connsiteY37" fmla="*/ 819807 h 882869"/>
              <a:gd name="connsiteX38" fmla="*/ 294290 w 3352800"/>
              <a:gd name="connsiteY38" fmla="*/ 798787 h 882869"/>
              <a:gd name="connsiteX39" fmla="*/ 178676 w 3352800"/>
              <a:gd name="connsiteY39" fmla="*/ 756745 h 882869"/>
              <a:gd name="connsiteX40" fmla="*/ 126125 w 3352800"/>
              <a:gd name="connsiteY40" fmla="*/ 746235 h 882869"/>
              <a:gd name="connsiteX41" fmla="*/ 31532 w 3352800"/>
              <a:gd name="connsiteY41" fmla="*/ 704194 h 882869"/>
              <a:gd name="connsiteX42" fmla="*/ 0 w 3352800"/>
              <a:gd name="connsiteY42" fmla="*/ 693683 h 88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52800" h="882869">
                <a:moveTo>
                  <a:pt x="3352800" y="157656"/>
                </a:moveTo>
                <a:cubicBezTo>
                  <a:pt x="3335283" y="147146"/>
                  <a:pt x="3318846" y="134578"/>
                  <a:pt x="3300249" y="126125"/>
                </a:cubicBezTo>
                <a:cubicBezTo>
                  <a:pt x="3300235" y="126119"/>
                  <a:pt x="3221429" y="99852"/>
                  <a:pt x="3205656" y="94594"/>
                </a:cubicBezTo>
                <a:lnTo>
                  <a:pt x="3174125" y="84083"/>
                </a:lnTo>
                <a:lnTo>
                  <a:pt x="3142594" y="73573"/>
                </a:lnTo>
                <a:cubicBezTo>
                  <a:pt x="3052235" y="13333"/>
                  <a:pt x="3166557" y="85554"/>
                  <a:pt x="3079532" y="42042"/>
                </a:cubicBezTo>
                <a:cubicBezTo>
                  <a:pt x="3068233" y="36393"/>
                  <a:pt x="3060074" y="24736"/>
                  <a:pt x="3048000" y="21021"/>
                </a:cubicBezTo>
                <a:cubicBezTo>
                  <a:pt x="3013852" y="10514"/>
                  <a:pt x="2942897" y="0"/>
                  <a:pt x="2942897" y="0"/>
                </a:cubicBezTo>
                <a:lnTo>
                  <a:pt x="2554014" y="21021"/>
                </a:lnTo>
                <a:cubicBezTo>
                  <a:pt x="2536196" y="22294"/>
                  <a:pt x="2516973" y="22668"/>
                  <a:pt x="2501463" y="31531"/>
                </a:cubicBezTo>
                <a:cubicBezTo>
                  <a:pt x="2490495" y="37798"/>
                  <a:pt x="2490306" y="55172"/>
                  <a:pt x="2480442" y="63063"/>
                </a:cubicBezTo>
                <a:cubicBezTo>
                  <a:pt x="2473588" y="68546"/>
                  <a:pt x="2409615" y="83397"/>
                  <a:pt x="2406869" y="84083"/>
                </a:cubicBezTo>
                <a:cubicBezTo>
                  <a:pt x="2385848" y="105104"/>
                  <a:pt x="2370396" y="133850"/>
                  <a:pt x="2343807" y="147145"/>
                </a:cubicBezTo>
                <a:cubicBezTo>
                  <a:pt x="2277963" y="180068"/>
                  <a:pt x="2323396" y="154217"/>
                  <a:pt x="2259725" y="199697"/>
                </a:cubicBezTo>
                <a:cubicBezTo>
                  <a:pt x="2249446" y="207039"/>
                  <a:pt x="2237898" y="212631"/>
                  <a:pt x="2228194" y="220718"/>
                </a:cubicBezTo>
                <a:cubicBezTo>
                  <a:pt x="2216775" y="230234"/>
                  <a:pt x="2208396" y="243124"/>
                  <a:pt x="2196663" y="252249"/>
                </a:cubicBezTo>
                <a:cubicBezTo>
                  <a:pt x="2176721" y="267759"/>
                  <a:pt x="2154621" y="280276"/>
                  <a:pt x="2133600" y="294290"/>
                </a:cubicBezTo>
                <a:cubicBezTo>
                  <a:pt x="2123090" y="301297"/>
                  <a:pt x="2111001" y="306379"/>
                  <a:pt x="2102069" y="315311"/>
                </a:cubicBezTo>
                <a:cubicBezTo>
                  <a:pt x="2078825" y="338555"/>
                  <a:pt x="2068272" y="353231"/>
                  <a:pt x="2039007" y="367863"/>
                </a:cubicBezTo>
                <a:cubicBezTo>
                  <a:pt x="2029098" y="372818"/>
                  <a:pt x="2017986" y="374870"/>
                  <a:pt x="2007476" y="378373"/>
                </a:cubicBezTo>
                <a:cubicBezTo>
                  <a:pt x="1993462" y="388883"/>
                  <a:pt x="1979689" y="399722"/>
                  <a:pt x="1965435" y="409904"/>
                </a:cubicBezTo>
                <a:cubicBezTo>
                  <a:pt x="1955156" y="417246"/>
                  <a:pt x="1944010" y="423346"/>
                  <a:pt x="1933904" y="430925"/>
                </a:cubicBezTo>
                <a:cubicBezTo>
                  <a:pt x="1822021" y="514837"/>
                  <a:pt x="1880193" y="494277"/>
                  <a:pt x="1797269" y="515007"/>
                </a:cubicBezTo>
                <a:cubicBezTo>
                  <a:pt x="1790562" y="520373"/>
                  <a:pt x="1732016" y="569701"/>
                  <a:pt x="1713187" y="578069"/>
                </a:cubicBezTo>
                <a:cubicBezTo>
                  <a:pt x="1692939" y="587068"/>
                  <a:pt x="1670949" y="591518"/>
                  <a:pt x="1650125" y="599090"/>
                </a:cubicBezTo>
                <a:cubicBezTo>
                  <a:pt x="1632394" y="605538"/>
                  <a:pt x="1615090" y="613104"/>
                  <a:pt x="1597573" y="620111"/>
                </a:cubicBezTo>
                <a:cubicBezTo>
                  <a:pt x="1572723" y="644961"/>
                  <a:pt x="1555462" y="665195"/>
                  <a:pt x="1524000" y="683173"/>
                </a:cubicBezTo>
                <a:cubicBezTo>
                  <a:pt x="1514381" y="688670"/>
                  <a:pt x="1502979" y="690180"/>
                  <a:pt x="1492469" y="693683"/>
                </a:cubicBezTo>
                <a:cubicBezTo>
                  <a:pt x="1464442" y="714704"/>
                  <a:pt x="1442375" y="748248"/>
                  <a:pt x="1408387" y="756745"/>
                </a:cubicBezTo>
                <a:cubicBezTo>
                  <a:pt x="1344855" y="772629"/>
                  <a:pt x="1380039" y="762691"/>
                  <a:pt x="1303283" y="788276"/>
                </a:cubicBezTo>
                <a:cubicBezTo>
                  <a:pt x="1292773" y="791779"/>
                  <a:pt x="1281661" y="793832"/>
                  <a:pt x="1271752" y="798787"/>
                </a:cubicBezTo>
                <a:cubicBezTo>
                  <a:pt x="1257738" y="805794"/>
                  <a:pt x="1244575" y="814852"/>
                  <a:pt x="1229711" y="819807"/>
                </a:cubicBezTo>
                <a:cubicBezTo>
                  <a:pt x="1212763" y="825456"/>
                  <a:pt x="1194490" y="825985"/>
                  <a:pt x="1177159" y="830318"/>
                </a:cubicBezTo>
                <a:cubicBezTo>
                  <a:pt x="1150952" y="836870"/>
                  <a:pt x="1126987" y="848478"/>
                  <a:pt x="1103587" y="861849"/>
                </a:cubicBezTo>
                <a:cubicBezTo>
                  <a:pt x="1092620" y="868116"/>
                  <a:pt x="1082566" y="875862"/>
                  <a:pt x="1072056" y="882869"/>
                </a:cubicBezTo>
                <a:lnTo>
                  <a:pt x="472966" y="872359"/>
                </a:lnTo>
                <a:cubicBezTo>
                  <a:pt x="447385" y="871506"/>
                  <a:pt x="430205" y="852429"/>
                  <a:pt x="409904" y="840828"/>
                </a:cubicBezTo>
                <a:cubicBezTo>
                  <a:pt x="396301" y="833054"/>
                  <a:pt x="382264" y="825979"/>
                  <a:pt x="367863" y="819807"/>
                </a:cubicBezTo>
                <a:cubicBezTo>
                  <a:pt x="332438" y="804625"/>
                  <a:pt x="334289" y="812120"/>
                  <a:pt x="294290" y="798787"/>
                </a:cubicBezTo>
                <a:cubicBezTo>
                  <a:pt x="253539" y="785203"/>
                  <a:pt x="221615" y="765333"/>
                  <a:pt x="178676" y="756745"/>
                </a:cubicBezTo>
                <a:lnTo>
                  <a:pt x="126125" y="746235"/>
                </a:lnTo>
                <a:cubicBezTo>
                  <a:pt x="76157" y="712922"/>
                  <a:pt x="106579" y="729210"/>
                  <a:pt x="31532" y="704194"/>
                </a:cubicBezTo>
                <a:lnTo>
                  <a:pt x="0" y="693683"/>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FA0A91E-2A3C-4F77-8F63-1C7AC91D6689}"/>
              </a:ext>
            </a:extLst>
          </p:cNvPr>
          <p:cNvSpPr/>
          <p:nvPr/>
        </p:nvSpPr>
        <p:spPr>
          <a:xfrm>
            <a:off x="3332334" y="3994810"/>
            <a:ext cx="233660" cy="2421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32262B46-3358-438E-A577-674E39850706}"/>
              </a:ext>
            </a:extLst>
          </p:cNvPr>
          <p:cNvCxnSpPr>
            <a:cxnSpLocks/>
          </p:cNvCxnSpPr>
          <p:nvPr/>
        </p:nvCxnSpPr>
        <p:spPr>
          <a:xfrm flipH="1" flipV="1">
            <a:off x="2270235" y="4109633"/>
            <a:ext cx="1439918" cy="7680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8981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733538D-5433-42E7-AA08-DC5FDEDA4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5BDAA6A-444F-4458-A25A-EEDBEFBF1C25}"/>
              </a:ext>
            </a:extLst>
          </p:cNvPr>
          <p:cNvPicPr>
            <a:picLocks noChangeAspect="1"/>
          </p:cNvPicPr>
          <p:nvPr/>
        </p:nvPicPr>
        <p:blipFill rotWithShape="1">
          <a:blip r:embed="rId3"/>
          <a:srcRect t="8872" b="6859"/>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01FA6A2F-F26B-4BA1-8194-8F91D9093CCC}"/>
              </a:ext>
            </a:extLst>
          </p:cNvPr>
          <p:cNvSpPr/>
          <p:nvPr/>
        </p:nvSpPr>
        <p:spPr>
          <a:xfrm>
            <a:off x="7161029" y="3164959"/>
            <a:ext cx="1222744" cy="8506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4483ADF-292B-4D21-8D6E-FF782BF2B93C}"/>
              </a:ext>
            </a:extLst>
          </p:cNvPr>
          <p:cNvSpPr txBox="1"/>
          <p:nvPr/>
        </p:nvSpPr>
        <p:spPr>
          <a:xfrm>
            <a:off x="8541488" y="2742188"/>
            <a:ext cx="2069805" cy="1015663"/>
          </a:xfrm>
          <a:prstGeom prst="rect">
            <a:avLst/>
          </a:prstGeom>
          <a:noFill/>
        </p:spPr>
        <p:txBody>
          <a:bodyPr wrap="square" rtlCol="0">
            <a:spAutoFit/>
          </a:bodyPr>
          <a:lstStyle/>
          <a:p>
            <a:pPr algn="ctr">
              <a:spcAft>
                <a:spcPts val="600"/>
              </a:spcAft>
            </a:pPr>
            <a:r>
              <a:rPr lang="en-GB" sz="6000" b="1" dirty="0"/>
              <a:t>X 220</a:t>
            </a:r>
          </a:p>
        </p:txBody>
      </p:sp>
      <p:sp>
        <p:nvSpPr>
          <p:cNvPr id="7" name="TextBox 6">
            <a:extLst>
              <a:ext uri="{FF2B5EF4-FFF2-40B4-BE49-F238E27FC236}">
                <a16:creationId xmlns:a16="http://schemas.microsoft.com/office/drawing/2014/main" id="{DECD6B2D-B44E-41FF-9EA7-53E7188B3D74}"/>
              </a:ext>
            </a:extLst>
          </p:cNvPr>
          <p:cNvSpPr txBox="1"/>
          <p:nvPr/>
        </p:nvSpPr>
        <p:spPr>
          <a:xfrm>
            <a:off x="616687" y="606056"/>
            <a:ext cx="4681871" cy="5786199"/>
          </a:xfrm>
          <a:prstGeom prst="rect">
            <a:avLst/>
          </a:prstGeom>
          <a:noFill/>
        </p:spPr>
        <p:txBody>
          <a:bodyPr wrap="square" rtlCol="0">
            <a:spAutoFit/>
          </a:bodyPr>
          <a:lstStyle/>
          <a:p>
            <a:pPr algn="ctr">
              <a:spcAft>
                <a:spcPts val="600"/>
              </a:spcAft>
            </a:pPr>
            <a:r>
              <a:rPr lang="en-GB" sz="6000" b="1" dirty="0">
                <a:solidFill>
                  <a:srgbClr val="FF0000"/>
                </a:solidFill>
              </a:rPr>
              <a:t>What unit of measurement is equal to this diagram?</a:t>
            </a:r>
          </a:p>
          <a:p>
            <a:pPr algn="ctr">
              <a:spcAft>
                <a:spcPts val="600"/>
              </a:spcAft>
            </a:pPr>
            <a:endParaRPr lang="en-GB" sz="6000" b="1" dirty="0">
              <a:solidFill>
                <a:srgbClr val="FF0000"/>
              </a:solidFill>
            </a:endParaRPr>
          </a:p>
          <a:p>
            <a:pPr algn="ctr">
              <a:spcAft>
                <a:spcPts val="600"/>
              </a:spcAft>
            </a:pPr>
            <a:r>
              <a:rPr lang="en-GB" sz="6000" b="1" dirty="0">
                <a:solidFill>
                  <a:srgbClr val="FF0000"/>
                </a:solidFill>
              </a:rPr>
              <a:t>FERLONG</a:t>
            </a:r>
          </a:p>
        </p:txBody>
      </p:sp>
      <p:sp>
        <p:nvSpPr>
          <p:cNvPr id="8" name="TextBox 7">
            <a:extLst>
              <a:ext uri="{FF2B5EF4-FFF2-40B4-BE49-F238E27FC236}">
                <a16:creationId xmlns:a16="http://schemas.microsoft.com/office/drawing/2014/main" id="{A5CE7776-1BC5-44A9-B146-6F67B7128302}"/>
              </a:ext>
            </a:extLst>
          </p:cNvPr>
          <p:cNvSpPr txBox="1"/>
          <p:nvPr/>
        </p:nvSpPr>
        <p:spPr>
          <a:xfrm>
            <a:off x="6507126" y="1745512"/>
            <a:ext cx="4976037" cy="2923953"/>
          </a:xfrm>
          <a:prstGeom prst="rect">
            <a:avLst/>
          </a:prstGeom>
          <a:noFill/>
          <a:ln w="76200">
            <a:solidFill>
              <a:srgbClr val="7030A0"/>
            </a:solidFill>
          </a:ln>
        </p:spPr>
        <p:txBody>
          <a:bodyPr wrap="square" rtlCol="0">
            <a:spAutoFit/>
          </a:bodyPr>
          <a:lstStyle/>
          <a:p>
            <a:endParaRPr lang="en-GB" dirty="0"/>
          </a:p>
        </p:txBody>
      </p:sp>
    </p:spTree>
    <p:extLst>
      <p:ext uri="{BB962C8B-B14F-4D97-AF65-F5344CB8AC3E}">
        <p14:creationId xmlns:p14="http://schemas.microsoft.com/office/powerpoint/2010/main" val="22219534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27D78-12CD-46CC-854C-7D83A3AE3023}"/>
              </a:ext>
            </a:extLst>
          </p:cNvPr>
          <p:cNvSpPr txBox="1"/>
          <p:nvPr/>
        </p:nvSpPr>
        <p:spPr>
          <a:xfrm>
            <a:off x="606056" y="595423"/>
            <a:ext cx="10972800" cy="1015663"/>
          </a:xfrm>
          <a:prstGeom prst="rect">
            <a:avLst/>
          </a:prstGeom>
          <a:noFill/>
        </p:spPr>
        <p:txBody>
          <a:bodyPr wrap="square" rtlCol="0">
            <a:spAutoFit/>
          </a:bodyPr>
          <a:lstStyle/>
          <a:p>
            <a:pPr algn="ctr"/>
            <a:r>
              <a:rPr lang="en-GB" sz="6000" dirty="0"/>
              <a:t>How much did I pay for the toy car?</a:t>
            </a:r>
          </a:p>
        </p:txBody>
      </p:sp>
      <p:sp>
        <p:nvSpPr>
          <p:cNvPr id="3" name="TextBox 2">
            <a:extLst>
              <a:ext uri="{FF2B5EF4-FFF2-40B4-BE49-F238E27FC236}">
                <a16:creationId xmlns:a16="http://schemas.microsoft.com/office/drawing/2014/main" id="{6DA9B0FF-7EFC-4157-A7BD-98656EDF43AA}"/>
              </a:ext>
            </a:extLst>
          </p:cNvPr>
          <p:cNvSpPr txBox="1"/>
          <p:nvPr/>
        </p:nvSpPr>
        <p:spPr>
          <a:xfrm>
            <a:off x="1084521" y="2243470"/>
            <a:ext cx="7559749" cy="4001095"/>
          </a:xfrm>
          <a:prstGeom prst="rect">
            <a:avLst/>
          </a:prstGeom>
          <a:noFill/>
          <a:ln w="76200">
            <a:solidFill>
              <a:srgbClr val="FFC000"/>
            </a:solidFill>
          </a:ln>
        </p:spPr>
        <p:txBody>
          <a:bodyPr wrap="square" rtlCol="0">
            <a:spAutoFit/>
          </a:bodyPr>
          <a:lstStyle/>
          <a:p>
            <a:pPr algn="ctr"/>
            <a:endParaRPr lang="en-GB" dirty="0"/>
          </a:p>
          <a:p>
            <a:pPr algn="ctr"/>
            <a:endParaRPr lang="en-GB" dirty="0"/>
          </a:p>
          <a:p>
            <a:pPr algn="ctr"/>
            <a:endParaRPr lang="en-GB" dirty="0"/>
          </a:p>
          <a:p>
            <a:r>
              <a:rPr lang="en-GB" sz="4000" dirty="0"/>
              <a:t>CAKE                                  £23.99</a:t>
            </a:r>
          </a:p>
          <a:p>
            <a:r>
              <a:rPr lang="en-GB" sz="4000" dirty="0"/>
              <a:t>TOY CAR                           </a:t>
            </a:r>
            <a:r>
              <a:rPr lang="en-GB" sz="4000" b="1" dirty="0">
                <a:solidFill>
                  <a:srgbClr val="FF0000"/>
                </a:solidFill>
              </a:rPr>
              <a:t>£20.99</a:t>
            </a:r>
          </a:p>
          <a:p>
            <a:r>
              <a:rPr lang="en-GB" sz="4000" dirty="0"/>
              <a:t>COFFEE                            £4.95</a:t>
            </a:r>
          </a:p>
          <a:p>
            <a:r>
              <a:rPr lang="en-GB" sz="4000" b="1" dirty="0"/>
              <a:t>TOTAL:                             £49.93</a:t>
            </a:r>
          </a:p>
          <a:p>
            <a:endParaRPr lang="en-GB" sz="4000" b="1" dirty="0"/>
          </a:p>
        </p:txBody>
      </p:sp>
      <p:sp>
        <p:nvSpPr>
          <p:cNvPr id="4" name="Rectangle 3">
            <a:extLst>
              <a:ext uri="{FF2B5EF4-FFF2-40B4-BE49-F238E27FC236}">
                <a16:creationId xmlns:a16="http://schemas.microsoft.com/office/drawing/2014/main" id="{5495A25A-B4F4-4E59-BA20-4B908616E8C5}"/>
              </a:ext>
            </a:extLst>
          </p:cNvPr>
          <p:cNvSpPr/>
          <p:nvPr/>
        </p:nvSpPr>
        <p:spPr>
          <a:xfrm>
            <a:off x="1073888" y="4919686"/>
            <a:ext cx="7432159"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F1AC1CA4-5B67-4C52-B521-D5D8A6D70F0E}"/>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33659" y="2323477"/>
            <a:ext cx="2962341" cy="784557"/>
          </a:xfrm>
          <a:prstGeom prst="rect">
            <a:avLst/>
          </a:prstGeom>
        </p:spPr>
      </p:pic>
    </p:spTree>
    <p:extLst>
      <p:ext uri="{BB962C8B-B14F-4D97-AF65-F5344CB8AC3E}">
        <p14:creationId xmlns:p14="http://schemas.microsoft.com/office/powerpoint/2010/main" val="11198449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C71BDB-D879-4561-9488-2E83D1ADA8FA}"/>
              </a:ext>
            </a:extLst>
          </p:cNvPr>
          <p:cNvSpPr txBox="1"/>
          <p:nvPr/>
        </p:nvSpPr>
        <p:spPr>
          <a:xfrm>
            <a:off x="606056" y="606056"/>
            <a:ext cx="10962167" cy="4708981"/>
          </a:xfrm>
          <a:prstGeom prst="rect">
            <a:avLst/>
          </a:prstGeom>
          <a:noFill/>
        </p:spPr>
        <p:txBody>
          <a:bodyPr wrap="square" rtlCol="0">
            <a:spAutoFit/>
          </a:bodyPr>
          <a:lstStyle/>
          <a:p>
            <a:pPr algn="ctr"/>
            <a:r>
              <a:rPr lang="en-GB" sz="6000" dirty="0"/>
              <a:t>This is an anagram of which former politician?</a:t>
            </a:r>
          </a:p>
          <a:p>
            <a:pPr algn="ctr"/>
            <a:endParaRPr lang="en-GB" sz="6000" dirty="0"/>
          </a:p>
          <a:p>
            <a:pPr algn="ctr"/>
            <a:r>
              <a:rPr lang="en-GB" sz="6000" b="1" dirty="0"/>
              <a:t>NAN DIWDEOMCEB</a:t>
            </a:r>
          </a:p>
          <a:p>
            <a:pPr algn="ctr"/>
            <a:r>
              <a:rPr lang="en-GB" sz="6000" b="1" dirty="0">
                <a:solidFill>
                  <a:srgbClr val="FF0000"/>
                </a:solidFill>
              </a:rPr>
              <a:t>ANN WIDDECOMBE</a:t>
            </a:r>
            <a:r>
              <a:rPr lang="en-GB" sz="6000" dirty="0">
                <a:solidFill>
                  <a:srgbClr val="FF0000"/>
                </a:solidFill>
              </a:rPr>
              <a:t>  </a:t>
            </a:r>
          </a:p>
        </p:txBody>
      </p:sp>
    </p:spTree>
    <p:extLst>
      <p:ext uri="{BB962C8B-B14F-4D97-AF65-F5344CB8AC3E}">
        <p14:creationId xmlns:p14="http://schemas.microsoft.com/office/powerpoint/2010/main" val="18586320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E3EA6BB8-F9C2-48B0-95DD-36045B45EB53}"/>
              </a:ext>
            </a:extLst>
          </p:cNvPr>
          <p:cNvSpPr txBox="1"/>
          <p:nvPr/>
        </p:nvSpPr>
        <p:spPr>
          <a:xfrm>
            <a:off x="924120" y="1289845"/>
            <a:ext cx="3073940" cy="3436688"/>
          </a:xfrm>
          <a:prstGeom prst="rect">
            <a:avLst/>
          </a:prstGeom>
        </p:spPr>
        <p:txBody>
          <a:bodyPr vert="horz" lIns="91440" tIns="45720" rIns="91440" bIns="45720" rtlCol="0" anchor="b">
            <a:normAutofit fontScale="85000" lnSpcReduction="10000"/>
          </a:bodyPr>
          <a:lstStyle/>
          <a:p>
            <a:pPr algn="ctr">
              <a:spcBef>
                <a:spcPct val="0"/>
              </a:spcBef>
              <a:spcAft>
                <a:spcPts val="600"/>
              </a:spcAft>
            </a:pPr>
            <a:r>
              <a:rPr lang="en-US" sz="4100" dirty="0">
                <a:ln w="3175" cmpd="sng">
                  <a:noFill/>
                </a:ln>
                <a:solidFill>
                  <a:srgbClr val="262626"/>
                </a:solidFill>
                <a:latin typeface="+mj-lt"/>
                <a:ea typeface="+mj-ea"/>
                <a:cs typeface="+mj-cs"/>
              </a:rPr>
              <a:t>In what year was this politician elected as </a:t>
            </a:r>
            <a:r>
              <a:rPr lang="en-US" sz="4100" dirty="0" err="1">
                <a:ln w="3175" cmpd="sng">
                  <a:noFill/>
                </a:ln>
                <a:solidFill>
                  <a:srgbClr val="262626"/>
                </a:solidFill>
                <a:latin typeface="+mj-lt"/>
                <a:ea typeface="+mj-ea"/>
                <a:cs typeface="+mj-cs"/>
              </a:rPr>
              <a:t>labour</a:t>
            </a:r>
            <a:r>
              <a:rPr lang="en-US" sz="4100" dirty="0">
                <a:ln w="3175" cmpd="sng">
                  <a:noFill/>
                </a:ln>
                <a:solidFill>
                  <a:srgbClr val="262626"/>
                </a:solidFill>
                <a:latin typeface="+mj-lt"/>
                <a:ea typeface="+mj-ea"/>
                <a:cs typeface="+mj-cs"/>
              </a:rPr>
              <a:t> leader?</a:t>
            </a:r>
          </a:p>
          <a:p>
            <a:pPr algn="ctr">
              <a:spcBef>
                <a:spcPct val="0"/>
              </a:spcBef>
              <a:spcAft>
                <a:spcPts val="600"/>
              </a:spcAft>
            </a:pPr>
            <a:endParaRPr lang="en-US" sz="4100" dirty="0">
              <a:ln w="3175" cmpd="sng">
                <a:noFill/>
              </a:ln>
              <a:solidFill>
                <a:srgbClr val="262626"/>
              </a:solidFill>
              <a:latin typeface="+mj-lt"/>
              <a:ea typeface="+mj-ea"/>
              <a:cs typeface="+mj-cs"/>
            </a:endParaRPr>
          </a:p>
          <a:p>
            <a:pPr algn="ctr">
              <a:spcBef>
                <a:spcPct val="0"/>
              </a:spcBef>
              <a:spcAft>
                <a:spcPts val="600"/>
              </a:spcAft>
            </a:pPr>
            <a:r>
              <a:rPr lang="en-US" sz="4100" b="1" dirty="0">
                <a:ln w="3175" cmpd="sng">
                  <a:noFill/>
                </a:ln>
                <a:solidFill>
                  <a:srgbClr val="FF0000"/>
                </a:solidFill>
                <a:latin typeface="+mj-lt"/>
                <a:ea typeface="+mj-ea"/>
                <a:cs typeface="+mj-cs"/>
              </a:rPr>
              <a:t>1953</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suit and tie&#10;&#10;Description automatically generated">
            <a:extLst>
              <a:ext uri="{FF2B5EF4-FFF2-40B4-BE49-F238E27FC236}">
                <a16:creationId xmlns:a16="http://schemas.microsoft.com/office/drawing/2014/main" id="{7FD9EE68-EED8-4793-8529-DB144A175CC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487310" y="609602"/>
            <a:ext cx="3995240" cy="5587749"/>
          </a:xfrm>
          <a:prstGeom prst="rect">
            <a:avLst/>
          </a:prstGeom>
        </p:spPr>
      </p:pic>
    </p:spTree>
    <p:extLst>
      <p:ext uri="{BB962C8B-B14F-4D97-AF65-F5344CB8AC3E}">
        <p14:creationId xmlns:p14="http://schemas.microsoft.com/office/powerpoint/2010/main" val="35874870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7EC446-9B65-4726-886D-AE2C8B677827}"/>
              </a:ext>
            </a:extLst>
          </p:cNvPr>
          <p:cNvSpPr txBox="1"/>
          <p:nvPr/>
        </p:nvSpPr>
        <p:spPr>
          <a:xfrm>
            <a:off x="606056" y="606056"/>
            <a:ext cx="10972800" cy="4708981"/>
          </a:xfrm>
          <a:prstGeom prst="rect">
            <a:avLst/>
          </a:prstGeom>
          <a:noFill/>
        </p:spPr>
        <p:txBody>
          <a:bodyPr wrap="square" rtlCol="0">
            <a:spAutoFit/>
          </a:bodyPr>
          <a:lstStyle/>
          <a:p>
            <a:pPr algn="ctr"/>
            <a:r>
              <a:rPr lang="en-GB" sz="6000" dirty="0"/>
              <a:t>This is an anagram of which country?</a:t>
            </a:r>
          </a:p>
          <a:p>
            <a:pPr algn="ctr"/>
            <a:endParaRPr lang="en-GB" sz="6000" dirty="0"/>
          </a:p>
          <a:p>
            <a:pPr algn="ctr"/>
            <a:r>
              <a:rPr lang="en-GB" sz="6000" b="1" dirty="0"/>
              <a:t>LBEJMU</a:t>
            </a:r>
          </a:p>
          <a:p>
            <a:pPr algn="ctr"/>
            <a:r>
              <a:rPr lang="en-GB" sz="6000" b="1" dirty="0">
                <a:solidFill>
                  <a:srgbClr val="FF0000"/>
                </a:solidFill>
              </a:rPr>
              <a:t>BELJUM</a:t>
            </a:r>
            <a:r>
              <a:rPr lang="en-GB" sz="6000" dirty="0"/>
              <a:t> </a:t>
            </a:r>
          </a:p>
        </p:txBody>
      </p:sp>
    </p:spTree>
    <p:extLst>
      <p:ext uri="{BB962C8B-B14F-4D97-AF65-F5344CB8AC3E}">
        <p14:creationId xmlns:p14="http://schemas.microsoft.com/office/powerpoint/2010/main" val="41676926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15966-CE1A-4761-BB07-8785617850F8}"/>
              </a:ext>
            </a:extLst>
          </p:cNvPr>
          <p:cNvSpPr txBox="1"/>
          <p:nvPr/>
        </p:nvSpPr>
        <p:spPr>
          <a:xfrm>
            <a:off x="616688" y="595423"/>
            <a:ext cx="10962168" cy="1938992"/>
          </a:xfrm>
          <a:prstGeom prst="rect">
            <a:avLst/>
          </a:prstGeom>
          <a:noFill/>
        </p:spPr>
        <p:txBody>
          <a:bodyPr wrap="square" rtlCol="0">
            <a:spAutoFit/>
          </a:bodyPr>
          <a:lstStyle/>
          <a:p>
            <a:pPr algn="ctr"/>
            <a:r>
              <a:rPr lang="en-GB" sz="6000" dirty="0"/>
              <a:t>Remember, 20 points for each correct answer in that round</a:t>
            </a:r>
          </a:p>
        </p:txBody>
      </p:sp>
    </p:spTree>
    <p:extLst>
      <p:ext uri="{BB962C8B-B14F-4D97-AF65-F5344CB8AC3E}">
        <p14:creationId xmlns:p14="http://schemas.microsoft.com/office/powerpoint/2010/main" val="36899619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7F38D7-86B7-456C-8566-08B545020E5B}"/>
              </a:ext>
            </a:extLst>
          </p:cNvPr>
          <p:cNvSpPr txBox="1"/>
          <p:nvPr/>
        </p:nvSpPr>
        <p:spPr>
          <a:xfrm>
            <a:off x="616688" y="606056"/>
            <a:ext cx="10951535" cy="5645888"/>
          </a:xfrm>
          <a:prstGeom prst="rect">
            <a:avLst/>
          </a:prstGeom>
          <a:noFill/>
        </p:spPr>
        <p:txBody>
          <a:bodyPr wrap="square" rtlCol="0">
            <a:spAutoFit/>
          </a:bodyPr>
          <a:lstStyle/>
          <a:p>
            <a:endParaRPr lang="en-GB"/>
          </a:p>
        </p:txBody>
      </p:sp>
      <p:sp>
        <p:nvSpPr>
          <p:cNvPr id="3" name="TextBox 2">
            <a:extLst>
              <a:ext uri="{FF2B5EF4-FFF2-40B4-BE49-F238E27FC236}">
                <a16:creationId xmlns:a16="http://schemas.microsoft.com/office/drawing/2014/main" id="{C4AE7931-838A-42FA-8C1E-F1FCFFFCDF53}"/>
              </a:ext>
            </a:extLst>
          </p:cNvPr>
          <p:cNvSpPr txBox="1"/>
          <p:nvPr/>
        </p:nvSpPr>
        <p:spPr>
          <a:xfrm>
            <a:off x="616688" y="606056"/>
            <a:ext cx="10951535" cy="1938992"/>
          </a:xfrm>
          <a:prstGeom prst="rect">
            <a:avLst/>
          </a:prstGeom>
          <a:noFill/>
        </p:spPr>
        <p:txBody>
          <a:bodyPr wrap="square" rtlCol="0">
            <a:spAutoFit/>
          </a:bodyPr>
          <a:lstStyle/>
          <a:p>
            <a:pPr algn="ctr"/>
            <a:r>
              <a:rPr lang="en-GB" sz="6000" dirty="0"/>
              <a:t>What five words are missing in the name of this reality TV show</a:t>
            </a:r>
          </a:p>
        </p:txBody>
      </p:sp>
      <p:pic>
        <p:nvPicPr>
          <p:cNvPr id="5" name="Picture 4" descr="A close up of a sign&#10;&#10;Description automatically generated">
            <a:extLst>
              <a:ext uri="{FF2B5EF4-FFF2-40B4-BE49-F238E27FC236}">
                <a16:creationId xmlns:a16="http://schemas.microsoft.com/office/drawing/2014/main" id="{6633FB97-23AD-400F-8B8D-41ACD973BC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632072" y="3039815"/>
            <a:ext cx="6927855" cy="2546276"/>
          </a:xfrm>
          <a:prstGeom prst="rect">
            <a:avLst/>
          </a:prstGeom>
        </p:spPr>
      </p:pic>
      <p:sp>
        <p:nvSpPr>
          <p:cNvPr id="7" name="TextBox 6">
            <a:extLst>
              <a:ext uri="{FF2B5EF4-FFF2-40B4-BE49-F238E27FC236}">
                <a16:creationId xmlns:a16="http://schemas.microsoft.com/office/drawing/2014/main" id="{00F1F83B-32FC-4354-AD75-C2BE7E1BC903}"/>
              </a:ext>
            </a:extLst>
          </p:cNvPr>
          <p:cNvSpPr txBox="1"/>
          <p:nvPr/>
        </p:nvSpPr>
        <p:spPr>
          <a:xfrm>
            <a:off x="3009014" y="4699591"/>
            <a:ext cx="6400800" cy="923330"/>
          </a:xfrm>
          <a:prstGeom prst="rect">
            <a:avLst/>
          </a:prstGeom>
          <a:solidFill>
            <a:srgbClr val="7030A0"/>
          </a:solidFill>
          <a:ln w="76200">
            <a:solidFill>
              <a:srgbClr val="92D050"/>
            </a:solidFill>
          </a:ln>
        </p:spPr>
        <p:txBody>
          <a:bodyPr wrap="square" rtlCol="0">
            <a:spAutoFit/>
          </a:bodyPr>
          <a:lstStyle/>
          <a:p>
            <a:pPr algn="ctr"/>
            <a:r>
              <a:rPr lang="en-GB" sz="5400" b="1" dirty="0"/>
              <a:t>?</a:t>
            </a:r>
          </a:p>
        </p:txBody>
      </p:sp>
    </p:spTree>
    <p:extLst>
      <p:ext uri="{BB962C8B-B14F-4D97-AF65-F5344CB8AC3E}">
        <p14:creationId xmlns:p14="http://schemas.microsoft.com/office/powerpoint/2010/main" val="16571719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ultiplication Sign 4">
            <a:extLst>
              <a:ext uri="{FF2B5EF4-FFF2-40B4-BE49-F238E27FC236}">
                <a16:creationId xmlns:a16="http://schemas.microsoft.com/office/drawing/2014/main" id="{20B51369-E527-4F14-AAC6-F4F15714EEBA}"/>
              </a:ext>
            </a:extLst>
          </p:cNvPr>
          <p:cNvSpPr/>
          <p:nvPr/>
        </p:nvSpPr>
        <p:spPr>
          <a:xfrm>
            <a:off x="5199321" y="3694813"/>
            <a:ext cx="1786270" cy="1626781"/>
          </a:xfrm>
          <a:prstGeom prst="mathMultiply">
            <a:avLst/>
          </a:prstGeom>
          <a:solidFill>
            <a:srgbClr val="7030A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466687D-64FD-41E7-9D03-6C313BE10076}"/>
              </a:ext>
            </a:extLst>
          </p:cNvPr>
          <p:cNvSpPr txBox="1"/>
          <p:nvPr/>
        </p:nvSpPr>
        <p:spPr>
          <a:xfrm>
            <a:off x="606056" y="595423"/>
            <a:ext cx="10972800" cy="1938992"/>
          </a:xfrm>
          <a:prstGeom prst="rect">
            <a:avLst/>
          </a:prstGeom>
          <a:noFill/>
        </p:spPr>
        <p:txBody>
          <a:bodyPr wrap="square" rtlCol="0">
            <a:spAutoFit/>
          </a:bodyPr>
          <a:lstStyle/>
          <a:p>
            <a:pPr algn="ctr"/>
            <a:r>
              <a:rPr lang="en-GB" sz="6000" dirty="0"/>
              <a:t>What is the answer to this maths problem?</a:t>
            </a:r>
          </a:p>
        </p:txBody>
      </p:sp>
      <p:sp>
        <p:nvSpPr>
          <p:cNvPr id="7" name="TextBox 6">
            <a:extLst>
              <a:ext uri="{FF2B5EF4-FFF2-40B4-BE49-F238E27FC236}">
                <a16:creationId xmlns:a16="http://schemas.microsoft.com/office/drawing/2014/main" id="{30957FB7-CD86-410F-BC43-8BDC7F08E2ED}"/>
              </a:ext>
            </a:extLst>
          </p:cNvPr>
          <p:cNvSpPr txBox="1"/>
          <p:nvPr/>
        </p:nvSpPr>
        <p:spPr>
          <a:xfrm>
            <a:off x="7421517" y="3365204"/>
            <a:ext cx="2562446" cy="2308324"/>
          </a:xfrm>
          <a:prstGeom prst="rect">
            <a:avLst/>
          </a:prstGeom>
          <a:solidFill>
            <a:srgbClr val="7030A0"/>
          </a:solidFill>
          <a:ln w="76200">
            <a:solidFill>
              <a:srgbClr val="92D050"/>
            </a:solidFill>
          </a:ln>
        </p:spPr>
        <p:txBody>
          <a:bodyPr wrap="square" rtlCol="0">
            <a:spAutoFit/>
          </a:bodyPr>
          <a:lstStyle/>
          <a:p>
            <a:pPr algn="ctr"/>
            <a:r>
              <a:rPr lang="en-GB" sz="3600" dirty="0"/>
              <a:t>How many eyes Kevin the minion has= 1</a:t>
            </a:r>
          </a:p>
        </p:txBody>
      </p:sp>
      <p:sp>
        <p:nvSpPr>
          <p:cNvPr id="11" name="TextBox 10">
            <a:extLst>
              <a:ext uri="{FF2B5EF4-FFF2-40B4-BE49-F238E27FC236}">
                <a16:creationId xmlns:a16="http://schemas.microsoft.com/office/drawing/2014/main" id="{DE96208C-2507-44E3-9D01-C759CD351EF4}"/>
              </a:ext>
            </a:extLst>
          </p:cNvPr>
          <p:cNvSpPr txBox="1"/>
          <p:nvPr/>
        </p:nvSpPr>
        <p:spPr>
          <a:xfrm>
            <a:off x="2208037" y="3365204"/>
            <a:ext cx="2555358" cy="2862322"/>
          </a:xfrm>
          <a:prstGeom prst="rect">
            <a:avLst/>
          </a:prstGeom>
          <a:solidFill>
            <a:srgbClr val="7030A0"/>
          </a:solidFill>
          <a:ln w="76200">
            <a:solidFill>
              <a:srgbClr val="92D050"/>
            </a:solidFill>
          </a:ln>
        </p:spPr>
        <p:txBody>
          <a:bodyPr wrap="square" rtlCol="0">
            <a:spAutoFit/>
          </a:bodyPr>
          <a:lstStyle/>
          <a:p>
            <a:pPr algn="ctr"/>
            <a:r>
              <a:rPr lang="en-GB" sz="3600" dirty="0"/>
              <a:t>Total number of strings on four ukuleles= 16</a:t>
            </a:r>
          </a:p>
        </p:txBody>
      </p:sp>
      <p:sp>
        <p:nvSpPr>
          <p:cNvPr id="2" name="TextBox 1">
            <a:extLst>
              <a:ext uri="{FF2B5EF4-FFF2-40B4-BE49-F238E27FC236}">
                <a16:creationId xmlns:a16="http://schemas.microsoft.com/office/drawing/2014/main" id="{D49665AF-B1F8-4910-9EC3-FAF3F1FBEA45}"/>
              </a:ext>
            </a:extLst>
          </p:cNvPr>
          <p:cNvSpPr txBox="1"/>
          <p:nvPr/>
        </p:nvSpPr>
        <p:spPr>
          <a:xfrm>
            <a:off x="10313581" y="3857646"/>
            <a:ext cx="1137684" cy="1323439"/>
          </a:xfrm>
          <a:prstGeom prst="rect">
            <a:avLst/>
          </a:prstGeom>
          <a:noFill/>
        </p:spPr>
        <p:txBody>
          <a:bodyPr wrap="square" rtlCol="0">
            <a:spAutoFit/>
          </a:bodyPr>
          <a:lstStyle/>
          <a:p>
            <a:pPr algn="ctr"/>
            <a:r>
              <a:rPr lang="en-GB" sz="8000" b="1" dirty="0">
                <a:solidFill>
                  <a:srgbClr val="FF0000"/>
                </a:solidFill>
              </a:rPr>
              <a:t>16</a:t>
            </a:r>
          </a:p>
        </p:txBody>
      </p:sp>
    </p:spTree>
    <p:extLst>
      <p:ext uri="{BB962C8B-B14F-4D97-AF65-F5344CB8AC3E}">
        <p14:creationId xmlns:p14="http://schemas.microsoft.com/office/powerpoint/2010/main" val="1799760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hevron 9">
            <a:extLst>
              <a:ext uri="{FF2B5EF4-FFF2-40B4-BE49-F238E27FC236}">
                <a16:creationId xmlns:a16="http://schemas.microsoft.com/office/drawing/2014/main" id="{B587516B-7138-471E-8CCF-1017A1E1F6FD}"/>
              </a:ext>
            </a:extLst>
          </p:cNvPr>
          <p:cNvSpPr/>
          <p:nvPr/>
        </p:nvSpPr>
        <p:spPr>
          <a:xfrm>
            <a:off x="1073888"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6E4F18B4-C836-481A-89C7-9992DA0FA052}"/>
              </a:ext>
            </a:extLst>
          </p:cNvPr>
          <p:cNvSpPr/>
          <p:nvPr/>
        </p:nvSpPr>
        <p:spPr>
          <a:xfrm>
            <a:off x="1637413"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71F5357F-CF02-4323-AD2A-5E05CF5B9A01}"/>
              </a:ext>
            </a:extLst>
          </p:cNvPr>
          <p:cNvSpPr/>
          <p:nvPr/>
        </p:nvSpPr>
        <p:spPr>
          <a:xfrm>
            <a:off x="2211573"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E8BB8417-A26B-4E4B-9DE6-6A0D8BC2E777}"/>
              </a:ext>
            </a:extLst>
          </p:cNvPr>
          <p:cNvSpPr/>
          <p:nvPr/>
        </p:nvSpPr>
        <p:spPr>
          <a:xfrm>
            <a:off x="2785733"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hevron 17">
            <a:extLst>
              <a:ext uri="{FF2B5EF4-FFF2-40B4-BE49-F238E27FC236}">
                <a16:creationId xmlns:a16="http://schemas.microsoft.com/office/drawing/2014/main" id="{02BAD82A-BAD8-411A-835C-A60E0E83C594}"/>
              </a:ext>
            </a:extLst>
          </p:cNvPr>
          <p:cNvSpPr/>
          <p:nvPr/>
        </p:nvSpPr>
        <p:spPr>
          <a:xfrm>
            <a:off x="3421911" y="2349795"/>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hevron 19">
            <a:extLst>
              <a:ext uri="{FF2B5EF4-FFF2-40B4-BE49-F238E27FC236}">
                <a16:creationId xmlns:a16="http://schemas.microsoft.com/office/drawing/2014/main" id="{9942BEC1-DBC8-49C5-9571-25468778D9BF}"/>
              </a:ext>
            </a:extLst>
          </p:cNvPr>
          <p:cNvSpPr/>
          <p:nvPr/>
        </p:nvSpPr>
        <p:spPr>
          <a:xfrm>
            <a:off x="3985436"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Chevron 21">
            <a:extLst>
              <a:ext uri="{FF2B5EF4-FFF2-40B4-BE49-F238E27FC236}">
                <a16:creationId xmlns:a16="http://schemas.microsoft.com/office/drawing/2014/main" id="{451778C6-E359-4E36-9F76-531AD1CE36C4}"/>
              </a:ext>
            </a:extLst>
          </p:cNvPr>
          <p:cNvSpPr/>
          <p:nvPr/>
        </p:nvSpPr>
        <p:spPr>
          <a:xfrm>
            <a:off x="4548961"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Chevron 23">
            <a:extLst>
              <a:ext uri="{FF2B5EF4-FFF2-40B4-BE49-F238E27FC236}">
                <a16:creationId xmlns:a16="http://schemas.microsoft.com/office/drawing/2014/main" id="{25D8D5D2-B463-4B5B-BC60-C24CFF6FAF2C}"/>
              </a:ext>
            </a:extLst>
          </p:cNvPr>
          <p:cNvSpPr/>
          <p:nvPr/>
        </p:nvSpPr>
        <p:spPr>
          <a:xfrm>
            <a:off x="5112486"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Arrow: Chevron 25">
            <a:extLst>
              <a:ext uri="{FF2B5EF4-FFF2-40B4-BE49-F238E27FC236}">
                <a16:creationId xmlns:a16="http://schemas.microsoft.com/office/drawing/2014/main" id="{CD180388-15F2-49FA-A29D-59999986C878}"/>
              </a:ext>
            </a:extLst>
          </p:cNvPr>
          <p:cNvSpPr/>
          <p:nvPr/>
        </p:nvSpPr>
        <p:spPr>
          <a:xfrm>
            <a:off x="5676011" y="2349794"/>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hevron 27">
            <a:extLst>
              <a:ext uri="{FF2B5EF4-FFF2-40B4-BE49-F238E27FC236}">
                <a16:creationId xmlns:a16="http://schemas.microsoft.com/office/drawing/2014/main" id="{D2CC5648-2AB3-478D-AB6E-4EA02E2F9A3D}"/>
              </a:ext>
            </a:extLst>
          </p:cNvPr>
          <p:cNvSpPr/>
          <p:nvPr/>
        </p:nvSpPr>
        <p:spPr>
          <a:xfrm>
            <a:off x="6232448"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Arrow: Chevron 29">
            <a:extLst>
              <a:ext uri="{FF2B5EF4-FFF2-40B4-BE49-F238E27FC236}">
                <a16:creationId xmlns:a16="http://schemas.microsoft.com/office/drawing/2014/main" id="{7695CF4F-3005-4626-818F-216A75B49306}"/>
              </a:ext>
            </a:extLst>
          </p:cNvPr>
          <p:cNvSpPr/>
          <p:nvPr/>
        </p:nvSpPr>
        <p:spPr>
          <a:xfrm>
            <a:off x="6817243"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Chevron 31">
            <a:extLst>
              <a:ext uri="{FF2B5EF4-FFF2-40B4-BE49-F238E27FC236}">
                <a16:creationId xmlns:a16="http://schemas.microsoft.com/office/drawing/2014/main" id="{81A7E6CF-F3CE-434E-831C-D0B416F0C023}"/>
              </a:ext>
            </a:extLst>
          </p:cNvPr>
          <p:cNvSpPr/>
          <p:nvPr/>
        </p:nvSpPr>
        <p:spPr>
          <a:xfrm>
            <a:off x="7374567"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hevron 33">
            <a:extLst>
              <a:ext uri="{FF2B5EF4-FFF2-40B4-BE49-F238E27FC236}">
                <a16:creationId xmlns:a16="http://schemas.microsoft.com/office/drawing/2014/main" id="{BD0BBBE4-5513-4048-8DB7-E48FD60162F1}"/>
              </a:ext>
            </a:extLst>
          </p:cNvPr>
          <p:cNvSpPr/>
          <p:nvPr/>
        </p:nvSpPr>
        <p:spPr>
          <a:xfrm>
            <a:off x="7938092" y="2349793"/>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Arrow: Chevron 35">
            <a:extLst>
              <a:ext uri="{FF2B5EF4-FFF2-40B4-BE49-F238E27FC236}">
                <a16:creationId xmlns:a16="http://schemas.microsoft.com/office/drawing/2014/main" id="{619FE91D-BA15-466A-B6F0-0AFFF357E4C0}"/>
              </a:ext>
            </a:extLst>
          </p:cNvPr>
          <p:cNvSpPr/>
          <p:nvPr/>
        </p:nvSpPr>
        <p:spPr>
          <a:xfrm>
            <a:off x="8486548" y="2349792"/>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hevron 37">
            <a:extLst>
              <a:ext uri="{FF2B5EF4-FFF2-40B4-BE49-F238E27FC236}">
                <a16:creationId xmlns:a16="http://schemas.microsoft.com/office/drawing/2014/main" id="{1F39EBDD-D513-4426-A8C2-A909961E0266}"/>
              </a:ext>
            </a:extLst>
          </p:cNvPr>
          <p:cNvSpPr/>
          <p:nvPr/>
        </p:nvSpPr>
        <p:spPr>
          <a:xfrm>
            <a:off x="9035004" y="2349792"/>
            <a:ext cx="563525" cy="4890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0" name="Straight Connector 39">
            <a:extLst>
              <a:ext uri="{FF2B5EF4-FFF2-40B4-BE49-F238E27FC236}">
                <a16:creationId xmlns:a16="http://schemas.microsoft.com/office/drawing/2014/main" id="{920FA834-D11D-49F8-A597-D8FB97A6D2A9}"/>
              </a:ext>
            </a:extLst>
          </p:cNvPr>
          <p:cNvCxnSpPr/>
          <p:nvPr/>
        </p:nvCxnSpPr>
        <p:spPr>
          <a:xfrm flipH="1">
            <a:off x="922815" y="3019646"/>
            <a:ext cx="894286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68B72FB-E70D-4222-985B-400851B8D7BE}"/>
              </a:ext>
            </a:extLst>
          </p:cNvPr>
          <p:cNvCxnSpPr/>
          <p:nvPr/>
        </p:nvCxnSpPr>
        <p:spPr>
          <a:xfrm flipH="1">
            <a:off x="1407037" y="3248247"/>
            <a:ext cx="797441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AFCC8FC-925C-4DDA-A59B-F0F789B349B5}"/>
              </a:ext>
            </a:extLst>
          </p:cNvPr>
          <p:cNvSpPr txBox="1"/>
          <p:nvPr/>
        </p:nvSpPr>
        <p:spPr>
          <a:xfrm>
            <a:off x="2528331" y="3429000"/>
            <a:ext cx="5168310" cy="707886"/>
          </a:xfrm>
          <a:prstGeom prst="rect">
            <a:avLst/>
          </a:prstGeom>
          <a:noFill/>
        </p:spPr>
        <p:txBody>
          <a:bodyPr wrap="square" rtlCol="0">
            <a:spAutoFit/>
          </a:bodyPr>
          <a:lstStyle/>
          <a:p>
            <a:pPr algn="ctr"/>
            <a:r>
              <a:rPr lang="en-GB" sz="4000" b="1" dirty="0">
                <a:solidFill>
                  <a:srgbClr val="FF0000"/>
                </a:solidFill>
              </a:rPr>
              <a:t>49</a:t>
            </a:r>
            <a:r>
              <a:rPr lang="en-GB" sz="4000" dirty="0"/>
              <a:t> MILES</a:t>
            </a:r>
          </a:p>
        </p:txBody>
      </p:sp>
      <p:sp>
        <p:nvSpPr>
          <p:cNvPr id="44" name="TextBox 43">
            <a:extLst>
              <a:ext uri="{FF2B5EF4-FFF2-40B4-BE49-F238E27FC236}">
                <a16:creationId xmlns:a16="http://schemas.microsoft.com/office/drawing/2014/main" id="{40E0BB51-E6C2-47BB-AFDD-836218031BB4}"/>
              </a:ext>
            </a:extLst>
          </p:cNvPr>
          <p:cNvSpPr txBox="1"/>
          <p:nvPr/>
        </p:nvSpPr>
        <p:spPr>
          <a:xfrm>
            <a:off x="754912" y="903775"/>
            <a:ext cx="10542173" cy="1323439"/>
          </a:xfrm>
          <a:prstGeom prst="rect">
            <a:avLst/>
          </a:prstGeom>
          <a:noFill/>
        </p:spPr>
        <p:txBody>
          <a:bodyPr wrap="square" rtlCol="0">
            <a:spAutoFit/>
          </a:bodyPr>
          <a:lstStyle/>
          <a:p>
            <a:pPr algn="ctr"/>
            <a:r>
              <a:rPr lang="en-GB" sz="4000" dirty="0"/>
              <a:t>My journey is 245 miles long and this diagram shows one fifth of it, how does this diagram show?   </a:t>
            </a:r>
          </a:p>
        </p:txBody>
      </p:sp>
    </p:spTree>
    <p:extLst>
      <p:ext uri="{BB962C8B-B14F-4D97-AF65-F5344CB8AC3E}">
        <p14:creationId xmlns:p14="http://schemas.microsoft.com/office/powerpoint/2010/main" val="25908247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BD642B1-E8A0-4B5B-8E4A-D8EF15A08E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4" name="Picture 13">
              <a:extLst>
                <a:ext uri="{FF2B5EF4-FFF2-40B4-BE49-F238E27FC236}">
                  <a16:creationId xmlns:a16="http://schemas.microsoft.com/office/drawing/2014/main" id="{241D71B9-BFD9-40DE-BC3B-E64BA289531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2504B9E-D812-4C78-9981-5F48C1288A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2F886AB1-61BE-4427-BED7-571CF1EF1C8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 name="Picture 16">
              <a:extLst>
                <a:ext uri="{FF2B5EF4-FFF2-40B4-BE49-F238E27FC236}">
                  <a16:creationId xmlns:a16="http://schemas.microsoft.com/office/drawing/2014/main" id="{E912E8F6-1094-49C1-B7CD-CC46B33D6F8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9" name="Straight Connector 18">
            <a:extLst>
              <a:ext uri="{FF2B5EF4-FFF2-40B4-BE49-F238E27FC236}">
                <a16:creationId xmlns:a16="http://schemas.microsoft.com/office/drawing/2014/main" id="{1870FE29-3AF7-4226-8303-7C1B0B8E1F6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8B226A40-22CC-40E5-9EC4-5163536C6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B9B7D3-101C-4F55-A956-62DA4AAD40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4" name="Picture 23">
              <a:extLst>
                <a:ext uri="{FF2B5EF4-FFF2-40B4-BE49-F238E27FC236}">
                  <a16:creationId xmlns:a16="http://schemas.microsoft.com/office/drawing/2014/main" id="{53BD5441-821C-4091-8DDD-A4A56A6FC8B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AFC6E877-1BD2-4856-8FFD-250D27C158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F64C008A-2A32-4626-A83A-16A984F886F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875D67EF-62E2-43F5-8005-7A7A319D05A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D7B543D6-95EA-418B-922C-66FEEB5856A7}"/>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kern="1200" cap="none" dirty="0">
                <a:ln w="3175" cmpd="sng">
                  <a:noFill/>
                </a:ln>
                <a:solidFill>
                  <a:schemeClr val="tx1">
                    <a:lumMod val="85000"/>
                    <a:lumOff val="15000"/>
                  </a:schemeClr>
                </a:solidFill>
                <a:effectLst/>
                <a:latin typeface="+mj-lt"/>
                <a:ea typeface="+mj-ea"/>
                <a:cs typeface="+mj-cs"/>
              </a:rPr>
              <a:t>Which of these icons appears in both images?</a:t>
            </a:r>
          </a:p>
        </p:txBody>
      </p:sp>
      <p:sp>
        <p:nvSpPr>
          <p:cNvPr id="29" name="Rectangle 28">
            <a:extLst>
              <a:ext uri="{FF2B5EF4-FFF2-40B4-BE49-F238E27FC236}">
                <a16:creationId xmlns:a16="http://schemas.microsoft.com/office/drawing/2014/main" id="{9D2CA3DB-2141-4DE2-9F8A-9E5561DDF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room&#10;&#10;Description automatically generated">
            <a:extLst>
              <a:ext uri="{FF2B5EF4-FFF2-40B4-BE49-F238E27FC236}">
                <a16:creationId xmlns:a16="http://schemas.microsoft.com/office/drawing/2014/main" id="{B65E301A-4FA6-4F06-9DD1-68D88B458DD1}"/>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2499157" y="1257341"/>
            <a:ext cx="2798064" cy="2798064"/>
          </a:xfrm>
          <a:prstGeom prst="rect">
            <a:avLst/>
          </a:prstGeom>
        </p:spPr>
      </p:pic>
      <p:pic>
        <p:nvPicPr>
          <p:cNvPr id="7" name="Picture 6" descr="A picture containing room&#10;&#10;Description automatically generated">
            <a:extLst>
              <a:ext uri="{FF2B5EF4-FFF2-40B4-BE49-F238E27FC236}">
                <a16:creationId xmlns:a16="http://schemas.microsoft.com/office/drawing/2014/main" id="{5678684A-8831-40E2-B3D8-54D8FC5DF4C6}"/>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6895559" y="1257341"/>
            <a:ext cx="2798064" cy="2798064"/>
          </a:xfrm>
          <a:prstGeom prst="rect">
            <a:avLst/>
          </a:prstGeom>
        </p:spPr>
      </p:pic>
      <p:cxnSp>
        <p:nvCxnSpPr>
          <p:cNvPr id="31" name="Straight Connector 30">
            <a:extLst>
              <a:ext uri="{FF2B5EF4-FFF2-40B4-BE49-F238E27FC236}">
                <a16:creationId xmlns:a16="http://schemas.microsoft.com/office/drawing/2014/main" id="{1214B64F-D291-4308-B071-A2678ED782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5C01370-2E39-4D0C-A4AF-B78E06004D49}"/>
              </a:ext>
            </a:extLst>
          </p:cNvPr>
          <p:cNvSpPr txBox="1"/>
          <p:nvPr/>
        </p:nvSpPr>
        <p:spPr>
          <a:xfrm>
            <a:off x="3912781" y="2998383"/>
            <a:ext cx="829340" cy="761874"/>
          </a:xfrm>
          <a:prstGeom prst="rect">
            <a:avLst/>
          </a:prstGeom>
          <a:noFill/>
          <a:ln w="76200">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DB1EE5C5-C6C7-4E58-9FD8-E5220CCD2E41}"/>
              </a:ext>
            </a:extLst>
          </p:cNvPr>
          <p:cNvSpPr txBox="1"/>
          <p:nvPr/>
        </p:nvSpPr>
        <p:spPr>
          <a:xfrm>
            <a:off x="8063023" y="1339161"/>
            <a:ext cx="829340" cy="761874"/>
          </a:xfrm>
          <a:prstGeom prst="rect">
            <a:avLst/>
          </a:prstGeom>
          <a:noFill/>
          <a:ln w="76200">
            <a:solidFill>
              <a:schemeClr val="accent1"/>
            </a:solidFill>
          </a:ln>
        </p:spPr>
        <p:txBody>
          <a:bodyPr wrap="square" rtlCol="0">
            <a:spAutoFit/>
          </a:bodyPr>
          <a:lstStyle/>
          <a:p>
            <a:endParaRPr lang="en-GB" dirty="0"/>
          </a:p>
        </p:txBody>
      </p:sp>
    </p:spTree>
    <p:extLst>
      <p:ext uri="{BB962C8B-B14F-4D97-AF65-F5344CB8AC3E}">
        <p14:creationId xmlns:p14="http://schemas.microsoft.com/office/powerpoint/2010/main" val="949404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C70F8-3F1E-4828-ABC7-65963718D576}"/>
              </a:ext>
            </a:extLst>
          </p:cNvPr>
          <p:cNvSpPr txBox="1"/>
          <p:nvPr/>
        </p:nvSpPr>
        <p:spPr>
          <a:xfrm>
            <a:off x="609600" y="609600"/>
            <a:ext cx="10962290" cy="1015663"/>
          </a:xfrm>
          <a:prstGeom prst="rect">
            <a:avLst/>
          </a:prstGeom>
          <a:noFill/>
        </p:spPr>
        <p:txBody>
          <a:bodyPr wrap="square" rtlCol="0">
            <a:spAutoFit/>
          </a:bodyPr>
          <a:lstStyle/>
          <a:p>
            <a:pPr algn="ctr"/>
            <a:r>
              <a:rPr lang="en-GB" sz="6000" dirty="0"/>
              <a:t>Where did I write this postcard?</a:t>
            </a:r>
          </a:p>
        </p:txBody>
      </p:sp>
      <p:sp>
        <p:nvSpPr>
          <p:cNvPr id="3" name="TextBox 2">
            <a:extLst>
              <a:ext uri="{FF2B5EF4-FFF2-40B4-BE49-F238E27FC236}">
                <a16:creationId xmlns:a16="http://schemas.microsoft.com/office/drawing/2014/main" id="{98722898-DFEC-4503-882A-9F62941E4C7F}"/>
              </a:ext>
            </a:extLst>
          </p:cNvPr>
          <p:cNvSpPr txBox="1"/>
          <p:nvPr/>
        </p:nvSpPr>
        <p:spPr>
          <a:xfrm>
            <a:off x="3631324" y="2701159"/>
            <a:ext cx="4918842" cy="2554545"/>
          </a:xfrm>
          <a:prstGeom prst="rect">
            <a:avLst/>
          </a:prstGeom>
          <a:solidFill>
            <a:schemeClr val="bg1">
              <a:lumMod val="75000"/>
            </a:schemeClr>
          </a:solidFill>
          <a:ln w="76200">
            <a:solidFill>
              <a:schemeClr val="tx1"/>
            </a:solidFill>
          </a:ln>
        </p:spPr>
        <p:txBody>
          <a:bodyPr wrap="square" rtlCol="0">
            <a:spAutoFit/>
          </a:bodyPr>
          <a:lstStyle/>
          <a:p>
            <a:pPr algn="r"/>
            <a:r>
              <a:rPr lang="en-GB" dirty="0">
                <a:solidFill>
                  <a:sysClr val="windowText" lastClr="000000"/>
                </a:solidFill>
              </a:rPr>
              <a:t> </a:t>
            </a:r>
            <a:r>
              <a:rPr lang="en-GB" sz="4000" dirty="0">
                <a:solidFill>
                  <a:sysClr val="windowText" lastClr="000000"/>
                </a:solidFill>
              </a:rPr>
              <a:t>I’m having a great</a:t>
            </a:r>
          </a:p>
          <a:p>
            <a:pPr algn="r"/>
            <a:r>
              <a:rPr lang="en-GB" sz="4000" dirty="0">
                <a:solidFill>
                  <a:sysClr val="windowText" lastClr="000000"/>
                </a:solidFill>
              </a:rPr>
              <a:t>Time here, and</a:t>
            </a:r>
          </a:p>
          <a:p>
            <a:pPr algn="r"/>
            <a:r>
              <a:rPr lang="en-GB" sz="4000" dirty="0">
                <a:solidFill>
                  <a:sysClr val="windowText" lastClr="000000"/>
                </a:solidFill>
              </a:rPr>
              <a:t>Tomorrow I’m visiting the </a:t>
            </a:r>
            <a:r>
              <a:rPr lang="en-GB" sz="4000" dirty="0" err="1">
                <a:solidFill>
                  <a:sysClr val="windowText" lastClr="000000"/>
                </a:solidFill>
              </a:rPr>
              <a:t>Trevi</a:t>
            </a:r>
            <a:r>
              <a:rPr lang="en-GB" sz="4000" dirty="0">
                <a:solidFill>
                  <a:sysClr val="windowText" lastClr="000000"/>
                </a:solidFill>
              </a:rPr>
              <a:t> Fountain  </a:t>
            </a:r>
            <a:endParaRPr lang="en-GB" dirty="0">
              <a:solidFill>
                <a:sysClr val="windowText" lastClr="000000"/>
              </a:solidFill>
            </a:endParaRPr>
          </a:p>
        </p:txBody>
      </p:sp>
      <p:pic>
        <p:nvPicPr>
          <p:cNvPr id="5" name="Picture 4" descr="A picture containing building, clock, train, table&#10;&#10;Description automatically generated">
            <a:extLst>
              <a:ext uri="{FF2B5EF4-FFF2-40B4-BE49-F238E27FC236}">
                <a16:creationId xmlns:a16="http://schemas.microsoft.com/office/drawing/2014/main" id="{A098823D-127C-405F-9D3B-CD874D447724}"/>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631324" y="2701159"/>
            <a:ext cx="1224590" cy="816194"/>
          </a:xfrm>
          <a:prstGeom prst="rect">
            <a:avLst/>
          </a:prstGeom>
        </p:spPr>
      </p:pic>
    </p:spTree>
    <p:extLst>
      <p:ext uri="{BB962C8B-B14F-4D97-AF65-F5344CB8AC3E}">
        <p14:creationId xmlns:p14="http://schemas.microsoft.com/office/powerpoint/2010/main" val="42162330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A9A7BF-18EB-4173-A8B9-81DA586342F0}"/>
              </a:ext>
            </a:extLst>
          </p:cNvPr>
          <p:cNvSpPr txBox="1"/>
          <p:nvPr/>
        </p:nvSpPr>
        <p:spPr>
          <a:xfrm>
            <a:off x="616688" y="606056"/>
            <a:ext cx="10962168" cy="4708981"/>
          </a:xfrm>
          <a:prstGeom prst="rect">
            <a:avLst/>
          </a:prstGeom>
          <a:noFill/>
        </p:spPr>
        <p:txBody>
          <a:bodyPr wrap="square" rtlCol="0">
            <a:spAutoFit/>
          </a:bodyPr>
          <a:lstStyle/>
          <a:p>
            <a:pPr algn="ctr"/>
            <a:r>
              <a:rPr lang="en-GB" sz="6000" dirty="0"/>
              <a:t>This is an anagram of which fast food restaurant?</a:t>
            </a:r>
          </a:p>
          <a:p>
            <a:pPr algn="ctr"/>
            <a:endParaRPr lang="en-GB" sz="6000" dirty="0"/>
          </a:p>
          <a:p>
            <a:pPr algn="ctr"/>
            <a:r>
              <a:rPr lang="en-GB" sz="6000" b="1" dirty="0"/>
              <a:t>BTEL ACOL</a:t>
            </a:r>
          </a:p>
          <a:p>
            <a:pPr algn="ctr"/>
            <a:r>
              <a:rPr lang="en-GB" sz="6000" b="1" dirty="0">
                <a:solidFill>
                  <a:srgbClr val="FF0000"/>
                </a:solidFill>
              </a:rPr>
              <a:t>TACO BELL</a:t>
            </a:r>
          </a:p>
        </p:txBody>
      </p:sp>
    </p:spTree>
    <p:extLst>
      <p:ext uri="{BB962C8B-B14F-4D97-AF65-F5344CB8AC3E}">
        <p14:creationId xmlns:p14="http://schemas.microsoft.com/office/powerpoint/2010/main" val="20431510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51D58666-E26B-4EAE-AA74-9C74E4BAF3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7288C4F-0F6C-4226-B8D2-C0EE4786C56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DA0DC220-B0FC-4268-9E45-0705DA26964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5D2CA09E-2D13-478A-A98B-3A66ED6468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E14C9FAD-7A39-47B3-9F08-4C4F9DA206D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FDCB6FF3-6165-4BB2-80C5-7A6D0D25D56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2F08111B-444C-41B9-A40F-77883654E4F2}"/>
              </a:ext>
            </a:extLst>
          </p:cNvPr>
          <p:cNvSpPr txBox="1"/>
          <p:nvPr/>
        </p:nvSpPr>
        <p:spPr>
          <a:xfrm>
            <a:off x="956904" y="2368549"/>
            <a:ext cx="6528018" cy="2345264"/>
          </a:xfrm>
          <a:prstGeom prst="rect">
            <a:avLst/>
          </a:prstGeom>
        </p:spPr>
        <p:txBody>
          <a:bodyPr vert="horz" lIns="91440" tIns="45720" rIns="91440" bIns="45720" rtlCol="0" anchor="b">
            <a:normAutofit fontScale="77500" lnSpcReduction="20000"/>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In what year was this celebration held?</a:t>
            </a:r>
          </a:p>
          <a:p>
            <a:pPr algn="ctr">
              <a:spcBef>
                <a:spcPct val="0"/>
              </a:spcBef>
              <a:spcAft>
                <a:spcPts val="600"/>
              </a:spcAft>
            </a:pPr>
            <a:endParaRPr lang="en-US" sz="5400" dirty="0">
              <a:ln w="3175" cmpd="sng">
                <a:noFill/>
              </a:ln>
              <a:solidFill>
                <a:schemeClr val="tx1">
                  <a:lumMod val="85000"/>
                  <a:lumOff val="15000"/>
                </a:schemeClr>
              </a:solidFill>
              <a:latin typeface="+mj-lt"/>
              <a:ea typeface="+mj-ea"/>
              <a:cs typeface="+mj-cs"/>
            </a:endParaRPr>
          </a:p>
          <a:p>
            <a:pPr algn="ctr">
              <a:spcBef>
                <a:spcPct val="0"/>
              </a:spcBef>
              <a:spcAft>
                <a:spcPts val="600"/>
              </a:spcAft>
            </a:pPr>
            <a:r>
              <a:rPr lang="en-US" sz="5400" b="1" dirty="0">
                <a:ln w="3175" cmpd="sng">
                  <a:noFill/>
                </a:ln>
                <a:solidFill>
                  <a:srgbClr val="FF0000"/>
                </a:solidFill>
                <a:latin typeface="+mj-lt"/>
                <a:ea typeface="+mj-ea"/>
                <a:cs typeface="+mj-cs"/>
              </a:rPr>
              <a:t>2010</a:t>
            </a:r>
          </a:p>
        </p:txBody>
      </p:sp>
      <p:cxnSp>
        <p:nvCxnSpPr>
          <p:cNvPr id="26" name="Straight Connector 25">
            <a:extLst>
              <a:ext uri="{FF2B5EF4-FFF2-40B4-BE49-F238E27FC236}">
                <a16:creationId xmlns:a16="http://schemas.microsoft.com/office/drawing/2014/main" id="{EE0488CE-8E24-413E-B105-426B0506EB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A picture containing fireworks&#10;&#10;Description automatically generated">
            <a:extLst>
              <a:ext uri="{FF2B5EF4-FFF2-40B4-BE49-F238E27FC236}">
                <a16:creationId xmlns:a16="http://schemas.microsoft.com/office/drawing/2014/main" id="{6F8CD668-0C51-4BBF-B967-E188236FD016}"/>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23905" r="33812" b="1"/>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4617634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BD642B1-E8A0-4B5B-8E4A-D8EF15A08E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0" name="Picture 29">
              <a:extLst>
                <a:ext uri="{FF2B5EF4-FFF2-40B4-BE49-F238E27FC236}">
                  <a16:creationId xmlns:a16="http://schemas.microsoft.com/office/drawing/2014/main" id="{241D71B9-BFD9-40DE-BC3B-E64BA289531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D2504B9E-D812-4C78-9981-5F48C1288A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2F886AB1-61BE-4427-BED7-571CF1EF1C8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3" name="Picture 32">
              <a:extLst>
                <a:ext uri="{FF2B5EF4-FFF2-40B4-BE49-F238E27FC236}">
                  <a16:creationId xmlns:a16="http://schemas.microsoft.com/office/drawing/2014/main" id="{E912E8F6-1094-49C1-B7CD-CC46B33D6F8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5" name="Straight Connector 34">
            <a:extLst>
              <a:ext uri="{FF2B5EF4-FFF2-40B4-BE49-F238E27FC236}">
                <a16:creationId xmlns:a16="http://schemas.microsoft.com/office/drawing/2014/main" id="{1870FE29-3AF7-4226-8303-7C1B0B8E1F6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7" name="Rectangle 36">
            <a:extLst>
              <a:ext uri="{FF2B5EF4-FFF2-40B4-BE49-F238E27FC236}">
                <a16:creationId xmlns:a16="http://schemas.microsoft.com/office/drawing/2014/main" id="{8B226A40-22CC-40E5-9EC4-5163536C6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BB9B7D3-101C-4F55-A956-62DA4AAD40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40" name="Picture 39">
              <a:extLst>
                <a:ext uri="{FF2B5EF4-FFF2-40B4-BE49-F238E27FC236}">
                  <a16:creationId xmlns:a16="http://schemas.microsoft.com/office/drawing/2014/main" id="{53BD5441-821C-4091-8DDD-A4A56A6FC8B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AFC6E877-1BD2-4856-8FFD-250D27C158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F64C008A-2A32-4626-A83A-16A984F886F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3" name="Picture 42">
              <a:extLst>
                <a:ext uri="{FF2B5EF4-FFF2-40B4-BE49-F238E27FC236}">
                  <a16:creationId xmlns:a16="http://schemas.microsoft.com/office/drawing/2014/main" id="{875D67EF-62E2-43F5-8005-7A7A319D05A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571E96CB-5DD1-43D1-A5A9-FAAF484B6F85}"/>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kern="1200" cap="none" dirty="0">
                <a:ln w="3175" cmpd="sng">
                  <a:noFill/>
                </a:ln>
                <a:solidFill>
                  <a:schemeClr val="tx1">
                    <a:lumMod val="85000"/>
                    <a:lumOff val="15000"/>
                  </a:schemeClr>
                </a:solidFill>
                <a:effectLst/>
                <a:latin typeface="+mj-lt"/>
                <a:ea typeface="+mj-ea"/>
                <a:cs typeface="+mj-cs"/>
              </a:rPr>
              <a:t>Name three milkshakes that this fast food restaurant sells?</a:t>
            </a:r>
          </a:p>
        </p:txBody>
      </p:sp>
      <p:sp>
        <p:nvSpPr>
          <p:cNvPr id="45" name="Rectangle 44">
            <a:extLst>
              <a:ext uri="{FF2B5EF4-FFF2-40B4-BE49-F238E27FC236}">
                <a16:creationId xmlns:a16="http://schemas.microsoft.com/office/drawing/2014/main" id="{9D2CA3DB-2141-4DE2-9F8A-9E5561DDF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B78336-E142-450F-A9E3-B799016E331E}"/>
              </a:ext>
            </a:extLst>
          </p:cNvPr>
          <p:cNvPicPr>
            <a:picLocks noChangeAspect="1"/>
          </p:cNvPicPr>
          <p:nvPr/>
        </p:nvPicPr>
        <p:blipFill>
          <a:blip r:embed="rId7"/>
          <a:stretch>
            <a:fillRect/>
          </a:stretch>
        </p:blipFill>
        <p:spPr>
          <a:xfrm>
            <a:off x="1776502" y="1391791"/>
            <a:ext cx="4243375" cy="2529163"/>
          </a:xfrm>
          <a:prstGeom prst="rect">
            <a:avLst/>
          </a:prstGeom>
        </p:spPr>
      </p:pic>
      <p:pic>
        <p:nvPicPr>
          <p:cNvPr id="4" name="Picture 3" descr="A group of people standing in front of a store&#10;&#10;Description automatically generated">
            <a:extLst>
              <a:ext uri="{FF2B5EF4-FFF2-40B4-BE49-F238E27FC236}">
                <a16:creationId xmlns:a16="http://schemas.microsoft.com/office/drawing/2014/main" id="{13DDE4C1-2320-40CA-B758-C27AABEE8B5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6429215" y="1257341"/>
            <a:ext cx="3730752" cy="2798064"/>
          </a:xfrm>
          <a:prstGeom prst="rect">
            <a:avLst/>
          </a:prstGeom>
        </p:spPr>
      </p:pic>
      <p:cxnSp>
        <p:nvCxnSpPr>
          <p:cNvPr id="47" name="Straight Connector 46">
            <a:extLst>
              <a:ext uri="{FF2B5EF4-FFF2-40B4-BE49-F238E27FC236}">
                <a16:creationId xmlns:a16="http://schemas.microsoft.com/office/drawing/2014/main" id="{1214B64F-D291-4308-B071-A2678ED782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656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15966-CE1A-4761-BB07-8785617850F8}"/>
              </a:ext>
            </a:extLst>
          </p:cNvPr>
          <p:cNvSpPr txBox="1"/>
          <p:nvPr/>
        </p:nvSpPr>
        <p:spPr>
          <a:xfrm>
            <a:off x="616688" y="595423"/>
            <a:ext cx="10962168" cy="1938992"/>
          </a:xfrm>
          <a:prstGeom prst="rect">
            <a:avLst/>
          </a:prstGeom>
          <a:noFill/>
        </p:spPr>
        <p:txBody>
          <a:bodyPr wrap="square" rtlCol="0">
            <a:spAutoFit/>
          </a:bodyPr>
          <a:lstStyle/>
          <a:p>
            <a:pPr algn="ctr"/>
            <a:r>
              <a:rPr lang="en-GB" sz="6000" dirty="0"/>
              <a:t>Remember, 10 points for each correct answer in that round</a:t>
            </a:r>
          </a:p>
        </p:txBody>
      </p:sp>
    </p:spTree>
    <p:extLst>
      <p:ext uri="{BB962C8B-B14F-4D97-AF65-F5344CB8AC3E}">
        <p14:creationId xmlns:p14="http://schemas.microsoft.com/office/powerpoint/2010/main" val="32568769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49B000-3269-4530-9E87-69D74A0B0E55}"/>
              </a:ext>
            </a:extLst>
          </p:cNvPr>
          <p:cNvSpPr txBox="1"/>
          <p:nvPr/>
        </p:nvSpPr>
        <p:spPr>
          <a:xfrm>
            <a:off x="1369828" y="2644170"/>
            <a:ext cx="9452344" cy="1569660"/>
          </a:xfrm>
          <a:prstGeom prst="rect">
            <a:avLst/>
          </a:prstGeom>
          <a:noFill/>
        </p:spPr>
        <p:txBody>
          <a:bodyPr wrap="square" rtlCol="0">
            <a:spAutoFit/>
          </a:bodyPr>
          <a:lstStyle/>
          <a:p>
            <a:pPr algn="ctr"/>
            <a:r>
              <a:rPr lang="en-GB" sz="9600" b="1" dirty="0"/>
              <a:t>0/340</a:t>
            </a:r>
          </a:p>
        </p:txBody>
      </p:sp>
      <p:sp>
        <p:nvSpPr>
          <p:cNvPr id="3" name="TextBox 2">
            <a:extLst>
              <a:ext uri="{FF2B5EF4-FFF2-40B4-BE49-F238E27FC236}">
                <a16:creationId xmlns:a16="http://schemas.microsoft.com/office/drawing/2014/main" id="{87B053F9-414F-4244-8C54-05D56DEA7221}"/>
              </a:ext>
            </a:extLst>
          </p:cNvPr>
          <p:cNvSpPr txBox="1"/>
          <p:nvPr/>
        </p:nvSpPr>
        <p:spPr>
          <a:xfrm>
            <a:off x="2626242" y="839972"/>
            <a:ext cx="7389628" cy="923330"/>
          </a:xfrm>
          <a:prstGeom prst="rect">
            <a:avLst/>
          </a:prstGeom>
          <a:noFill/>
        </p:spPr>
        <p:txBody>
          <a:bodyPr wrap="square" rtlCol="0">
            <a:spAutoFit/>
          </a:bodyPr>
          <a:lstStyle/>
          <a:p>
            <a:pPr algn="ctr"/>
            <a:r>
              <a:rPr lang="en-GB" sz="5400" dirty="0"/>
              <a:t>Add up your scores</a:t>
            </a:r>
          </a:p>
        </p:txBody>
      </p:sp>
    </p:spTree>
    <p:extLst>
      <p:ext uri="{BB962C8B-B14F-4D97-AF65-F5344CB8AC3E}">
        <p14:creationId xmlns:p14="http://schemas.microsoft.com/office/powerpoint/2010/main" val="26043090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7ECDDB-F221-468F-A945-DD64F1686DA0}"/>
              </a:ext>
            </a:extLst>
          </p:cNvPr>
          <p:cNvSpPr txBox="1"/>
          <p:nvPr/>
        </p:nvSpPr>
        <p:spPr>
          <a:xfrm>
            <a:off x="595423" y="595423"/>
            <a:ext cx="10983433" cy="2862322"/>
          </a:xfrm>
          <a:prstGeom prst="rect">
            <a:avLst/>
          </a:prstGeom>
          <a:noFill/>
        </p:spPr>
        <p:txBody>
          <a:bodyPr wrap="square" rtlCol="0">
            <a:spAutoFit/>
          </a:bodyPr>
          <a:lstStyle/>
          <a:p>
            <a:pPr algn="ctr"/>
            <a:r>
              <a:rPr lang="en-GB" sz="6000" dirty="0"/>
              <a:t>Hope you got good scores and enjoyed part five of my quiz, time to say good by good luck next time</a:t>
            </a:r>
          </a:p>
        </p:txBody>
      </p:sp>
      <p:pic>
        <p:nvPicPr>
          <p:cNvPr id="7" name="Picture 6" descr="A close up of a logo&#10;&#10;Description automatically generated">
            <a:extLst>
              <a:ext uri="{FF2B5EF4-FFF2-40B4-BE49-F238E27FC236}">
                <a16:creationId xmlns:a16="http://schemas.microsoft.com/office/drawing/2014/main" id="{54B2D30A-DFEB-45AD-BF28-43AAA0440B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599476" y="3429000"/>
            <a:ext cx="2651507" cy="2651507"/>
          </a:xfrm>
          <a:prstGeom prst="rect">
            <a:avLst/>
          </a:prstGeom>
        </p:spPr>
      </p:pic>
    </p:spTree>
    <p:extLst>
      <p:ext uri="{BB962C8B-B14F-4D97-AF65-F5344CB8AC3E}">
        <p14:creationId xmlns:p14="http://schemas.microsoft.com/office/powerpoint/2010/main" val="436496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1577</Words>
  <Application>Microsoft Office PowerPoint</Application>
  <PresentationFormat>Widescreen</PresentationFormat>
  <Paragraphs>263</Paragraphs>
  <Slides>95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95</vt:i4>
      </vt:variant>
    </vt:vector>
  </HeadingPairs>
  <TitlesOfParts>
    <vt:vector size="99" baseType="lpstr">
      <vt:lpstr>Arial</vt:lpstr>
      <vt:lpstr>Calibri</vt:lpstr>
      <vt:lpstr>Garamond</vt:lpstr>
      <vt:lpstr>Organic</vt:lpstr>
      <vt:lpstr>Harry’s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Harry’s Quiz</dc:title>
  <dc:creator>william dudill</dc:creator>
  <cp:lastModifiedBy>J Marston</cp:lastModifiedBy>
  <cp:revision>4</cp:revision>
  <dcterms:created xsi:type="dcterms:W3CDTF">2020-07-14T17:51:18Z</dcterms:created>
  <dcterms:modified xsi:type="dcterms:W3CDTF">2020-07-15T09:30:53Z</dcterms:modified>
</cp:coreProperties>
</file>