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267" r:id="rId3"/>
    <p:sldId id="259" r:id="rId4"/>
    <p:sldId id="268" r:id="rId5"/>
    <p:sldId id="257" r:id="rId6"/>
    <p:sldId id="258" r:id="rId7"/>
    <p:sldId id="260" r:id="rId8"/>
    <p:sldId id="262" r:id="rId9"/>
    <p:sldId id="315" r:id="rId10"/>
    <p:sldId id="263" r:id="rId11"/>
    <p:sldId id="264" r:id="rId12"/>
    <p:sldId id="265" r:id="rId13"/>
    <p:sldId id="269" r:id="rId14"/>
    <p:sldId id="266" r:id="rId15"/>
    <p:sldId id="270" r:id="rId16"/>
    <p:sldId id="271" r:id="rId17"/>
    <p:sldId id="272" r:id="rId18"/>
    <p:sldId id="273" r:id="rId19"/>
    <p:sldId id="274" r:id="rId20"/>
    <p:sldId id="275" r:id="rId21"/>
    <p:sldId id="276" r:id="rId22"/>
    <p:sldId id="279" r:id="rId23"/>
    <p:sldId id="278" r:id="rId24"/>
    <p:sldId id="326" r:id="rId25"/>
    <p:sldId id="281" r:id="rId26"/>
    <p:sldId id="327" r:id="rId27"/>
    <p:sldId id="280" r:id="rId28"/>
    <p:sldId id="283" r:id="rId29"/>
    <p:sldId id="284" r:id="rId30"/>
    <p:sldId id="329"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4" r:id="rId51"/>
    <p:sldId id="307" r:id="rId52"/>
    <p:sldId id="308" r:id="rId53"/>
    <p:sldId id="309" r:id="rId54"/>
    <p:sldId id="306" r:id="rId55"/>
    <p:sldId id="310" r:id="rId56"/>
    <p:sldId id="311" r:id="rId57"/>
    <p:sldId id="312" r:id="rId58"/>
    <p:sldId id="313" r:id="rId59"/>
    <p:sldId id="314" r:id="rId60"/>
    <p:sldId id="261" r:id="rId61"/>
    <p:sldId id="316" r:id="rId62"/>
    <p:sldId id="317" r:id="rId63"/>
    <p:sldId id="346" r:id="rId64"/>
    <p:sldId id="319" r:id="rId65"/>
    <p:sldId id="320" r:id="rId66"/>
    <p:sldId id="321" r:id="rId67"/>
    <p:sldId id="322" r:id="rId68"/>
    <p:sldId id="323" r:id="rId69"/>
    <p:sldId id="324" r:id="rId70"/>
    <p:sldId id="347" r:id="rId71"/>
    <p:sldId id="277" r:id="rId72"/>
    <p:sldId id="325" r:id="rId73"/>
    <p:sldId id="282" r:id="rId74"/>
    <p:sldId id="328" r:id="rId75"/>
    <p:sldId id="348" r:id="rId76"/>
    <p:sldId id="285" r:id="rId77"/>
    <p:sldId id="330" r:id="rId78"/>
    <p:sldId id="331" r:id="rId79"/>
    <p:sldId id="332" r:id="rId80"/>
    <p:sldId id="333" r:id="rId81"/>
    <p:sldId id="334" r:id="rId82"/>
    <p:sldId id="349" r:id="rId83"/>
    <p:sldId id="335" r:id="rId84"/>
    <p:sldId id="350" r:id="rId85"/>
    <p:sldId id="336" r:id="rId86"/>
    <p:sldId id="337" r:id="rId87"/>
    <p:sldId id="338" r:id="rId88"/>
    <p:sldId id="339" r:id="rId89"/>
    <p:sldId id="340" r:id="rId90"/>
    <p:sldId id="351" r:id="rId91"/>
    <p:sldId id="341" r:id="rId92"/>
    <p:sldId id="342" r:id="rId93"/>
    <p:sldId id="343" r:id="rId94"/>
    <p:sldId id="344" r:id="rId95"/>
    <p:sldId id="345" r:id="rId96"/>
    <p:sldId id="352" r:id="rId97"/>
    <p:sldId id="318"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3.png"/><Relationship Id="rId4" Type="http://schemas.openxmlformats.org/officeDocument/2006/relationships/image" Target="../media/image34.sv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3.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3.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3.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FAE4-E3DA-4957-AC2A-9B7340D4E5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A07C94-2747-485F-8C87-C88F5B5C83A1}">
      <dgm:prSet/>
      <dgm:spPr/>
      <dgm:t>
        <a:bodyPr/>
        <a:lstStyle/>
        <a:p>
          <a:r>
            <a:rPr lang="en-GB" b="1" dirty="0"/>
            <a:t>Jurassic Park</a:t>
          </a:r>
          <a:endParaRPr lang="en-US" dirty="0"/>
        </a:p>
      </dgm:t>
    </dgm:pt>
    <dgm:pt modelId="{8DD640A8-41F5-4AEF-9F5D-140AC0D65534}" type="parTrans" cxnId="{11CF8683-C8BB-4F20-9382-42B245BA26C4}">
      <dgm:prSet/>
      <dgm:spPr/>
      <dgm:t>
        <a:bodyPr/>
        <a:lstStyle/>
        <a:p>
          <a:endParaRPr lang="en-US"/>
        </a:p>
      </dgm:t>
    </dgm:pt>
    <dgm:pt modelId="{64DC98DD-74B7-4D90-A28F-9FC711EA7674}" type="sibTrans" cxnId="{11CF8683-C8BB-4F20-9382-42B245BA26C4}">
      <dgm:prSet/>
      <dgm:spPr/>
      <dgm:t>
        <a:bodyPr/>
        <a:lstStyle/>
        <a:p>
          <a:endParaRPr lang="en-US"/>
        </a:p>
      </dgm:t>
    </dgm:pt>
    <dgm:pt modelId="{FB14E21C-F736-487D-A770-35A6401E0597}">
      <dgm:prSet/>
      <dgm:spPr/>
      <dgm:t>
        <a:bodyPr/>
        <a:lstStyle/>
        <a:p>
          <a:r>
            <a:rPr lang="en-GB" b="1" dirty="0"/>
            <a:t>The good dinosaur</a:t>
          </a:r>
          <a:endParaRPr lang="en-US" dirty="0"/>
        </a:p>
      </dgm:t>
    </dgm:pt>
    <dgm:pt modelId="{74E8F3F8-1B5A-4189-9B58-04522E7BBD1A}" type="parTrans" cxnId="{AFD5D404-8391-493D-966B-DC75001359C5}">
      <dgm:prSet/>
      <dgm:spPr/>
      <dgm:t>
        <a:bodyPr/>
        <a:lstStyle/>
        <a:p>
          <a:endParaRPr lang="en-US"/>
        </a:p>
      </dgm:t>
    </dgm:pt>
    <dgm:pt modelId="{46B22ED1-F941-4AC4-8526-49279CE26588}" type="sibTrans" cxnId="{AFD5D404-8391-493D-966B-DC75001359C5}">
      <dgm:prSet/>
      <dgm:spPr/>
      <dgm:t>
        <a:bodyPr/>
        <a:lstStyle/>
        <a:p>
          <a:endParaRPr lang="en-US"/>
        </a:p>
      </dgm:t>
    </dgm:pt>
    <dgm:pt modelId="{A77F572A-8482-4AE2-A948-E0D2305114A9}">
      <dgm:prSet/>
      <dgm:spPr/>
      <dgm:t>
        <a:bodyPr/>
        <a:lstStyle/>
        <a:p>
          <a:r>
            <a:rPr lang="en-GB" b="1" dirty="0"/>
            <a:t>The land before land</a:t>
          </a:r>
          <a:endParaRPr lang="en-US" dirty="0"/>
        </a:p>
      </dgm:t>
    </dgm:pt>
    <dgm:pt modelId="{2AFE7FE3-1454-44B6-A247-679F065B5B98}" type="parTrans" cxnId="{24DB315C-0B0A-48A1-A044-250832AB5B78}">
      <dgm:prSet/>
      <dgm:spPr/>
      <dgm:t>
        <a:bodyPr/>
        <a:lstStyle/>
        <a:p>
          <a:endParaRPr lang="en-US"/>
        </a:p>
      </dgm:t>
    </dgm:pt>
    <dgm:pt modelId="{80F7FB75-FC01-4226-91E3-4418FF3C0252}" type="sibTrans" cxnId="{24DB315C-0B0A-48A1-A044-250832AB5B78}">
      <dgm:prSet/>
      <dgm:spPr/>
      <dgm:t>
        <a:bodyPr/>
        <a:lstStyle/>
        <a:p>
          <a:endParaRPr lang="en-US"/>
        </a:p>
      </dgm:t>
    </dgm:pt>
    <dgm:pt modelId="{4BB81D09-3165-4E34-AF35-E2ADA0AFB761}">
      <dgm:prSet/>
      <dgm:spPr/>
      <dgm:t>
        <a:bodyPr/>
        <a:lstStyle/>
        <a:p>
          <a:r>
            <a:rPr lang="en-GB" b="1" dirty="0"/>
            <a:t>Jurassic World</a:t>
          </a:r>
          <a:endParaRPr lang="en-US" dirty="0"/>
        </a:p>
      </dgm:t>
    </dgm:pt>
    <dgm:pt modelId="{8EC182CC-E6D7-40D9-9DDB-0CD578ACA00A}" type="parTrans" cxnId="{FE95B757-F0B4-442F-951F-61F7B4A88CF0}">
      <dgm:prSet/>
      <dgm:spPr/>
      <dgm:t>
        <a:bodyPr/>
        <a:lstStyle/>
        <a:p>
          <a:endParaRPr lang="en-US"/>
        </a:p>
      </dgm:t>
    </dgm:pt>
    <dgm:pt modelId="{7284EDA9-EDD9-4AD8-9A2B-54D8477A18C7}" type="sibTrans" cxnId="{FE95B757-F0B4-442F-951F-61F7B4A88CF0}">
      <dgm:prSet/>
      <dgm:spPr/>
      <dgm:t>
        <a:bodyPr/>
        <a:lstStyle/>
        <a:p>
          <a:endParaRPr lang="en-US"/>
        </a:p>
      </dgm:t>
    </dgm:pt>
    <dgm:pt modelId="{7C26331D-3860-402B-A3D1-7939AAAA07EF}" type="pres">
      <dgm:prSet presAssocID="{38ECFAE4-E3DA-4957-AC2A-9B7340D4E5E9}" presName="root" presStyleCnt="0">
        <dgm:presLayoutVars>
          <dgm:dir/>
          <dgm:resizeHandles val="exact"/>
        </dgm:presLayoutVars>
      </dgm:prSet>
      <dgm:spPr/>
      <dgm:t>
        <a:bodyPr/>
        <a:lstStyle/>
        <a:p>
          <a:endParaRPr lang="en-US"/>
        </a:p>
      </dgm:t>
    </dgm:pt>
    <dgm:pt modelId="{D570FA70-BC9D-40CC-B636-C6139B91C4A3}" type="pres">
      <dgm:prSet presAssocID="{30A07C94-2747-485F-8C87-C88F5B5C83A1}" presName="compNode" presStyleCnt="0"/>
      <dgm:spPr/>
    </dgm:pt>
    <dgm:pt modelId="{EE8DC033-DAD8-4FA6-8F47-6A5D3FD71ACC}" type="pres">
      <dgm:prSet presAssocID="{30A07C94-2747-485F-8C87-C88F5B5C83A1}" presName="bgRect" presStyleLbl="bgShp" presStyleIdx="0" presStyleCnt="4"/>
      <dgm:spPr/>
    </dgm:pt>
    <dgm:pt modelId="{EFA2274B-6F86-418F-9A0D-991D716462CC}" type="pres">
      <dgm:prSet presAssocID="{30A07C94-2747-485F-8C87-C88F5B5C83A1}"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inosaur Footprints"/>
        </a:ext>
      </dgm:extLst>
    </dgm:pt>
    <dgm:pt modelId="{896AA335-EEA6-4B84-B2CC-F6F44800CF25}" type="pres">
      <dgm:prSet presAssocID="{30A07C94-2747-485F-8C87-C88F5B5C83A1}" presName="spaceRect" presStyleCnt="0"/>
      <dgm:spPr/>
    </dgm:pt>
    <dgm:pt modelId="{7D0A3C31-FB96-49FC-9158-4992D3B33CB9}" type="pres">
      <dgm:prSet presAssocID="{30A07C94-2747-485F-8C87-C88F5B5C83A1}" presName="parTx" presStyleLbl="revTx" presStyleIdx="0" presStyleCnt="4">
        <dgm:presLayoutVars>
          <dgm:chMax val="0"/>
          <dgm:chPref val="0"/>
        </dgm:presLayoutVars>
      </dgm:prSet>
      <dgm:spPr/>
      <dgm:t>
        <a:bodyPr/>
        <a:lstStyle/>
        <a:p>
          <a:endParaRPr lang="en-US"/>
        </a:p>
      </dgm:t>
    </dgm:pt>
    <dgm:pt modelId="{F4CAC7A6-5E41-4303-B682-FBC3E605CE0A}" type="pres">
      <dgm:prSet presAssocID="{64DC98DD-74B7-4D90-A28F-9FC711EA7674}" presName="sibTrans" presStyleCnt="0"/>
      <dgm:spPr/>
    </dgm:pt>
    <dgm:pt modelId="{BF73B809-9765-425A-AB2C-827A72FA1507}" type="pres">
      <dgm:prSet presAssocID="{FB14E21C-F736-487D-A770-35A6401E0597}" presName="compNode" presStyleCnt="0"/>
      <dgm:spPr/>
    </dgm:pt>
    <dgm:pt modelId="{ABBD3BF2-1ED8-4733-822E-E6E0376AAD0A}" type="pres">
      <dgm:prSet presAssocID="{FB14E21C-F736-487D-A770-35A6401E0597}" presName="bgRect" presStyleLbl="bgShp" presStyleIdx="1" presStyleCnt="4"/>
      <dgm:spPr/>
    </dgm:pt>
    <dgm:pt modelId="{EFBAFD88-68A5-4DB5-B0C5-B42967E3CAAA}" type="pres">
      <dgm:prSet presAssocID="{FB14E21C-F736-487D-A770-35A6401E0597}"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inosaurHeadSkeleton"/>
        </a:ext>
      </dgm:extLst>
    </dgm:pt>
    <dgm:pt modelId="{041B22AA-5F63-42C5-BA1C-1560E60E5507}" type="pres">
      <dgm:prSet presAssocID="{FB14E21C-F736-487D-A770-35A6401E0597}" presName="spaceRect" presStyleCnt="0"/>
      <dgm:spPr/>
    </dgm:pt>
    <dgm:pt modelId="{CBAD25E9-C015-45A4-A4B4-1F828CFB9FB1}" type="pres">
      <dgm:prSet presAssocID="{FB14E21C-F736-487D-A770-35A6401E0597}" presName="parTx" presStyleLbl="revTx" presStyleIdx="1" presStyleCnt="4">
        <dgm:presLayoutVars>
          <dgm:chMax val="0"/>
          <dgm:chPref val="0"/>
        </dgm:presLayoutVars>
      </dgm:prSet>
      <dgm:spPr/>
      <dgm:t>
        <a:bodyPr/>
        <a:lstStyle/>
        <a:p>
          <a:endParaRPr lang="en-US"/>
        </a:p>
      </dgm:t>
    </dgm:pt>
    <dgm:pt modelId="{A14E6842-4577-47EA-A3A6-CE02FA2A7F2C}" type="pres">
      <dgm:prSet presAssocID="{46B22ED1-F941-4AC4-8526-49279CE26588}" presName="sibTrans" presStyleCnt="0"/>
      <dgm:spPr/>
    </dgm:pt>
    <dgm:pt modelId="{6E26456F-FF59-42A0-8AEC-D10323639A02}" type="pres">
      <dgm:prSet presAssocID="{A77F572A-8482-4AE2-A948-E0D2305114A9}" presName="compNode" presStyleCnt="0"/>
      <dgm:spPr/>
    </dgm:pt>
    <dgm:pt modelId="{AB9854B8-514C-4AFB-9A08-F0E20C0C50FE}" type="pres">
      <dgm:prSet presAssocID="{A77F572A-8482-4AE2-A948-E0D2305114A9}" presName="bgRect" presStyleLbl="bgShp" presStyleIdx="2" presStyleCnt="4"/>
      <dgm:spPr/>
    </dgm:pt>
    <dgm:pt modelId="{B8F3E0AD-4C70-42F9-9B38-F9963359F7D2}" type="pres">
      <dgm:prSet presAssocID="{A77F572A-8482-4AE2-A948-E0D2305114A9}"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eciduous tree"/>
        </a:ext>
      </dgm:extLst>
    </dgm:pt>
    <dgm:pt modelId="{BCBA0D6E-532D-4116-8A6C-CB86AD559322}" type="pres">
      <dgm:prSet presAssocID="{A77F572A-8482-4AE2-A948-E0D2305114A9}" presName="spaceRect" presStyleCnt="0"/>
      <dgm:spPr/>
    </dgm:pt>
    <dgm:pt modelId="{8401559F-0CFA-4B9E-B45F-F37C9410CD22}" type="pres">
      <dgm:prSet presAssocID="{A77F572A-8482-4AE2-A948-E0D2305114A9}" presName="parTx" presStyleLbl="revTx" presStyleIdx="2" presStyleCnt="4">
        <dgm:presLayoutVars>
          <dgm:chMax val="0"/>
          <dgm:chPref val="0"/>
        </dgm:presLayoutVars>
      </dgm:prSet>
      <dgm:spPr/>
      <dgm:t>
        <a:bodyPr/>
        <a:lstStyle/>
        <a:p>
          <a:endParaRPr lang="en-US"/>
        </a:p>
      </dgm:t>
    </dgm:pt>
    <dgm:pt modelId="{8B7158FE-F3EE-4015-A138-4B028FEF25D7}" type="pres">
      <dgm:prSet presAssocID="{80F7FB75-FC01-4226-91E3-4418FF3C0252}" presName="sibTrans" presStyleCnt="0"/>
      <dgm:spPr/>
    </dgm:pt>
    <dgm:pt modelId="{52730ABD-B044-4AF8-B2EE-47A9F0F87B96}" type="pres">
      <dgm:prSet presAssocID="{4BB81D09-3165-4E34-AF35-E2ADA0AFB761}" presName="compNode" presStyleCnt="0"/>
      <dgm:spPr/>
    </dgm:pt>
    <dgm:pt modelId="{EDC00074-97B7-47AA-BB3D-3E626DE829EE}" type="pres">
      <dgm:prSet presAssocID="{4BB81D09-3165-4E34-AF35-E2ADA0AFB761}" presName="bgRect" presStyleLbl="bgShp" presStyleIdx="3" presStyleCnt="4"/>
      <dgm:spPr/>
    </dgm:pt>
    <dgm:pt modelId="{1DD0E2AA-9314-4959-B677-28E9C93E2850}" type="pres">
      <dgm:prSet presAssocID="{4BB81D09-3165-4E34-AF35-E2ADA0AFB761}"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rontosaurus"/>
        </a:ext>
      </dgm:extLst>
    </dgm:pt>
    <dgm:pt modelId="{16FC9BED-3F88-4294-B129-C7A1734A90B8}" type="pres">
      <dgm:prSet presAssocID="{4BB81D09-3165-4E34-AF35-E2ADA0AFB761}" presName="spaceRect" presStyleCnt="0"/>
      <dgm:spPr/>
    </dgm:pt>
    <dgm:pt modelId="{038EEB31-44D7-4BF2-8C00-8D3BE1B69D51}" type="pres">
      <dgm:prSet presAssocID="{4BB81D09-3165-4E34-AF35-E2ADA0AFB761}" presName="parTx" presStyleLbl="revTx" presStyleIdx="3" presStyleCnt="4">
        <dgm:presLayoutVars>
          <dgm:chMax val="0"/>
          <dgm:chPref val="0"/>
        </dgm:presLayoutVars>
      </dgm:prSet>
      <dgm:spPr/>
      <dgm:t>
        <a:bodyPr/>
        <a:lstStyle/>
        <a:p>
          <a:endParaRPr lang="en-US"/>
        </a:p>
      </dgm:t>
    </dgm:pt>
  </dgm:ptLst>
  <dgm:cxnLst>
    <dgm:cxn modelId="{FE95B757-F0B4-442F-951F-61F7B4A88CF0}" srcId="{38ECFAE4-E3DA-4957-AC2A-9B7340D4E5E9}" destId="{4BB81D09-3165-4E34-AF35-E2ADA0AFB761}" srcOrd="3" destOrd="0" parTransId="{8EC182CC-E6D7-40D9-9DDB-0CD578ACA00A}" sibTransId="{7284EDA9-EDD9-4AD8-9A2B-54D8477A18C7}"/>
    <dgm:cxn modelId="{AFD5D404-8391-493D-966B-DC75001359C5}" srcId="{38ECFAE4-E3DA-4957-AC2A-9B7340D4E5E9}" destId="{FB14E21C-F736-487D-A770-35A6401E0597}" srcOrd="1" destOrd="0" parTransId="{74E8F3F8-1B5A-4189-9B58-04522E7BBD1A}" sibTransId="{46B22ED1-F941-4AC4-8526-49279CE26588}"/>
    <dgm:cxn modelId="{6D9751ED-CBB7-4E96-A3F3-C9D105CB4BBF}" type="presOf" srcId="{30A07C94-2747-485F-8C87-C88F5B5C83A1}" destId="{7D0A3C31-FB96-49FC-9158-4992D3B33CB9}" srcOrd="0" destOrd="0" presId="urn:microsoft.com/office/officeart/2018/2/layout/IconVerticalSolidList"/>
    <dgm:cxn modelId="{24DB315C-0B0A-48A1-A044-250832AB5B78}" srcId="{38ECFAE4-E3DA-4957-AC2A-9B7340D4E5E9}" destId="{A77F572A-8482-4AE2-A948-E0D2305114A9}" srcOrd="2" destOrd="0" parTransId="{2AFE7FE3-1454-44B6-A247-679F065B5B98}" sibTransId="{80F7FB75-FC01-4226-91E3-4418FF3C0252}"/>
    <dgm:cxn modelId="{6CC4D8C1-5BD0-413B-877F-2AAB89799A3F}" type="presOf" srcId="{38ECFAE4-E3DA-4957-AC2A-9B7340D4E5E9}" destId="{7C26331D-3860-402B-A3D1-7939AAAA07EF}" srcOrd="0" destOrd="0" presId="urn:microsoft.com/office/officeart/2018/2/layout/IconVerticalSolidList"/>
    <dgm:cxn modelId="{01EC8252-75F8-41F8-A6DB-B99616D34F14}" type="presOf" srcId="{4BB81D09-3165-4E34-AF35-E2ADA0AFB761}" destId="{038EEB31-44D7-4BF2-8C00-8D3BE1B69D51}" srcOrd="0" destOrd="0" presId="urn:microsoft.com/office/officeart/2018/2/layout/IconVerticalSolidList"/>
    <dgm:cxn modelId="{CADEAE22-D43D-4D43-9850-4F92553CDDC6}" type="presOf" srcId="{FB14E21C-F736-487D-A770-35A6401E0597}" destId="{CBAD25E9-C015-45A4-A4B4-1F828CFB9FB1}" srcOrd="0" destOrd="0" presId="urn:microsoft.com/office/officeart/2018/2/layout/IconVerticalSolidList"/>
    <dgm:cxn modelId="{11CF8683-C8BB-4F20-9382-42B245BA26C4}" srcId="{38ECFAE4-E3DA-4957-AC2A-9B7340D4E5E9}" destId="{30A07C94-2747-485F-8C87-C88F5B5C83A1}" srcOrd="0" destOrd="0" parTransId="{8DD640A8-41F5-4AEF-9F5D-140AC0D65534}" sibTransId="{64DC98DD-74B7-4D90-A28F-9FC711EA7674}"/>
    <dgm:cxn modelId="{638CE95F-891E-4557-902F-25D3EAFB6231}" type="presOf" srcId="{A77F572A-8482-4AE2-A948-E0D2305114A9}" destId="{8401559F-0CFA-4B9E-B45F-F37C9410CD22}" srcOrd="0" destOrd="0" presId="urn:microsoft.com/office/officeart/2018/2/layout/IconVerticalSolidList"/>
    <dgm:cxn modelId="{7E2A0ED8-D3AB-4B1D-BEAA-800A9C4EE3FD}" type="presParOf" srcId="{7C26331D-3860-402B-A3D1-7939AAAA07EF}" destId="{D570FA70-BC9D-40CC-B636-C6139B91C4A3}" srcOrd="0" destOrd="0" presId="urn:microsoft.com/office/officeart/2018/2/layout/IconVerticalSolidList"/>
    <dgm:cxn modelId="{E321C221-6B1C-48A1-B7BD-F2289C38616A}" type="presParOf" srcId="{D570FA70-BC9D-40CC-B636-C6139B91C4A3}" destId="{EE8DC033-DAD8-4FA6-8F47-6A5D3FD71ACC}" srcOrd="0" destOrd="0" presId="urn:microsoft.com/office/officeart/2018/2/layout/IconVerticalSolidList"/>
    <dgm:cxn modelId="{E3F75E6E-259D-4E91-8F82-00186FA16669}" type="presParOf" srcId="{D570FA70-BC9D-40CC-B636-C6139B91C4A3}" destId="{EFA2274B-6F86-418F-9A0D-991D716462CC}" srcOrd="1" destOrd="0" presId="urn:microsoft.com/office/officeart/2018/2/layout/IconVerticalSolidList"/>
    <dgm:cxn modelId="{590E1A70-581F-4B03-B3B8-37080A9DD687}" type="presParOf" srcId="{D570FA70-BC9D-40CC-B636-C6139B91C4A3}" destId="{896AA335-EEA6-4B84-B2CC-F6F44800CF25}" srcOrd="2" destOrd="0" presId="urn:microsoft.com/office/officeart/2018/2/layout/IconVerticalSolidList"/>
    <dgm:cxn modelId="{2B3461F3-E79A-468B-9C3C-7447C121D6A4}" type="presParOf" srcId="{D570FA70-BC9D-40CC-B636-C6139B91C4A3}" destId="{7D0A3C31-FB96-49FC-9158-4992D3B33CB9}" srcOrd="3" destOrd="0" presId="urn:microsoft.com/office/officeart/2018/2/layout/IconVerticalSolidList"/>
    <dgm:cxn modelId="{90537862-EF7E-4F39-A31C-B929ACDDF592}" type="presParOf" srcId="{7C26331D-3860-402B-A3D1-7939AAAA07EF}" destId="{F4CAC7A6-5E41-4303-B682-FBC3E605CE0A}" srcOrd="1" destOrd="0" presId="urn:microsoft.com/office/officeart/2018/2/layout/IconVerticalSolidList"/>
    <dgm:cxn modelId="{09CD0BE0-DFE4-49A6-B486-89522BA93BE5}" type="presParOf" srcId="{7C26331D-3860-402B-A3D1-7939AAAA07EF}" destId="{BF73B809-9765-425A-AB2C-827A72FA1507}" srcOrd="2" destOrd="0" presId="urn:microsoft.com/office/officeart/2018/2/layout/IconVerticalSolidList"/>
    <dgm:cxn modelId="{A0D3A6F6-D97A-4178-96CE-14992D3022B1}" type="presParOf" srcId="{BF73B809-9765-425A-AB2C-827A72FA1507}" destId="{ABBD3BF2-1ED8-4733-822E-E6E0376AAD0A}" srcOrd="0" destOrd="0" presId="urn:microsoft.com/office/officeart/2018/2/layout/IconVerticalSolidList"/>
    <dgm:cxn modelId="{762F391E-8754-4ABE-B76D-85B5B2CA956B}" type="presParOf" srcId="{BF73B809-9765-425A-AB2C-827A72FA1507}" destId="{EFBAFD88-68A5-4DB5-B0C5-B42967E3CAAA}" srcOrd="1" destOrd="0" presId="urn:microsoft.com/office/officeart/2018/2/layout/IconVerticalSolidList"/>
    <dgm:cxn modelId="{72883BD2-4228-434B-BCC1-1C8ACFD0892E}" type="presParOf" srcId="{BF73B809-9765-425A-AB2C-827A72FA1507}" destId="{041B22AA-5F63-42C5-BA1C-1560E60E5507}" srcOrd="2" destOrd="0" presId="urn:microsoft.com/office/officeart/2018/2/layout/IconVerticalSolidList"/>
    <dgm:cxn modelId="{5A94E279-1BDF-4E26-8954-B21798419376}" type="presParOf" srcId="{BF73B809-9765-425A-AB2C-827A72FA1507}" destId="{CBAD25E9-C015-45A4-A4B4-1F828CFB9FB1}" srcOrd="3" destOrd="0" presId="urn:microsoft.com/office/officeart/2018/2/layout/IconVerticalSolidList"/>
    <dgm:cxn modelId="{A3A8408C-209F-47A4-8E7D-648D6E5298CD}" type="presParOf" srcId="{7C26331D-3860-402B-A3D1-7939AAAA07EF}" destId="{A14E6842-4577-47EA-A3A6-CE02FA2A7F2C}" srcOrd="3" destOrd="0" presId="urn:microsoft.com/office/officeart/2018/2/layout/IconVerticalSolidList"/>
    <dgm:cxn modelId="{E7F9A213-8F5B-4CD9-A13F-827720067D02}" type="presParOf" srcId="{7C26331D-3860-402B-A3D1-7939AAAA07EF}" destId="{6E26456F-FF59-42A0-8AEC-D10323639A02}" srcOrd="4" destOrd="0" presId="urn:microsoft.com/office/officeart/2018/2/layout/IconVerticalSolidList"/>
    <dgm:cxn modelId="{F3CE981F-8345-46F6-953A-F83BE9DAB549}" type="presParOf" srcId="{6E26456F-FF59-42A0-8AEC-D10323639A02}" destId="{AB9854B8-514C-4AFB-9A08-F0E20C0C50FE}" srcOrd="0" destOrd="0" presId="urn:microsoft.com/office/officeart/2018/2/layout/IconVerticalSolidList"/>
    <dgm:cxn modelId="{C94E6E80-49D1-49EC-B3A9-F0F29EE6CB11}" type="presParOf" srcId="{6E26456F-FF59-42A0-8AEC-D10323639A02}" destId="{B8F3E0AD-4C70-42F9-9B38-F9963359F7D2}" srcOrd="1" destOrd="0" presId="urn:microsoft.com/office/officeart/2018/2/layout/IconVerticalSolidList"/>
    <dgm:cxn modelId="{2E93949F-3D5D-4417-839C-7DC089B2F4C7}" type="presParOf" srcId="{6E26456F-FF59-42A0-8AEC-D10323639A02}" destId="{BCBA0D6E-532D-4116-8A6C-CB86AD559322}" srcOrd="2" destOrd="0" presId="urn:microsoft.com/office/officeart/2018/2/layout/IconVerticalSolidList"/>
    <dgm:cxn modelId="{EEFF1915-9417-4DFF-BFD5-5268C32EF79E}" type="presParOf" srcId="{6E26456F-FF59-42A0-8AEC-D10323639A02}" destId="{8401559F-0CFA-4B9E-B45F-F37C9410CD22}" srcOrd="3" destOrd="0" presId="urn:microsoft.com/office/officeart/2018/2/layout/IconVerticalSolidList"/>
    <dgm:cxn modelId="{3132E745-8EF6-43E2-AF51-F15713B6BF6A}" type="presParOf" srcId="{7C26331D-3860-402B-A3D1-7939AAAA07EF}" destId="{8B7158FE-F3EE-4015-A138-4B028FEF25D7}" srcOrd="5" destOrd="0" presId="urn:microsoft.com/office/officeart/2018/2/layout/IconVerticalSolidList"/>
    <dgm:cxn modelId="{B2AD51A4-0CC2-4051-B656-FA24DF032DA8}" type="presParOf" srcId="{7C26331D-3860-402B-A3D1-7939AAAA07EF}" destId="{52730ABD-B044-4AF8-B2EE-47A9F0F87B96}" srcOrd="6" destOrd="0" presId="urn:microsoft.com/office/officeart/2018/2/layout/IconVerticalSolidList"/>
    <dgm:cxn modelId="{6AD5487D-AB8C-4666-A014-6272E642A4DB}" type="presParOf" srcId="{52730ABD-B044-4AF8-B2EE-47A9F0F87B96}" destId="{EDC00074-97B7-47AA-BB3D-3E626DE829EE}" srcOrd="0" destOrd="0" presId="urn:microsoft.com/office/officeart/2018/2/layout/IconVerticalSolidList"/>
    <dgm:cxn modelId="{79B0036C-5F8E-4C43-802C-2FD808853164}" type="presParOf" srcId="{52730ABD-B044-4AF8-B2EE-47A9F0F87B96}" destId="{1DD0E2AA-9314-4959-B677-28E9C93E2850}" srcOrd="1" destOrd="0" presId="urn:microsoft.com/office/officeart/2018/2/layout/IconVerticalSolidList"/>
    <dgm:cxn modelId="{C2D4B9AA-EECF-4019-951E-C019B36112A8}" type="presParOf" srcId="{52730ABD-B044-4AF8-B2EE-47A9F0F87B96}" destId="{16FC9BED-3F88-4294-B129-C7A1734A90B8}" srcOrd="2" destOrd="0" presId="urn:microsoft.com/office/officeart/2018/2/layout/IconVerticalSolidList"/>
    <dgm:cxn modelId="{12DEEC30-C4C3-498B-A817-EC7539534931}" type="presParOf" srcId="{52730ABD-B044-4AF8-B2EE-47A9F0F87B96}" destId="{038EEB31-44D7-4BF2-8C00-8D3BE1B69D51}"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CFAE4-E3DA-4957-AC2A-9B7340D4E5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A07C94-2747-485F-8C87-C88F5B5C83A1}">
      <dgm:prSet/>
      <dgm:spPr/>
      <dgm:t>
        <a:bodyPr/>
        <a:lstStyle/>
        <a:p>
          <a:r>
            <a:rPr lang="en-GB" b="1" dirty="0"/>
            <a:t>Jurassic Park</a:t>
          </a:r>
          <a:endParaRPr lang="en-US" dirty="0"/>
        </a:p>
      </dgm:t>
    </dgm:pt>
    <dgm:pt modelId="{8DD640A8-41F5-4AEF-9F5D-140AC0D65534}" type="parTrans" cxnId="{11CF8683-C8BB-4F20-9382-42B245BA26C4}">
      <dgm:prSet/>
      <dgm:spPr/>
      <dgm:t>
        <a:bodyPr/>
        <a:lstStyle/>
        <a:p>
          <a:endParaRPr lang="en-US"/>
        </a:p>
      </dgm:t>
    </dgm:pt>
    <dgm:pt modelId="{64DC98DD-74B7-4D90-A28F-9FC711EA7674}" type="sibTrans" cxnId="{11CF8683-C8BB-4F20-9382-42B245BA26C4}">
      <dgm:prSet/>
      <dgm:spPr/>
      <dgm:t>
        <a:bodyPr/>
        <a:lstStyle/>
        <a:p>
          <a:endParaRPr lang="en-US"/>
        </a:p>
      </dgm:t>
    </dgm:pt>
    <dgm:pt modelId="{FB14E21C-F736-487D-A770-35A6401E0597}">
      <dgm:prSet/>
      <dgm:spPr/>
      <dgm:t>
        <a:bodyPr/>
        <a:lstStyle/>
        <a:p>
          <a:r>
            <a:rPr lang="en-GB" b="1" dirty="0"/>
            <a:t>The good dinosaur</a:t>
          </a:r>
          <a:endParaRPr lang="en-US" dirty="0"/>
        </a:p>
      </dgm:t>
    </dgm:pt>
    <dgm:pt modelId="{74E8F3F8-1B5A-4189-9B58-04522E7BBD1A}" type="parTrans" cxnId="{AFD5D404-8391-493D-966B-DC75001359C5}">
      <dgm:prSet/>
      <dgm:spPr/>
      <dgm:t>
        <a:bodyPr/>
        <a:lstStyle/>
        <a:p>
          <a:endParaRPr lang="en-US"/>
        </a:p>
      </dgm:t>
    </dgm:pt>
    <dgm:pt modelId="{46B22ED1-F941-4AC4-8526-49279CE26588}" type="sibTrans" cxnId="{AFD5D404-8391-493D-966B-DC75001359C5}">
      <dgm:prSet/>
      <dgm:spPr/>
      <dgm:t>
        <a:bodyPr/>
        <a:lstStyle/>
        <a:p>
          <a:endParaRPr lang="en-US"/>
        </a:p>
      </dgm:t>
    </dgm:pt>
    <dgm:pt modelId="{A77F572A-8482-4AE2-A948-E0D2305114A9}">
      <dgm:prSet/>
      <dgm:spPr/>
      <dgm:t>
        <a:bodyPr/>
        <a:lstStyle/>
        <a:p>
          <a:r>
            <a:rPr lang="en-GB" b="1" dirty="0">
              <a:solidFill>
                <a:srgbClr val="FF0000"/>
              </a:solidFill>
            </a:rPr>
            <a:t>The land before land</a:t>
          </a:r>
          <a:endParaRPr lang="en-US" dirty="0">
            <a:solidFill>
              <a:srgbClr val="FF0000"/>
            </a:solidFill>
          </a:endParaRPr>
        </a:p>
      </dgm:t>
    </dgm:pt>
    <dgm:pt modelId="{2AFE7FE3-1454-44B6-A247-679F065B5B98}" type="parTrans" cxnId="{24DB315C-0B0A-48A1-A044-250832AB5B78}">
      <dgm:prSet/>
      <dgm:spPr/>
      <dgm:t>
        <a:bodyPr/>
        <a:lstStyle/>
        <a:p>
          <a:endParaRPr lang="en-US"/>
        </a:p>
      </dgm:t>
    </dgm:pt>
    <dgm:pt modelId="{80F7FB75-FC01-4226-91E3-4418FF3C0252}" type="sibTrans" cxnId="{24DB315C-0B0A-48A1-A044-250832AB5B78}">
      <dgm:prSet/>
      <dgm:spPr/>
      <dgm:t>
        <a:bodyPr/>
        <a:lstStyle/>
        <a:p>
          <a:endParaRPr lang="en-US"/>
        </a:p>
      </dgm:t>
    </dgm:pt>
    <dgm:pt modelId="{4BB81D09-3165-4E34-AF35-E2ADA0AFB761}">
      <dgm:prSet/>
      <dgm:spPr/>
      <dgm:t>
        <a:bodyPr/>
        <a:lstStyle/>
        <a:p>
          <a:r>
            <a:rPr lang="en-GB" b="1" dirty="0"/>
            <a:t>Jurassic World</a:t>
          </a:r>
          <a:endParaRPr lang="en-US" dirty="0"/>
        </a:p>
      </dgm:t>
    </dgm:pt>
    <dgm:pt modelId="{8EC182CC-E6D7-40D9-9DDB-0CD578ACA00A}" type="parTrans" cxnId="{FE95B757-F0B4-442F-951F-61F7B4A88CF0}">
      <dgm:prSet/>
      <dgm:spPr/>
      <dgm:t>
        <a:bodyPr/>
        <a:lstStyle/>
        <a:p>
          <a:endParaRPr lang="en-US"/>
        </a:p>
      </dgm:t>
    </dgm:pt>
    <dgm:pt modelId="{7284EDA9-EDD9-4AD8-9A2B-54D8477A18C7}" type="sibTrans" cxnId="{FE95B757-F0B4-442F-951F-61F7B4A88CF0}">
      <dgm:prSet/>
      <dgm:spPr/>
      <dgm:t>
        <a:bodyPr/>
        <a:lstStyle/>
        <a:p>
          <a:endParaRPr lang="en-US"/>
        </a:p>
      </dgm:t>
    </dgm:pt>
    <dgm:pt modelId="{7C26331D-3860-402B-A3D1-7939AAAA07EF}" type="pres">
      <dgm:prSet presAssocID="{38ECFAE4-E3DA-4957-AC2A-9B7340D4E5E9}" presName="root" presStyleCnt="0">
        <dgm:presLayoutVars>
          <dgm:dir/>
          <dgm:resizeHandles val="exact"/>
        </dgm:presLayoutVars>
      </dgm:prSet>
      <dgm:spPr/>
      <dgm:t>
        <a:bodyPr/>
        <a:lstStyle/>
        <a:p>
          <a:endParaRPr lang="en-US"/>
        </a:p>
      </dgm:t>
    </dgm:pt>
    <dgm:pt modelId="{D570FA70-BC9D-40CC-B636-C6139B91C4A3}" type="pres">
      <dgm:prSet presAssocID="{30A07C94-2747-485F-8C87-C88F5B5C83A1}" presName="compNode" presStyleCnt="0"/>
      <dgm:spPr/>
    </dgm:pt>
    <dgm:pt modelId="{EE8DC033-DAD8-4FA6-8F47-6A5D3FD71ACC}" type="pres">
      <dgm:prSet presAssocID="{30A07C94-2747-485F-8C87-C88F5B5C83A1}" presName="bgRect" presStyleLbl="bgShp" presStyleIdx="0" presStyleCnt="4"/>
      <dgm:spPr/>
    </dgm:pt>
    <dgm:pt modelId="{EFA2274B-6F86-418F-9A0D-991D716462CC}" type="pres">
      <dgm:prSet presAssocID="{30A07C94-2747-485F-8C87-C88F5B5C83A1}"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Dinosaur Footprints"/>
        </a:ext>
      </dgm:extLst>
    </dgm:pt>
    <dgm:pt modelId="{896AA335-EEA6-4B84-B2CC-F6F44800CF25}" type="pres">
      <dgm:prSet presAssocID="{30A07C94-2747-485F-8C87-C88F5B5C83A1}" presName="spaceRect" presStyleCnt="0"/>
      <dgm:spPr/>
    </dgm:pt>
    <dgm:pt modelId="{7D0A3C31-FB96-49FC-9158-4992D3B33CB9}" type="pres">
      <dgm:prSet presAssocID="{30A07C94-2747-485F-8C87-C88F5B5C83A1}" presName="parTx" presStyleLbl="revTx" presStyleIdx="0" presStyleCnt="4">
        <dgm:presLayoutVars>
          <dgm:chMax val="0"/>
          <dgm:chPref val="0"/>
        </dgm:presLayoutVars>
      </dgm:prSet>
      <dgm:spPr/>
      <dgm:t>
        <a:bodyPr/>
        <a:lstStyle/>
        <a:p>
          <a:endParaRPr lang="en-US"/>
        </a:p>
      </dgm:t>
    </dgm:pt>
    <dgm:pt modelId="{F4CAC7A6-5E41-4303-B682-FBC3E605CE0A}" type="pres">
      <dgm:prSet presAssocID="{64DC98DD-74B7-4D90-A28F-9FC711EA7674}" presName="sibTrans" presStyleCnt="0"/>
      <dgm:spPr/>
    </dgm:pt>
    <dgm:pt modelId="{BF73B809-9765-425A-AB2C-827A72FA1507}" type="pres">
      <dgm:prSet presAssocID="{FB14E21C-F736-487D-A770-35A6401E0597}" presName="compNode" presStyleCnt="0"/>
      <dgm:spPr/>
    </dgm:pt>
    <dgm:pt modelId="{ABBD3BF2-1ED8-4733-822E-E6E0376AAD0A}" type="pres">
      <dgm:prSet presAssocID="{FB14E21C-F736-487D-A770-35A6401E0597}" presName="bgRect" presStyleLbl="bgShp" presStyleIdx="1" presStyleCnt="4"/>
      <dgm:spPr/>
    </dgm:pt>
    <dgm:pt modelId="{EFBAFD88-68A5-4DB5-B0C5-B42967E3CAAA}" type="pres">
      <dgm:prSet presAssocID="{FB14E21C-F736-487D-A770-35A6401E0597}"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DinosaurHeadSkeleton"/>
        </a:ext>
      </dgm:extLst>
    </dgm:pt>
    <dgm:pt modelId="{041B22AA-5F63-42C5-BA1C-1560E60E5507}" type="pres">
      <dgm:prSet presAssocID="{FB14E21C-F736-487D-A770-35A6401E0597}" presName="spaceRect" presStyleCnt="0"/>
      <dgm:spPr/>
    </dgm:pt>
    <dgm:pt modelId="{CBAD25E9-C015-45A4-A4B4-1F828CFB9FB1}" type="pres">
      <dgm:prSet presAssocID="{FB14E21C-F736-487D-A770-35A6401E0597}" presName="parTx" presStyleLbl="revTx" presStyleIdx="1" presStyleCnt="4">
        <dgm:presLayoutVars>
          <dgm:chMax val="0"/>
          <dgm:chPref val="0"/>
        </dgm:presLayoutVars>
      </dgm:prSet>
      <dgm:spPr/>
      <dgm:t>
        <a:bodyPr/>
        <a:lstStyle/>
        <a:p>
          <a:endParaRPr lang="en-US"/>
        </a:p>
      </dgm:t>
    </dgm:pt>
    <dgm:pt modelId="{A14E6842-4577-47EA-A3A6-CE02FA2A7F2C}" type="pres">
      <dgm:prSet presAssocID="{46B22ED1-F941-4AC4-8526-49279CE26588}" presName="sibTrans" presStyleCnt="0"/>
      <dgm:spPr/>
    </dgm:pt>
    <dgm:pt modelId="{6E26456F-FF59-42A0-8AEC-D10323639A02}" type="pres">
      <dgm:prSet presAssocID="{A77F572A-8482-4AE2-A948-E0D2305114A9}" presName="compNode" presStyleCnt="0"/>
      <dgm:spPr/>
    </dgm:pt>
    <dgm:pt modelId="{AB9854B8-514C-4AFB-9A08-F0E20C0C50FE}" type="pres">
      <dgm:prSet presAssocID="{A77F572A-8482-4AE2-A948-E0D2305114A9}" presName="bgRect" presStyleLbl="bgShp" presStyleIdx="2" presStyleCnt="4"/>
      <dgm:spPr/>
    </dgm:pt>
    <dgm:pt modelId="{B8F3E0AD-4C70-42F9-9B38-F9963359F7D2}" type="pres">
      <dgm:prSet presAssocID="{A77F572A-8482-4AE2-A948-E0D2305114A9}"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eciduous tree"/>
        </a:ext>
      </dgm:extLst>
    </dgm:pt>
    <dgm:pt modelId="{BCBA0D6E-532D-4116-8A6C-CB86AD559322}" type="pres">
      <dgm:prSet presAssocID="{A77F572A-8482-4AE2-A948-E0D2305114A9}" presName="spaceRect" presStyleCnt="0"/>
      <dgm:spPr/>
    </dgm:pt>
    <dgm:pt modelId="{8401559F-0CFA-4B9E-B45F-F37C9410CD22}" type="pres">
      <dgm:prSet presAssocID="{A77F572A-8482-4AE2-A948-E0D2305114A9}" presName="parTx" presStyleLbl="revTx" presStyleIdx="2" presStyleCnt="4">
        <dgm:presLayoutVars>
          <dgm:chMax val="0"/>
          <dgm:chPref val="0"/>
        </dgm:presLayoutVars>
      </dgm:prSet>
      <dgm:spPr/>
      <dgm:t>
        <a:bodyPr/>
        <a:lstStyle/>
        <a:p>
          <a:endParaRPr lang="en-US"/>
        </a:p>
      </dgm:t>
    </dgm:pt>
    <dgm:pt modelId="{8B7158FE-F3EE-4015-A138-4B028FEF25D7}" type="pres">
      <dgm:prSet presAssocID="{80F7FB75-FC01-4226-91E3-4418FF3C0252}" presName="sibTrans" presStyleCnt="0"/>
      <dgm:spPr/>
    </dgm:pt>
    <dgm:pt modelId="{52730ABD-B044-4AF8-B2EE-47A9F0F87B96}" type="pres">
      <dgm:prSet presAssocID="{4BB81D09-3165-4E34-AF35-E2ADA0AFB761}" presName="compNode" presStyleCnt="0"/>
      <dgm:spPr/>
    </dgm:pt>
    <dgm:pt modelId="{EDC00074-97B7-47AA-BB3D-3E626DE829EE}" type="pres">
      <dgm:prSet presAssocID="{4BB81D09-3165-4E34-AF35-E2ADA0AFB761}" presName="bgRect" presStyleLbl="bgShp" presStyleIdx="3" presStyleCnt="4"/>
      <dgm:spPr/>
    </dgm:pt>
    <dgm:pt modelId="{1DD0E2AA-9314-4959-B677-28E9C93E2850}" type="pres">
      <dgm:prSet presAssocID="{4BB81D09-3165-4E34-AF35-E2ADA0AFB761}"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rontosaurus"/>
        </a:ext>
      </dgm:extLst>
    </dgm:pt>
    <dgm:pt modelId="{16FC9BED-3F88-4294-B129-C7A1734A90B8}" type="pres">
      <dgm:prSet presAssocID="{4BB81D09-3165-4E34-AF35-E2ADA0AFB761}" presName="spaceRect" presStyleCnt="0"/>
      <dgm:spPr/>
    </dgm:pt>
    <dgm:pt modelId="{038EEB31-44D7-4BF2-8C00-8D3BE1B69D51}" type="pres">
      <dgm:prSet presAssocID="{4BB81D09-3165-4E34-AF35-E2ADA0AFB761}" presName="parTx" presStyleLbl="revTx" presStyleIdx="3" presStyleCnt="4">
        <dgm:presLayoutVars>
          <dgm:chMax val="0"/>
          <dgm:chPref val="0"/>
        </dgm:presLayoutVars>
      </dgm:prSet>
      <dgm:spPr/>
      <dgm:t>
        <a:bodyPr/>
        <a:lstStyle/>
        <a:p>
          <a:endParaRPr lang="en-US"/>
        </a:p>
      </dgm:t>
    </dgm:pt>
  </dgm:ptLst>
  <dgm:cxnLst>
    <dgm:cxn modelId="{FE95B757-F0B4-442F-951F-61F7B4A88CF0}" srcId="{38ECFAE4-E3DA-4957-AC2A-9B7340D4E5E9}" destId="{4BB81D09-3165-4E34-AF35-E2ADA0AFB761}" srcOrd="3" destOrd="0" parTransId="{8EC182CC-E6D7-40D9-9DDB-0CD578ACA00A}" sibTransId="{7284EDA9-EDD9-4AD8-9A2B-54D8477A18C7}"/>
    <dgm:cxn modelId="{AFD5D404-8391-493D-966B-DC75001359C5}" srcId="{38ECFAE4-E3DA-4957-AC2A-9B7340D4E5E9}" destId="{FB14E21C-F736-487D-A770-35A6401E0597}" srcOrd="1" destOrd="0" parTransId="{74E8F3F8-1B5A-4189-9B58-04522E7BBD1A}" sibTransId="{46B22ED1-F941-4AC4-8526-49279CE26588}"/>
    <dgm:cxn modelId="{6D9751ED-CBB7-4E96-A3F3-C9D105CB4BBF}" type="presOf" srcId="{30A07C94-2747-485F-8C87-C88F5B5C83A1}" destId="{7D0A3C31-FB96-49FC-9158-4992D3B33CB9}" srcOrd="0" destOrd="0" presId="urn:microsoft.com/office/officeart/2018/2/layout/IconVerticalSolidList"/>
    <dgm:cxn modelId="{24DB315C-0B0A-48A1-A044-250832AB5B78}" srcId="{38ECFAE4-E3DA-4957-AC2A-9B7340D4E5E9}" destId="{A77F572A-8482-4AE2-A948-E0D2305114A9}" srcOrd="2" destOrd="0" parTransId="{2AFE7FE3-1454-44B6-A247-679F065B5B98}" sibTransId="{80F7FB75-FC01-4226-91E3-4418FF3C0252}"/>
    <dgm:cxn modelId="{6CC4D8C1-5BD0-413B-877F-2AAB89799A3F}" type="presOf" srcId="{38ECFAE4-E3DA-4957-AC2A-9B7340D4E5E9}" destId="{7C26331D-3860-402B-A3D1-7939AAAA07EF}" srcOrd="0" destOrd="0" presId="urn:microsoft.com/office/officeart/2018/2/layout/IconVerticalSolidList"/>
    <dgm:cxn modelId="{01EC8252-75F8-41F8-A6DB-B99616D34F14}" type="presOf" srcId="{4BB81D09-3165-4E34-AF35-E2ADA0AFB761}" destId="{038EEB31-44D7-4BF2-8C00-8D3BE1B69D51}" srcOrd="0" destOrd="0" presId="urn:microsoft.com/office/officeart/2018/2/layout/IconVerticalSolidList"/>
    <dgm:cxn modelId="{CADEAE22-D43D-4D43-9850-4F92553CDDC6}" type="presOf" srcId="{FB14E21C-F736-487D-A770-35A6401E0597}" destId="{CBAD25E9-C015-45A4-A4B4-1F828CFB9FB1}" srcOrd="0" destOrd="0" presId="urn:microsoft.com/office/officeart/2018/2/layout/IconVerticalSolidList"/>
    <dgm:cxn modelId="{11CF8683-C8BB-4F20-9382-42B245BA26C4}" srcId="{38ECFAE4-E3DA-4957-AC2A-9B7340D4E5E9}" destId="{30A07C94-2747-485F-8C87-C88F5B5C83A1}" srcOrd="0" destOrd="0" parTransId="{8DD640A8-41F5-4AEF-9F5D-140AC0D65534}" sibTransId="{64DC98DD-74B7-4D90-A28F-9FC711EA7674}"/>
    <dgm:cxn modelId="{638CE95F-891E-4557-902F-25D3EAFB6231}" type="presOf" srcId="{A77F572A-8482-4AE2-A948-E0D2305114A9}" destId="{8401559F-0CFA-4B9E-B45F-F37C9410CD22}" srcOrd="0" destOrd="0" presId="urn:microsoft.com/office/officeart/2018/2/layout/IconVerticalSolidList"/>
    <dgm:cxn modelId="{7E2A0ED8-D3AB-4B1D-BEAA-800A9C4EE3FD}" type="presParOf" srcId="{7C26331D-3860-402B-A3D1-7939AAAA07EF}" destId="{D570FA70-BC9D-40CC-B636-C6139B91C4A3}" srcOrd="0" destOrd="0" presId="urn:microsoft.com/office/officeart/2018/2/layout/IconVerticalSolidList"/>
    <dgm:cxn modelId="{E321C221-6B1C-48A1-B7BD-F2289C38616A}" type="presParOf" srcId="{D570FA70-BC9D-40CC-B636-C6139B91C4A3}" destId="{EE8DC033-DAD8-4FA6-8F47-6A5D3FD71ACC}" srcOrd="0" destOrd="0" presId="urn:microsoft.com/office/officeart/2018/2/layout/IconVerticalSolidList"/>
    <dgm:cxn modelId="{E3F75E6E-259D-4E91-8F82-00186FA16669}" type="presParOf" srcId="{D570FA70-BC9D-40CC-B636-C6139B91C4A3}" destId="{EFA2274B-6F86-418F-9A0D-991D716462CC}" srcOrd="1" destOrd="0" presId="urn:microsoft.com/office/officeart/2018/2/layout/IconVerticalSolidList"/>
    <dgm:cxn modelId="{590E1A70-581F-4B03-B3B8-37080A9DD687}" type="presParOf" srcId="{D570FA70-BC9D-40CC-B636-C6139B91C4A3}" destId="{896AA335-EEA6-4B84-B2CC-F6F44800CF25}" srcOrd="2" destOrd="0" presId="urn:microsoft.com/office/officeart/2018/2/layout/IconVerticalSolidList"/>
    <dgm:cxn modelId="{2B3461F3-E79A-468B-9C3C-7447C121D6A4}" type="presParOf" srcId="{D570FA70-BC9D-40CC-B636-C6139B91C4A3}" destId="{7D0A3C31-FB96-49FC-9158-4992D3B33CB9}" srcOrd="3" destOrd="0" presId="urn:microsoft.com/office/officeart/2018/2/layout/IconVerticalSolidList"/>
    <dgm:cxn modelId="{90537862-EF7E-4F39-A31C-B929ACDDF592}" type="presParOf" srcId="{7C26331D-3860-402B-A3D1-7939AAAA07EF}" destId="{F4CAC7A6-5E41-4303-B682-FBC3E605CE0A}" srcOrd="1" destOrd="0" presId="urn:microsoft.com/office/officeart/2018/2/layout/IconVerticalSolidList"/>
    <dgm:cxn modelId="{09CD0BE0-DFE4-49A6-B486-89522BA93BE5}" type="presParOf" srcId="{7C26331D-3860-402B-A3D1-7939AAAA07EF}" destId="{BF73B809-9765-425A-AB2C-827A72FA1507}" srcOrd="2" destOrd="0" presId="urn:microsoft.com/office/officeart/2018/2/layout/IconVerticalSolidList"/>
    <dgm:cxn modelId="{A0D3A6F6-D97A-4178-96CE-14992D3022B1}" type="presParOf" srcId="{BF73B809-9765-425A-AB2C-827A72FA1507}" destId="{ABBD3BF2-1ED8-4733-822E-E6E0376AAD0A}" srcOrd="0" destOrd="0" presId="urn:microsoft.com/office/officeart/2018/2/layout/IconVerticalSolidList"/>
    <dgm:cxn modelId="{762F391E-8754-4ABE-B76D-85B5B2CA956B}" type="presParOf" srcId="{BF73B809-9765-425A-AB2C-827A72FA1507}" destId="{EFBAFD88-68A5-4DB5-B0C5-B42967E3CAAA}" srcOrd="1" destOrd="0" presId="urn:microsoft.com/office/officeart/2018/2/layout/IconVerticalSolidList"/>
    <dgm:cxn modelId="{72883BD2-4228-434B-BCC1-1C8ACFD0892E}" type="presParOf" srcId="{BF73B809-9765-425A-AB2C-827A72FA1507}" destId="{041B22AA-5F63-42C5-BA1C-1560E60E5507}" srcOrd="2" destOrd="0" presId="urn:microsoft.com/office/officeart/2018/2/layout/IconVerticalSolidList"/>
    <dgm:cxn modelId="{5A94E279-1BDF-4E26-8954-B21798419376}" type="presParOf" srcId="{BF73B809-9765-425A-AB2C-827A72FA1507}" destId="{CBAD25E9-C015-45A4-A4B4-1F828CFB9FB1}" srcOrd="3" destOrd="0" presId="urn:microsoft.com/office/officeart/2018/2/layout/IconVerticalSolidList"/>
    <dgm:cxn modelId="{A3A8408C-209F-47A4-8E7D-648D6E5298CD}" type="presParOf" srcId="{7C26331D-3860-402B-A3D1-7939AAAA07EF}" destId="{A14E6842-4577-47EA-A3A6-CE02FA2A7F2C}" srcOrd="3" destOrd="0" presId="urn:microsoft.com/office/officeart/2018/2/layout/IconVerticalSolidList"/>
    <dgm:cxn modelId="{E7F9A213-8F5B-4CD9-A13F-827720067D02}" type="presParOf" srcId="{7C26331D-3860-402B-A3D1-7939AAAA07EF}" destId="{6E26456F-FF59-42A0-8AEC-D10323639A02}" srcOrd="4" destOrd="0" presId="urn:microsoft.com/office/officeart/2018/2/layout/IconVerticalSolidList"/>
    <dgm:cxn modelId="{F3CE981F-8345-46F6-953A-F83BE9DAB549}" type="presParOf" srcId="{6E26456F-FF59-42A0-8AEC-D10323639A02}" destId="{AB9854B8-514C-4AFB-9A08-F0E20C0C50FE}" srcOrd="0" destOrd="0" presId="urn:microsoft.com/office/officeart/2018/2/layout/IconVerticalSolidList"/>
    <dgm:cxn modelId="{C94E6E80-49D1-49EC-B3A9-F0F29EE6CB11}" type="presParOf" srcId="{6E26456F-FF59-42A0-8AEC-D10323639A02}" destId="{B8F3E0AD-4C70-42F9-9B38-F9963359F7D2}" srcOrd="1" destOrd="0" presId="urn:microsoft.com/office/officeart/2018/2/layout/IconVerticalSolidList"/>
    <dgm:cxn modelId="{2E93949F-3D5D-4417-839C-7DC089B2F4C7}" type="presParOf" srcId="{6E26456F-FF59-42A0-8AEC-D10323639A02}" destId="{BCBA0D6E-532D-4116-8A6C-CB86AD559322}" srcOrd="2" destOrd="0" presId="urn:microsoft.com/office/officeart/2018/2/layout/IconVerticalSolidList"/>
    <dgm:cxn modelId="{EEFF1915-9417-4DFF-BFD5-5268C32EF79E}" type="presParOf" srcId="{6E26456F-FF59-42A0-8AEC-D10323639A02}" destId="{8401559F-0CFA-4B9E-B45F-F37C9410CD22}" srcOrd="3" destOrd="0" presId="urn:microsoft.com/office/officeart/2018/2/layout/IconVerticalSolidList"/>
    <dgm:cxn modelId="{3132E745-8EF6-43E2-AF51-F15713B6BF6A}" type="presParOf" srcId="{7C26331D-3860-402B-A3D1-7939AAAA07EF}" destId="{8B7158FE-F3EE-4015-A138-4B028FEF25D7}" srcOrd="5" destOrd="0" presId="urn:microsoft.com/office/officeart/2018/2/layout/IconVerticalSolidList"/>
    <dgm:cxn modelId="{B2AD51A4-0CC2-4051-B656-FA24DF032DA8}" type="presParOf" srcId="{7C26331D-3860-402B-A3D1-7939AAAA07EF}" destId="{52730ABD-B044-4AF8-B2EE-47A9F0F87B96}" srcOrd="6" destOrd="0" presId="urn:microsoft.com/office/officeart/2018/2/layout/IconVerticalSolidList"/>
    <dgm:cxn modelId="{6AD5487D-AB8C-4666-A014-6272E642A4DB}" type="presParOf" srcId="{52730ABD-B044-4AF8-B2EE-47A9F0F87B96}" destId="{EDC00074-97B7-47AA-BB3D-3E626DE829EE}" srcOrd="0" destOrd="0" presId="urn:microsoft.com/office/officeart/2018/2/layout/IconVerticalSolidList"/>
    <dgm:cxn modelId="{79B0036C-5F8E-4C43-802C-2FD808853164}" type="presParOf" srcId="{52730ABD-B044-4AF8-B2EE-47A9F0F87B96}" destId="{1DD0E2AA-9314-4959-B677-28E9C93E2850}" srcOrd="1" destOrd="0" presId="urn:microsoft.com/office/officeart/2018/2/layout/IconVerticalSolidList"/>
    <dgm:cxn modelId="{C2D4B9AA-EECF-4019-951E-C019B36112A8}" type="presParOf" srcId="{52730ABD-B044-4AF8-B2EE-47A9F0F87B96}" destId="{16FC9BED-3F88-4294-B129-C7A1734A90B8}" srcOrd="2" destOrd="0" presId="urn:microsoft.com/office/officeart/2018/2/layout/IconVerticalSolidList"/>
    <dgm:cxn modelId="{12DEEC30-C4C3-498B-A817-EC7539534931}" type="presParOf" srcId="{52730ABD-B044-4AF8-B2EE-47A9F0F87B96}" destId="{038EEB31-44D7-4BF2-8C00-8D3BE1B69D51}"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DC033-DAD8-4FA6-8F47-6A5D3FD71ACC}">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2274B-6F86-418F-9A0D-991D716462CC}">
      <dsp:nvSpPr>
        <dsp:cNvPr id="0" name=""/>
        <dsp:cNvSpPr/>
      </dsp:nvSpPr>
      <dsp:spPr>
        <a:xfrm>
          <a:off x="333979" y="250592"/>
          <a:ext cx="607234" cy="60723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0A3C31-FB96-49FC-9158-4992D3B33CB9}">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977900">
            <a:lnSpc>
              <a:spcPct val="90000"/>
            </a:lnSpc>
            <a:spcBef>
              <a:spcPct val="0"/>
            </a:spcBef>
            <a:spcAft>
              <a:spcPct val="35000"/>
            </a:spcAft>
          </a:pPr>
          <a:r>
            <a:rPr lang="en-GB" sz="2200" b="1" kern="1200" dirty="0"/>
            <a:t>Jurassic Park</a:t>
          </a:r>
          <a:endParaRPr lang="en-US" sz="2200" kern="1200" dirty="0"/>
        </a:p>
      </dsp:txBody>
      <dsp:txXfrm>
        <a:off x="1275192" y="2178"/>
        <a:ext cx="4639016" cy="1104063"/>
      </dsp:txXfrm>
    </dsp:sp>
    <dsp:sp modelId="{ABBD3BF2-1ED8-4733-822E-E6E0376AAD0A}">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AFD88-68A5-4DB5-B0C5-B42967E3CAAA}">
      <dsp:nvSpPr>
        <dsp:cNvPr id="0" name=""/>
        <dsp:cNvSpPr/>
      </dsp:nvSpPr>
      <dsp:spPr>
        <a:xfrm>
          <a:off x="333979" y="1630671"/>
          <a:ext cx="607234" cy="60723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AD25E9-C015-45A4-A4B4-1F828CFB9FB1}">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977900">
            <a:lnSpc>
              <a:spcPct val="90000"/>
            </a:lnSpc>
            <a:spcBef>
              <a:spcPct val="0"/>
            </a:spcBef>
            <a:spcAft>
              <a:spcPct val="35000"/>
            </a:spcAft>
          </a:pPr>
          <a:r>
            <a:rPr lang="en-GB" sz="2200" b="1" kern="1200" dirty="0"/>
            <a:t>The good dinosaur</a:t>
          </a:r>
          <a:endParaRPr lang="en-US" sz="2200" kern="1200" dirty="0"/>
        </a:p>
      </dsp:txBody>
      <dsp:txXfrm>
        <a:off x="1275192" y="1382257"/>
        <a:ext cx="4639016" cy="1104063"/>
      </dsp:txXfrm>
    </dsp:sp>
    <dsp:sp modelId="{AB9854B8-514C-4AFB-9A08-F0E20C0C50FE}">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3E0AD-4C70-42F9-9B38-F9963359F7D2}">
      <dsp:nvSpPr>
        <dsp:cNvPr id="0" name=""/>
        <dsp:cNvSpPr/>
      </dsp:nvSpPr>
      <dsp:spPr>
        <a:xfrm>
          <a:off x="333979" y="3010750"/>
          <a:ext cx="607234" cy="60723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01559F-0CFA-4B9E-B45F-F37C9410CD22}">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977900">
            <a:lnSpc>
              <a:spcPct val="90000"/>
            </a:lnSpc>
            <a:spcBef>
              <a:spcPct val="0"/>
            </a:spcBef>
            <a:spcAft>
              <a:spcPct val="35000"/>
            </a:spcAft>
          </a:pPr>
          <a:r>
            <a:rPr lang="en-GB" sz="2200" b="1" kern="1200" dirty="0"/>
            <a:t>The land before land</a:t>
          </a:r>
          <a:endParaRPr lang="en-US" sz="2200" kern="1200" dirty="0"/>
        </a:p>
      </dsp:txBody>
      <dsp:txXfrm>
        <a:off x="1275192" y="2762336"/>
        <a:ext cx="4639016" cy="1104063"/>
      </dsp:txXfrm>
    </dsp:sp>
    <dsp:sp modelId="{EDC00074-97B7-47AA-BB3D-3E626DE829EE}">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E2AA-9314-4959-B677-28E9C93E2850}">
      <dsp:nvSpPr>
        <dsp:cNvPr id="0" name=""/>
        <dsp:cNvSpPr/>
      </dsp:nvSpPr>
      <dsp:spPr>
        <a:xfrm>
          <a:off x="333979" y="4390829"/>
          <a:ext cx="607234" cy="60723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8EEB31-44D7-4BF2-8C00-8D3BE1B69D51}">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977900">
            <a:lnSpc>
              <a:spcPct val="90000"/>
            </a:lnSpc>
            <a:spcBef>
              <a:spcPct val="0"/>
            </a:spcBef>
            <a:spcAft>
              <a:spcPct val="35000"/>
            </a:spcAft>
          </a:pPr>
          <a:r>
            <a:rPr lang="en-GB" sz="2200" b="1" kern="1200" dirty="0"/>
            <a:t>Jurassic World</a:t>
          </a:r>
          <a:endParaRPr lang="en-US" sz="2200" kern="1200" dirty="0"/>
        </a:p>
      </dsp:txBody>
      <dsp:txXfrm>
        <a:off x="1275192" y="4142415"/>
        <a:ext cx="4639016" cy="1104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DC033-DAD8-4FA6-8F47-6A5D3FD71ACC}">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2274B-6F86-418F-9A0D-991D716462CC}">
      <dsp:nvSpPr>
        <dsp:cNvPr id="0" name=""/>
        <dsp:cNvSpPr/>
      </dsp:nvSpPr>
      <dsp:spPr>
        <a:xfrm>
          <a:off x="333979" y="250592"/>
          <a:ext cx="607234" cy="60723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0A3C31-FB96-49FC-9158-4992D3B33CB9}">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977900">
            <a:lnSpc>
              <a:spcPct val="90000"/>
            </a:lnSpc>
            <a:spcBef>
              <a:spcPct val="0"/>
            </a:spcBef>
            <a:spcAft>
              <a:spcPct val="35000"/>
            </a:spcAft>
          </a:pPr>
          <a:r>
            <a:rPr lang="en-GB" sz="2200" b="1" kern="1200" dirty="0"/>
            <a:t>Jurassic Park</a:t>
          </a:r>
          <a:endParaRPr lang="en-US" sz="2200" kern="1200" dirty="0"/>
        </a:p>
      </dsp:txBody>
      <dsp:txXfrm>
        <a:off x="1275192" y="2178"/>
        <a:ext cx="4639016" cy="1104063"/>
      </dsp:txXfrm>
    </dsp:sp>
    <dsp:sp modelId="{ABBD3BF2-1ED8-4733-822E-E6E0376AAD0A}">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AFD88-68A5-4DB5-B0C5-B42967E3CAAA}">
      <dsp:nvSpPr>
        <dsp:cNvPr id="0" name=""/>
        <dsp:cNvSpPr/>
      </dsp:nvSpPr>
      <dsp:spPr>
        <a:xfrm>
          <a:off x="333979" y="1630671"/>
          <a:ext cx="607234" cy="60723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AD25E9-C015-45A4-A4B4-1F828CFB9FB1}">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977900">
            <a:lnSpc>
              <a:spcPct val="90000"/>
            </a:lnSpc>
            <a:spcBef>
              <a:spcPct val="0"/>
            </a:spcBef>
            <a:spcAft>
              <a:spcPct val="35000"/>
            </a:spcAft>
          </a:pPr>
          <a:r>
            <a:rPr lang="en-GB" sz="2200" b="1" kern="1200" dirty="0"/>
            <a:t>The good dinosaur</a:t>
          </a:r>
          <a:endParaRPr lang="en-US" sz="2200" kern="1200" dirty="0"/>
        </a:p>
      </dsp:txBody>
      <dsp:txXfrm>
        <a:off x="1275192" y="1382257"/>
        <a:ext cx="4639016" cy="1104063"/>
      </dsp:txXfrm>
    </dsp:sp>
    <dsp:sp modelId="{AB9854B8-514C-4AFB-9A08-F0E20C0C50FE}">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3E0AD-4C70-42F9-9B38-F9963359F7D2}">
      <dsp:nvSpPr>
        <dsp:cNvPr id="0" name=""/>
        <dsp:cNvSpPr/>
      </dsp:nvSpPr>
      <dsp:spPr>
        <a:xfrm>
          <a:off x="333979" y="3010750"/>
          <a:ext cx="607234" cy="60723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01559F-0CFA-4B9E-B45F-F37C9410CD22}">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977900">
            <a:lnSpc>
              <a:spcPct val="90000"/>
            </a:lnSpc>
            <a:spcBef>
              <a:spcPct val="0"/>
            </a:spcBef>
            <a:spcAft>
              <a:spcPct val="35000"/>
            </a:spcAft>
          </a:pPr>
          <a:r>
            <a:rPr lang="en-GB" sz="2200" b="1" kern="1200" dirty="0">
              <a:solidFill>
                <a:srgbClr val="FF0000"/>
              </a:solidFill>
            </a:rPr>
            <a:t>The land before land</a:t>
          </a:r>
          <a:endParaRPr lang="en-US" sz="2200" kern="1200" dirty="0">
            <a:solidFill>
              <a:srgbClr val="FF0000"/>
            </a:solidFill>
          </a:endParaRPr>
        </a:p>
      </dsp:txBody>
      <dsp:txXfrm>
        <a:off x="1275192" y="2762336"/>
        <a:ext cx="4639016" cy="1104063"/>
      </dsp:txXfrm>
    </dsp:sp>
    <dsp:sp modelId="{EDC00074-97B7-47AA-BB3D-3E626DE829EE}">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E2AA-9314-4959-B677-28E9C93E2850}">
      <dsp:nvSpPr>
        <dsp:cNvPr id="0" name=""/>
        <dsp:cNvSpPr/>
      </dsp:nvSpPr>
      <dsp:spPr>
        <a:xfrm>
          <a:off x="333979" y="4390829"/>
          <a:ext cx="607234" cy="60723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8EEB31-44D7-4BF2-8C00-8D3BE1B69D51}">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lvl="0" algn="l" defTabSz="977900">
            <a:lnSpc>
              <a:spcPct val="90000"/>
            </a:lnSpc>
            <a:spcBef>
              <a:spcPct val="0"/>
            </a:spcBef>
            <a:spcAft>
              <a:spcPct val="35000"/>
            </a:spcAft>
          </a:pPr>
          <a:r>
            <a:rPr lang="en-GB" sz="2200" b="1" kern="1200" dirty="0"/>
            <a:t>Jurassic World</a:t>
          </a:r>
          <a:endParaRPr lang="en-US" sz="2200" kern="1200" dirty="0"/>
        </a:p>
      </dsp:txBody>
      <dsp:txXfrm>
        <a:off x="1275192" y="4142415"/>
        <a:ext cx="4639016" cy="11040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3EE0B-C359-4295-A6D1-46F1310330E4}" type="datetimeFigureOut">
              <a:rPr lang="en-GB" smtClean="0"/>
              <a:t>01/07/2020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020FB-0B51-4005-8616-3EEDCE1FE10C}" type="slidenum">
              <a:rPr lang="en-GB" smtClean="0"/>
              <a:t>‹#›</a:t>
            </a:fld>
            <a:endParaRPr lang="en-GB" dirty="0"/>
          </a:p>
        </p:txBody>
      </p:sp>
    </p:spTree>
    <p:extLst>
      <p:ext uri="{BB962C8B-B14F-4D97-AF65-F5344CB8AC3E}">
        <p14:creationId xmlns:p14="http://schemas.microsoft.com/office/powerpoint/2010/main" val="228456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a:xfrm>
            <a:off x="2692397" y="5037663"/>
            <a:ext cx="5214635" cy="279400"/>
          </a:xfrm>
        </p:spPr>
        <p:txBody>
          <a:bodyPr/>
          <a:lstStyle/>
          <a:p>
            <a:endParaRPr lang="en-GB" dirty="0"/>
          </a:p>
        </p:txBody>
      </p:sp>
      <p:sp>
        <p:nvSpPr>
          <p:cNvPr id="6" name="Slide Number Placeholder 5"/>
          <p:cNvSpPr>
            <a:spLocks noGrp="1"/>
          </p:cNvSpPr>
          <p:nvPr>
            <p:ph type="sldNum" sz="quarter" idx="12"/>
          </p:nvPr>
        </p:nvSpPr>
        <p:spPr>
          <a:xfrm>
            <a:off x="8956900" y="5037663"/>
            <a:ext cx="551167" cy="279400"/>
          </a:xfrm>
        </p:spPr>
        <p:txBody>
          <a:bodyPr/>
          <a:lstStyle/>
          <a:p>
            <a:fld id="{AD88B737-0718-4898-87AE-95B74106CE86}" type="slidenum">
              <a:rPr lang="en-GB" smtClean="0"/>
              <a:t>‹#›</a:t>
            </a:fld>
            <a:endParaRPr lang="en-GB"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53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88B737-0718-4898-87AE-95B74106CE86}" type="slidenum">
              <a:rPr lang="en-GB" smtClean="0"/>
              <a:t>‹#›</a:t>
            </a:fld>
            <a:endParaRPr lang="en-GB" dirty="0"/>
          </a:p>
        </p:txBody>
      </p:sp>
    </p:spTree>
    <p:extLst>
      <p:ext uri="{BB962C8B-B14F-4D97-AF65-F5344CB8AC3E}">
        <p14:creationId xmlns:p14="http://schemas.microsoft.com/office/powerpoint/2010/main" val="228082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693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422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spTree>
    <p:extLst>
      <p:ext uri="{BB962C8B-B14F-4D97-AF65-F5344CB8AC3E}">
        <p14:creationId xmlns:p14="http://schemas.microsoft.com/office/powerpoint/2010/main" val="219016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97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06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42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83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spTree>
    <p:extLst>
      <p:ext uri="{BB962C8B-B14F-4D97-AF65-F5344CB8AC3E}">
        <p14:creationId xmlns:p14="http://schemas.microsoft.com/office/powerpoint/2010/main" val="78497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88B737-0718-4898-87AE-95B74106CE86}" type="slidenum">
              <a:rPr lang="en-GB" smtClean="0"/>
              <a:t>‹#›</a:t>
            </a:fld>
            <a:endParaRPr lang="en-GB"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67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88B737-0718-4898-87AE-95B74106CE86}" type="slidenum">
              <a:rPr lang="en-GB" smtClean="0"/>
              <a:t>‹#›</a:t>
            </a:fld>
            <a:endParaRPr lang="en-GB" dirty="0"/>
          </a:p>
        </p:txBody>
      </p:sp>
    </p:spTree>
    <p:extLst>
      <p:ext uri="{BB962C8B-B14F-4D97-AF65-F5344CB8AC3E}">
        <p14:creationId xmlns:p14="http://schemas.microsoft.com/office/powerpoint/2010/main" val="83698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D88B737-0718-4898-87AE-95B74106CE86}" type="slidenum">
              <a:rPr lang="en-GB" smtClean="0"/>
              <a:t>‹#›</a:t>
            </a:fld>
            <a:endParaRPr lang="en-GB"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16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88B737-0718-4898-87AE-95B74106CE86}"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90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D88B737-0718-4898-87AE-95B74106CE86}" type="slidenum">
              <a:rPr lang="en-GB" smtClean="0"/>
              <a:t>‹#›</a:t>
            </a:fld>
            <a:endParaRPr lang="en-GB" dirty="0"/>
          </a:p>
        </p:txBody>
      </p:sp>
    </p:spTree>
    <p:extLst>
      <p:ext uri="{BB962C8B-B14F-4D97-AF65-F5344CB8AC3E}">
        <p14:creationId xmlns:p14="http://schemas.microsoft.com/office/powerpoint/2010/main" val="422000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88B737-0718-4898-87AE-95B74106CE86}" type="slidenum">
              <a:rPr lang="en-GB" smtClean="0"/>
              <a:t>‹#›</a:t>
            </a:fld>
            <a:endParaRPr lang="en-GB"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98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7AE8D-8AC6-4D54-BF60-7B6DD8E0BB6D}"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88B737-0718-4898-87AE-95B74106CE86}" type="slidenum">
              <a:rPr lang="en-GB" smtClean="0"/>
              <a:t>‹#›</a:t>
            </a:fld>
            <a:endParaRPr lang="en-GB" dirty="0"/>
          </a:p>
        </p:txBody>
      </p:sp>
    </p:spTree>
    <p:extLst>
      <p:ext uri="{BB962C8B-B14F-4D97-AF65-F5344CB8AC3E}">
        <p14:creationId xmlns:p14="http://schemas.microsoft.com/office/powerpoint/2010/main" val="207773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67AE8D-8AC6-4D54-BF60-7B6DD8E0BB6D}" type="datetimeFigureOut">
              <a:rPr lang="en-GB" smtClean="0"/>
              <a:t>01/07/2020</a:t>
            </a:fld>
            <a:endParaRPr lang="en-GB"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88B737-0718-4898-87AE-95B74106CE86}" type="slidenum">
              <a:rPr lang="en-GB" smtClean="0"/>
              <a:t>‹#›</a:t>
            </a:fld>
            <a:endParaRPr lang="en-GB" dirty="0"/>
          </a:p>
        </p:txBody>
      </p:sp>
    </p:spTree>
    <p:extLst>
      <p:ext uri="{BB962C8B-B14F-4D97-AF65-F5344CB8AC3E}">
        <p14:creationId xmlns:p14="http://schemas.microsoft.com/office/powerpoint/2010/main" val="2051738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hyperlink" Target="https://pixabay.com/en/piano-keyboard-instrument-847409/" TargetMode="External"/><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image" Target="../media/image11.jp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hyperlink" Target="https://en.wikipedia.org/wiki/Who_Wants_to_Be_a_Millionaire%3F_(UK_game_show)" TargetMode="External"/><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hyperlink" Target="https://en.wikipedia.org/wiki/Catchphrase_(UK_game_show)" TargetMode="External"/><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image" Target="../media/image4.png"/><Relationship Id="rId5" Type="http://schemas.openxmlformats.org/officeDocument/2006/relationships/hyperlink" Target="https://www.vexels.com/vectors/preview/73797/beautiful-underwater-world-cartoon"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png"/><Relationship Id="rId7" Type="http://schemas.openxmlformats.org/officeDocument/2006/relationships/hyperlink" Target="http://philosophicaldisquisitions.blogspot.com/2017/03/is-judicial-review-compatible-with.html" TargetMode="External"/><Relationship Id="rId2" Type="http://schemas.openxmlformats.org/officeDocument/2006/relationships/slideLayout" Target="../slideLayouts/slideLayout7.xml"/><Relationship Id="rId1" Type="http://schemas.openxmlformats.org/officeDocument/2006/relationships/video" Target="https://www.youtube.com/embed/2jvEvqZ7Tbc?feature=oembed" TargetMode="Externa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2jvEvqZ7Tbc?feature=oembed" TargetMode="Externa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2jvEvqZ7Tbc?feature=oembed" TargetMode="Externa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2jvEvqZ7Tbc?feature=oembed"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png"/><Relationship Id="rId7" Type="http://schemas.openxmlformats.org/officeDocument/2006/relationships/hyperlink" Target="https://en.wikipedia.org/wiki/Patellofemoral_pain_syndrome" TargetMode="External"/><Relationship Id="rId2" Type="http://schemas.openxmlformats.org/officeDocument/2006/relationships/slideLayout" Target="../slideLayouts/slideLayout7.xml"/><Relationship Id="rId1" Type="http://schemas.openxmlformats.org/officeDocument/2006/relationships/video" Target="https://www.youtube.com/embed/2jvEvqZ7Tbc?feature=oembed" TargetMode="Externa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2jvEvqZ7Tbc?feature=oembed" TargetMode="External"/><Relationship Id="rId6" Type="http://schemas.openxmlformats.org/officeDocument/2006/relationships/image" Target="../media/image18.jpe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Road_signs_in_Sweden" TargetMode="External"/><Relationship Id="rId13"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hyperlink" Target="http://en.wikipedia.org/wiki/File:Singapore_Road_Signs_-_Warning_Sign_-_Road_Narrows_On_Right.png" TargetMode="External"/><Relationship Id="rId2" Type="http://schemas.openxmlformats.org/officeDocument/2006/relationships/slideLayout" Target="../slideLayouts/slideLayout7.xml"/><Relationship Id="rId1" Type="http://schemas.openxmlformats.org/officeDocument/2006/relationships/video" Target="https://www.youtube.com/embed/zU9y354XAgM?feature=oembed" TargetMode="External"/><Relationship Id="rId6" Type="http://schemas.openxmlformats.org/officeDocument/2006/relationships/hyperlink" Target="https://commons.wikimedia.org/wiki/Stop" TargetMode="Externa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hyperlink" Target="https://en.wikipedia.org/wiki/File:UK_traffic_sign_543.svg" TargetMode="External"/><Relationship Id="rId4" Type="http://schemas.openxmlformats.org/officeDocument/2006/relationships/hyperlink" Target="https://en.wikipedia.org/wiki/File:UK_traffic_sign_602.svg" TargetMode="External"/><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hyperlink" Target="https://en.wikipedia.org/wiki/Road_signs_in_Sweden" TargetMode="External"/><Relationship Id="rId13" Type="http://schemas.openxmlformats.org/officeDocument/2006/relationships/image" Target="../media/image28.jpe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hyperlink" Target="http://en.wikipedia.org/wiki/File:Singapore_Road_Signs_-_Warning_Sign_-_Road_Narrows_On_Right.png" TargetMode="External"/><Relationship Id="rId2" Type="http://schemas.openxmlformats.org/officeDocument/2006/relationships/slideLayout" Target="../slideLayouts/slideLayout7.xml"/><Relationship Id="rId1" Type="http://schemas.openxmlformats.org/officeDocument/2006/relationships/video" Target="https://www.youtube.com/embed/7NWN3wivxhA?feature=oembed" TargetMode="External"/><Relationship Id="rId6" Type="http://schemas.openxmlformats.org/officeDocument/2006/relationships/hyperlink" Target="https://commons.wikimedia.org/wiki/Stop" TargetMode="Externa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hyperlink" Target="https://en.wikipedia.org/wiki/File:UK_traffic_sign_543.svg" TargetMode="External"/><Relationship Id="rId4" Type="http://schemas.openxmlformats.org/officeDocument/2006/relationships/hyperlink" Target="https://en.wikipedia.org/wiki/File:UK_traffic_sign_602.svg" TargetMode="External"/><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File:Love_Heart_SVG.svg" TargetMode="External"/><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hyperlink" Target="https://gcenglish.commons.gc.cuny.edu/profile/gold-sam/" TargetMode="Externa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hyperlink" Target="https://en.wikipedia.org/wiki/Red_Square" TargetMode="External"/><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diagramData" Target="../diagrams/data1.xml"/><Relationship Id="rId11" Type="http://schemas.openxmlformats.org/officeDocument/2006/relationships/image" Target="../media/image9.jpeg"/><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1.xml.rels><?xml version="1.0" encoding="UTF-8" standalone="yes"?>
<Relationships xmlns="http://schemas.openxmlformats.org/package/2006/relationships"><Relationship Id="rId8" Type="http://schemas.openxmlformats.org/officeDocument/2006/relationships/hyperlink" Target="https://pixnio.com/fauna-animals/dogs/cute-dog-canine-green-grass-young" TargetMode="External"/><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hyperlink" Target="http://it.wikifur.com/wiki/Ornitorinco" TargetMode="External"/><Relationship Id="rId11" Type="http://schemas.openxmlformats.org/officeDocument/2006/relationships/image" Target="../media/image9.jpeg"/><Relationship Id="rId5" Type="http://schemas.openxmlformats.org/officeDocument/2006/relationships/image" Target="../media/image36.jpg"/><Relationship Id="rId10" Type="http://schemas.openxmlformats.org/officeDocument/2006/relationships/hyperlink" Target="https://en.wiktionary.org/wiki/chicken" TargetMode="External"/><Relationship Id="rId4" Type="http://schemas.openxmlformats.org/officeDocument/2006/relationships/hyperlink" Target="http://www.africametro.com/headline/dutch-tourist-sofia-isabella-federika-missing-in-uganda-might-have-been-eaten-by-crocodiles" TargetMode="External"/><Relationship Id="rId9" Type="http://schemas.openxmlformats.org/officeDocument/2006/relationships/image" Target="../media/image38.jpeg"/></Relationships>
</file>

<file path=ppt/slides/_rels/slide5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s://commons.wikimedia.org/wiki/File:Question_mark_alternate.svg" TargetMode="External"/><Relationship Id="rId3" Type="http://schemas.openxmlformats.org/officeDocument/2006/relationships/image" Target="../media/image2.jpe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6" Type="http://schemas.openxmlformats.org/officeDocument/2006/relationships/image" Target="../media/image39.jpe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pngimg.com/download/28836" TargetMode="External"/><Relationship Id="rId4" Type="http://schemas.openxmlformats.org/officeDocument/2006/relationships/image" Target="../media/image3.png"/><Relationship Id="rId9"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Red_Square" TargetMode="External"/><Relationship Id="rId5" Type="http://schemas.openxmlformats.org/officeDocument/2006/relationships/image" Target="../media/image8.jp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commons.wikimedia.org/wiki/Commons:Photo_challenge/2016_-_May_-_Hats/Votin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pixabay.com/en/piano-keyboard-instrument-847409/" TargetMode="External"/><Relationship Id="rId5" Type="http://schemas.openxmlformats.org/officeDocument/2006/relationships/image" Target="../media/image11.jp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Who_Wants_to_Be_a_Millionaire%3F_(UK_game_show)" TargetMode="External"/><Relationship Id="rId5" Type="http://schemas.openxmlformats.org/officeDocument/2006/relationships/image" Target="../media/image12.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n.wikipedia.org/wiki/Tenable"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14.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Catchphrase_(UK_game_show)" TargetMode="External"/><Relationship Id="rId5" Type="http://schemas.openxmlformats.org/officeDocument/2006/relationships/image" Target="../media/image1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 Id="rId5" Type="http://schemas.openxmlformats.org/officeDocument/2006/relationships/image" Target="../media/image9.jpeg"/><Relationship Id="rId4" Type="http://schemas.openxmlformats.org/officeDocument/2006/relationships/hyperlink" Target="https://commons.wikimedia.org/wiki/Commons:Photo_challenge/2016_-_May_-_Hats/Votin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philosophicaldisquisitions.blogspot.com/2017/03/is-judicial-review-compatible-with.html" TargetMode="External"/><Relationship Id="rId5" Type="http://schemas.openxmlformats.org/officeDocument/2006/relationships/image" Target="../media/image17.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en.wikipedia.org/wiki/Patellofemoral_pain_syndrome" TargetMode="External"/><Relationship Id="rId5" Type="http://schemas.openxmlformats.org/officeDocument/2006/relationships/image" Target="../media/image21.png"/><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en.wikipedia.org/wiki/File:UK_traffic_sign_602.svg" TargetMode="External"/><Relationship Id="rId7" Type="http://schemas.openxmlformats.org/officeDocument/2006/relationships/hyperlink" Target="https://en.wikipedia.org/wiki/Road_signs_in_Sweden"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hyperlink" Target="http://en.wikipedia.org/wiki/File:Singapore_Road_Signs_-_Warning_Sign_-_Road_Narrows_On_Right.png" TargetMode="External"/><Relationship Id="rId5" Type="http://schemas.openxmlformats.org/officeDocument/2006/relationships/hyperlink" Target="https://commons.wikimedia.org/wiki/Stop" TargetMode="Externa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en.wikipedia.org/wiki/File:UK_traffic_sign_543.sv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s://en.wikipedia.org/wiki/File:Love_Heart_SVG.svg"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1QSHrOuGEA?feature=oembed"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9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africametro.com/headline/dutch-tourist-sofia-isabella-federika-missing-in-uganda-might-have-been-eaten-by-crocodiles" TargetMode="External"/><Relationship Id="rId7" Type="http://schemas.openxmlformats.org/officeDocument/2006/relationships/hyperlink" Target="https://pixnio.com/fauna-animals/dogs/cute-dog-canine-green-grass-young" TargetMode="Externa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it.wikifur.com/wiki/Ornitorinco" TargetMode="External"/><Relationship Id="rId4" Type="http://schemas.openxmlformats.org/officeDocument/2006/relationships/image" Target="../media/image36.jpg"/><Relationship Id="rId9" Type="http://schemas.openxmlformats.org/officeDocument/2006/relationships/hyperlink" Target="https://en.wiktionary.org/wiki/chicken" TargetMode="External"/></Relationships>
</file>

<file path=ppt/slides/_rels/slide9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4.png"/><Relationship Id="rId9" Type="http://schemas.openxmlformats.org/officeDocument/2006/relationships/hyperlink" Target="http://pngimg.com/download/28836"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84CA-360A-450C-9B31-A42C1D122A0F}"/>
              </a:ext>
            </a:extLst>
          </p:cNvPr>
          <p:cNvSpPr>
            <a:spLocks noGrp="1"/>
          </p:cNvSpPr>
          <p:nvPr>
            <p:ph type="ctrTitle"/>
          </p:nvPr>
        </p:nvSpPr>
        <p:spPr>
          <a:xfrm>
            <a:off x="2688165" y="2232638"/>
            <a:ext cx="6815669" cy="1552553"/>
          </a:xfrm>
        </p:spPr>
        <p:txBody>
          <a:bodyPr/>
          <a:lstStyle/>
          <a:p>
            <a:r>
              <a:rPr lang="en-GB" sz="8800" b="1" u="sng" dirty="0"/>
              <a:t>Quiz</a:t>
            </a:r>
            <a:r>
              <a:rPr lang="en-GB" sz="6000" b="1" u="sng" dirty="0"/>
              <a:t>(part 4) </a:t>
            </a:r>
          </a:p>
        </p:txBody>
      </p:sp>
    </p:spTree>
    <p:extLst>
      <p:ext uri="{BB962C8B-B14F-4D97-AF65-F5344CB8AC3E}">
        <p14:creationId xmlns:p14="http://schemas.microsoft.com/office/powerpoint/2010/main" val="4025189002"/>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0E97CE-8AF7-4686-8C95-317A2D87C8E9}"/>
              </a:ext>
            </a:extLst>
          </p:cNvPr>
          <p:cNvSpPr txBox="1"/>
          <p:nvPr/>
        </p:nvSpPr>
        <p:spPr>
          <a:xfrm>
            <a:off x="2902688" y="3221665"/>
            <a:ext cx="2254103" cy="1785104"/>
          </a:xfrm>
          <a:prstGeom prst="rect">
            <a:avLst/>
          </a:prstGeom>
          <a:solidFill>
            <a:srgbClr val="002060"/>
          </a:solidFill>
          <a:ln w="76200">
            <a:solidFill>
              <a:schemeClr val="tx1"/>
            </a:solidFill>
          </a:ln>
        </p:spPr>
        <p:txBody>
          <a:bodyPr wrap="square" rtlCol="0">
            <a:spAutoFit/>
          </a:bodyPr>
          <a:lstStyle/>
          <a:p>
            <a:pPr algn="ctr"/>
            <a:r>
              <a:rPr lang="en-GB" sz="2200">
                <a:ln w="38100">
                  <a:solidFill>
                    <a:schemeClr val="bg1"/>
                  </a:solidFill>
                </a:ln>
                <a:solidFill>
                  <a:schemeClr val="bg1"/>
                </a:solidFill>
                <a:latin typeface="Arial Nova" panose="020B0504020202020204" pitchFamily="34" charset="0"/>
              </a:rPr>
              <a:t>TOTAL NUMBER OF PEOPLE ON A GAME OF GUESS WHO </a:t>
            </a:r>
            <a:endParaRPr lang="en-GB" sz="2200" dirty="0">
              <a:ln w="38100">
                <a:solidFill>
                  <a:schemeClr val="bg1"/>
                </a:solidFill>
              </a:ln>
              <a:solidFill>
                <a:schemeClr val="bg1"/>
              </a:solidFill>
              <a:latin typeface="Arial Nova" panose="020B0504020202020204" pitchFamily="34" charset="0"/>
            </a:endParaRPr>
          </a:p>
        </p:txBody>
      </p:sp>
      <p:sp>
        <p:nvSpPr>
          <p:cNvPr id="3" name="TextBox 2">
            <a:extLst>
              <a:ext uri="{FF2B5EF4-FFF2-40B4-BE49-F238E27FC236}">
                <a16:creationId xmlns:a16="http://schemas.microsoft.com/office/drawing/2014/main" id="{B010774D-66A7-4D9F-8A4C-1F8C468B0A91}"/>
              </a:ext>
            </a:extLst>
          </p:cNvPr>
          <p:cNvSpPr txBox="1"/>
          <p:nvPr/>
        </p:nvSpPr>
        <p:spPr>
          <a:xfrm>
            <a:off x="7035211" y="3221665"/>
            <a:ext cx="2353338" cy="1785104"/>
          </a:xfrm>
          <a:prstGeom prst="rect">
            <a:avLst/>
          </a:prstGeom>
          <a:solidFill>
            <a:srgbClr val="002060"/>
          </a:solidFill>
          <a:ln w="76200">
            <a:solidFill>
              <a:schemeClr val="tx1"/>
            </a:solidFill>
          </a:ln>
        </p:spPr>
        <p:txBody>
          <a:bodyPr wrap="square" rtlCol="0">
            <a:spAutoFit/>
          </a:bodyPr>
          <a:lstStyle/>
          <a:p>
            <a:pPr algn="ctr"/>
            <a:r>
              <a:rPr lang="en-GB" sz="2200" b="1">
                <a:ln>
                  <a:solidFill>
                    <a:schemeClr val="bg1"/>
                  </a:solidFill>
                </a:ln>
                <a:solidFill>
                  <a:schemeClr val="bg1"/>
                </a:solidFill>
                <a:effectLst>
                  <a:outerShdw blurRad="50800" dist="38100" dir="2700000" algn="tl" rotWithShape="0">
                    <a:prstClr val="black">
                      <a:alpha val="40000"/>
                    </a:prstClr>
                  </a:outerShdw>
                </a:effectLst>
                <a:latin typeface="Algerian" panose="04020705040A02060702" pitchFamily="82" charset="0"/>
              </a:rPr>
              <a:t>HOW MANY BOOKS ARE IN THE WISHING CHAIR COLLECTION </a:t>
            </a:r>
            <a:endParaRPr lang="en-GB" sz="2200" b="1" dirty="0">
              <a:ln>
                <a:solidFill>
                  <a:schemeClr val="bg1"/>
                </a:solidFill>
              </a:ln>
              <a:solidFill>
                <a:schemeClr val="bg1"/>
              </a:solidFill>
              <a:effectLst>
                <a:outerShdw blurRad="50800" dist="38100" dir="2700000" algn="tl" rotWithShape="0">
                  <a:prstClr val="black">
                    <a:alpha val="40000"/>
                  </a:prstClr>
                </a:outerShdw>
              </a:effectLst>
              <a:latin typeface="Algerian" panose="04020705040A02060702" pitchFamily="82" charset="0"/>
            </a:endParaRPr>
          </a:p>
        </p:txBody>
      </p:sp>
      <p:sp>
        <p:nvSpPr>
          <p:cNvPr id="5" name="Division Sign 4">
            <a:extLst>
              <a:ext uri="{FF2B5EF4-FFF2-40B4-BE49-F238E27FC236}">
                <a16:creationId xmlns:a16="http://schemas.microsoft.com/office/drawing/2014/main" id="{E9F3B3A0-63E2-4EEE-9BF1-41114E509E00}"/>
              </a:ext>
            </a:extLst>
          </p:cNvPr>
          <p:cNvSpPr/>
          <p:nvPr/>
        </p:nvSpPr>
        <p:spPr>
          <a:xfrm>
            <a:off x="5394251" y="3550549"/>
            <a:ext cx="1403498" cy="1281223"/>
          </a:xfrm>
          <a:prstGeom prst="mathDivid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446FD1C-C0C9-4BEE-8B89-BC93D1446D8D}"/>
              </a:ext>
            </a:extLst>
          </p:cNvPr>
          <p:cNvSpPr txBox="1"/>
          <p:nvPr/>
        </p:nvSpPr>
        <p:spPr>
          <a:xfrm>
            <a:off x="606056" y="584791"/>
            <a:ext cx="10979888" cy="1938992"/>
          </a:xfrm>
          <a:prstGeom prst="rect">
            <a:avLst/>
          </a:prstGeom>
          <a:noFill/>
        </p:spPr>
        <p:txBody>
          <a:bodyPr wrap="square" rtlCol="0">
            <a:spAutoFit/>
          </a:bodyPr>
          <a:lstStyle/>
          <a:p>
            <a:pPr algn="ctr"/>
            <a:r>
              <a:rPr lang="en-GB" sz="6000"/>
              <a:t>What is the answer to this maths problem?</a:t>
            </a:r>
            <a:endParaRPr lang="en-GB" sz="6000" dirty="0"/>
          </a:p>
        </p:txBody>
      </p:sp>
      <p:pic>
        <p:nvPicPr>
          <p:cNvPr id="7" name="Online Media 2" title="Countdown Timer 10 seconds with Sound Effect 4K Free Download">
            <a:hlinkClick r:id="" action="ppaction://media"/>
            <a:extLst>
              <a:ext uri="{FF2B5EF4-FFF2-40B4-BE49-F238E27FC236}">
                <a16:creationId xmlns:a16="http://schemas.microsoft.com/office/drawing/2014/main" id="{1C316D86-7D15-4C23-839E-0328142F39B7}"/>
              </a:ext>
            </a:extLst>
          </p:cNvPr>
          <p:cNvPicPr>
            <a:picLocks noRot="1" noChangeAspect="1"/>
          </p:cNvPicPr>
          <p:nvPr>
            <a:videoFile r:link="rId1"/>
          </p:nvPr>
        </p:nvPicPr>
        <p:blipFill>
          <a:blip r:embed="rId3"/>
          <a:stretch>
            <a:fillRect/>
          </a:stretch>
        </p:blipFill>
        <p:spPr>
          <a:xfrm>
            <a:off x="8632599" y="1671029"/>
            <a:ext cx="2428688" cy="1366137"/>
          </a:xfrm>
          <a:prstGeom prst="rect">
            <a:avLst/>
          </a:prstGeom>
        </p:spPr>
      </p:pic>
    </p:spTree>
    <p:extLst>
      <p:ext uri="{BB962C8B-B14F-4D97-AF65-F5344CB8AC3E}">
        <p14:creationId xmlns:p14="http://schemas.microsoft.com/office/powerpoint/2010/main" val="28814229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4D17C394-6153-444C-BB0C-DB8469510D55}"/>
              </a:ext>
            </a:extLst>
          </p:cNvPr>
          <p:cNvSpPr txBox="1"/>
          <p:nvPr/>
        </p:nvSpPr>
        <p:spPr>
          <a:xfrm>
            <a:off x="814184" y="1766674"/>
            <a:ext cx="3073940" cy="3436688"/>
          </a:xfrm>
          <a:prstGeom prst="rect">
            <a:avLst/>
          </a:prstGeom>
        </p:spPr>
        <p:txBody>
          <a:bodyPr vert="horz" lIns="91440" tIns="45720" rIns="91440" bIns="45720" rtlCol="0" anchor="b">
            <a:noAutofit/>
          </a:bodyPr>
          <a:lstStyle/>
          <a:p>
            <a:pPr algn="ctr">
              <a:spcBef>
                <a:spcPct val="0"/>
              </a:spcBef>
              <a:spcAft>
                <a:spcPts val="600"/>
              </a:spcAft>
            </a:pPr>
            <a:r>
              <a:rPr lang="en-US" sz="4800" dirty="0">
                <a:ln w="3175" cmpd="sng">
                  <a:noFill/>
                </a:ln>
                <a:solidFill>
                  <a:srgbClr val="262626"/>
                </a:solidFill>
                <a:latin typeface="+mj-lt"/>
                <a:ea typeface="+mj-ea"/>
                <a:cs typeface="+mj-cs"/>
              </a:rPr>
              <a:t>Which vegetable can be spelt using these letters?</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piano&#10;&#10;Description automatically generated">
            <a:extLst>
              <a:ext uri="{FF2B5EF4-FFF2-40B4-BE49-F238E27FC236}">
                <a16:creationId xmlns:a16="http://schemas.microsoft.com/office/drawing/2014/main" id="{93A5D42A-DA2D-4185-A636-17CFA678A4E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5035150" y="2320058"/>
            <a:ext cx="6917189" cy="1988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Arrow: Up 6">
            <a:extLst>
              <a:ext uri="{FF2B5EF4-FFF2-40B4-BE49-F238E27FC236}">
                <a16:creationId xmlns:a16="http://schemas.microsoft.com/office/drawing/2014/main" id="{5C488286-F29C-472A-A52B-0E7F815FC2B9}"/>
              </a:ext>
            </a:extLst>
          </p:cNvPr>
          <p:cNvSpPr/>
          <p:nvPr/>
        </p:nvSpPr>
        <p:spPr>
          <a:xfrm>
            <a:off x="8124151" y="3994323"/>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Up 17">
            <a:extLst>
              <a:ext uri="{FF2B5EF4-FFF2-40B4-BE49-F238E27FC236}">
                <a16:creationId xmlns:a16="http://schemas.microsoft.com/office/drawing/2014/main" id="{963CF162-005B-40EC-AA80-7EBEFF757BB2}"/>
              </a:ext>
            </a:extLst>
          </p:cNvPr>
          <p:cNvSpPr/>
          <p:nvPr/>
        </p:nvSpPr>
        <p:spPr>
          <a:xfrm>
            <a:off x="11019160" y="3973084"/>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Up 19">
            <a:extLst>
              <a:ext uri="{FF2B5EF4-FFF2-40B4-BE49-F238E27FC236}">
                <a16:creationId xmlns:a16="http://schemas.microsoft.com/office/drawing/2014/main" id="{3E06A745-36DA-4D50-9C7E-32C462E5C176}"/>
              </a:ext>
            </a:extLst>
          </p:cNvPr>
          <p:cNvSpPr/>
          <p:nvPr/>
        </p:nvSpPr>
        <p:spPr>
          <a:xfrm>
            <a:off x="5887077" y="3973084"/>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2" name="Arrow: Up 21">
            <a:extLst>
              <a:ext uri="{FF2B5EF4-FFF2-40B4-BE49-F238E27FC236}">
                <a16:creationId xmlns:a16="http://schemas.microsoft.com/office/drawing/2014/main" id="{4A2AECD2-E234-4F0A-980B-CB1000D23D3A}"/>
              </a:ext>
            </a:extLst>
          </p:cNvPr>
          <p:cNvSpPr/>
          <p:nvPr/>
        </p:nvSpPr>
        <p:spPr>
          <a:xfrm>
            <a:off x="8817624" y="4000645"/>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Up 23">
            <a:extLst>
              <a:ext uri="{FF2B5EF4-FFF2-40B4-BE49-F238E27FC236}">
                <a16:creationId xmlns:a16="http://schemas.microsoft.com/office/drawing/2014/main" id="{E14C6873-1ACD-4939-9A1A-6F753D68060C}"/>
              </a:ext>
            </a:extLst>
          </p:cNvPr>
          <p:cNvSpPr/>
          <p:nvPr/>
        </p:nvSpPr>
        <p:spPr>
          <a:xfrm>
            <a:off x="7376594" y="3994323"/>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Up 24">
            <a:extLst>
              <a:ext uri="{FF2B5EF4-FFF2-40B4-BE49-F238E27FC236}">
                <a16:creationId xmlns:a16="http://schemas.microsoft.com/office/drawing/2014/main" id="{C0AEFE51-5FC1-4657-AC19-47DB36CCE20B}"/>
              </a:ext>
            </a:extLst>
          </p:cNvPr>
          <p:cNvSpPr/>
          <p:nvPr/>
        </p:nvSpPr>
        <p:spPr>
          <a:xfrm>
            <a:off x="9222978" y="3994323"/>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Up 25">
            <a:extLst>
              <a:ext uri="{FF2B5EF4-FFF2-40B4-BE49-F238E27FC236}">
                <a16:creationId xmlns:a16="http://schemas.microsoft.com/office/drawing/2014/main" id="{866598EA-17C2-48D2-9C44-E288DCBDD59F}"/>
              </a:ext>
            </a:extLst>
          </p:cNvPr>
          <p:cNvSpPr/>
          <p:nvPr/>
        </p:nvSpPr>
        <p:spPr>
          <a:xfrm>
            <a:off x="6334071" y="3973084"/>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Online Media 2" title="Countdown Timer 10 seconds with Sound Effect 4K Free Download">
            <a:hlinkClick r:id="" action="ppaction://media"/>
            <a:extLst>
              <a:ext uri="{FF2B5EF4-FFF2-40B4-BE49-F238E27FC236}">
                <a16:creationId xmlns:a16="http://schemas.microsoft.com/office/drawing/2014/main" id="{3A2230EC-86AF-4A62-8B40-59DEC6BD0E44}"/>
              </a:ext>
            </a:extLst>
          </p:cNvPr>
          <p:cNvPicPr>
            <a:picLocks noRot="1" noChangeAspect="1"/>
          </p:cNvPicPr>
          <p:nvPr>
            <a:videoFile r:link="rId1"/>
          </p:nvPr>
        </p:nvPicPr>
        <p:blipFill>
          <a:blip r:embed="rId8"/>
          <a:stretch>
            <a:fillRect/>
          </a:stretch>
        </p:blipFill>
        <p:spPr>
          <a:xfrm>
            <a:off x="8955509" y="1786"/>
            <a:ext cx="3250250" cy="1828266"/>
          </a:xfrm>
          <a:prstGeom prst="rect">
            <a:avLst/>
          </a:prstGeom>
        </p:spPr>
      </p:pic>
      <p:sp>
        <p:nvSpPr>
          <p:cNvPr id="2" name="TextBox 1">
            <a:extLst>
              <a:ext uri="{FF2B5EF4-FFF2-40B4-BE49-F238E27FC236}">
                <a16:creationId xmlns:a16="http://schemas.microsoft.com/office/drawing/2014/main" id="{F4498E5F-DEFC-44A0-8F55-05CC30EB9CA2}"/>
              </a:ext>
            </a:extLst>
          </p:cNvPr>
          <p:cNvSpPr txBox="1"/>
          <p:nvPr/>
        </p:nvSpPr>
        <p:spPr>
          <a:xfrm>
            <a:off x="5986130" y="5586524"/>
            <a:ext cx="5571461" cy="973764"/>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8356828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7"/>
                                        </p:tgtEl>
                                      </p:cBhvr>
                                    </p:cmd>
                                  </p:childTnLst>
                                </p:cTn>
                              </p:par>
                            </p:childTnLst>
                          </p:cTn>
                        </p:par>
                      </p:childTnLst>
                    </p:cTn>
                  </p:par>
                </p:childTnLst>
              </p:cTn>
              <p:nextCondLst>
                <p:cond evt="onClick" delay="0">
                  <p:tgtEl>
                    <p:spTgt spid="27"/>
                  </p:tgtEl>
                </p:cond>
              </p:nextCondLst>
            </p:seq>
            <p:video>
              <p:cMediaNode vol="80000">
                <p:cTn id="12" fill="hold" display="0">
                  <p:stCondLst>
                    <p:cond delay="indefinite"/>
                  </p:stCondLst>
                </p:cTn>
                <p:tgtEl>
                  <p:spTgt spid="2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734A85-B7BC-4C15-A22F-23F043C5F4C6}"/>
              </a:ext>
            </a:extLst>
          </p:cNvPr>
          <p:cNvSpPr txBox="1"/>
          <p:nvPr/>
        </p:nvSpPr>
        <p:spPr>
          <a:xfrm>
            <a:off x="595422" y="2615609"/>
            <a:ext cx="10983433" cy="1323439"/>
          </a:xfrm>
          <a:prstGeom prst="rect">
            <a:avLst/>
          </a:prstGeom>
          <a:noFill/>
        </p:spPr>
        <p:txBody>
          <a:bodyPr wrap="square" rtlCol="0">
            <a:spAutoFit/>
          </a:bodyPr>
          <a:lstStyle/>
          <a:p>
            <a:pPr algn="ctr"/>
            <a:r>
              <a:rPr lang="en-GB" sz="8000" b="1" dirty="0"/>
              <a:t>SPECIALIST ROUND</a:t>
            </a:r>
          </a:p>
        </p:txBody>
      </p:sp>
    </p:spTree>
    <p:extLst>
      <p:ext uri="{BB962C8B-B14F-4D97-AF65-F5344CB8AC3E}">
        <p14:creationId xmlns:p14="http://schemas.microsoft.com/office/powerpoint/2010/main" val="4086706072"/>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5324B-7D80-45CC-8E1E-959573ED1EC5}"/>
              </a:ext>
            </a:extLst>
          </p:cNvPr>
          <p:cNvSpPr txBox="1"/>
          <p:nvPr/>
        </p:nvSpPr>
        <p:spPr>
          <a:xfrm>
            <a:off x="955158" y="610136"/>
            <a:ext cx="10281684" cy="6247864"/>
          </a:xfrm>
          <a:prstGeom prst="rect">
            <a:avLst/>
          </a:prstGeom>
          <a:noFill/>
        </p:spPr>
        <p:txBody>
          <a:bodyPr wrap="square" rtlCol="0">
            <a:spAutoFit/>
          </a:bodyPr>
          <a:lstStyle/>
          <a:p>
            <a:r>
              <a:rPr lang="en-GB" sz="4000" dirty="0"/>
              <a:t>In this round (similar to the quick fire round) you will get a selection of questions based on one subject each one you get right will score you one point. Here are the rules:</a:t>
            </a:r>
          </a:p>
          <a:p>
            <a:endParaRPr lang="en-GB" sz="4000" dirty="0"/>
          </a:p>
          <a:p>
            <a:pPr marL="571500" indent="-571500">
              <a:buFont typeface="Arial" panose="020B0604020202020204" pitchFamily="34" charset="0"/>
              <a:buChar char="•"/>
            </a:pPr>
            <a:r>
              <a:rPr lang="en-GB" sz="4000" dirty="0"/>
              <a:t>Read the question</a:t>
            </a:r>
          </a:p>
          <a:p>
            <a:pPr marL="571500" indent="-571500">
              <a:buFont typeface="Arial" panose="020B0604020202020204" pitchFamily="34" charset="0"/>
              <a:buChar char="•"/>
            </a:pPr>
            <a:r>
              <a:rPr lang="en-GB" sz="4000" dirty="0"/>
              <a:t>Click anywhere</a:t>
            </a:r>
          </a:p>
          <a:p>
            <a:pPr marL="571500" indent="-571500">
              <a:buFont typeface="Arial" panose="020B0604020202020204" pitchFamily="34" charset="0"/>
              <a:buChar char="•"/>
            </a:pPr>
            <a:r>
              <a:rPr lang="en-GB" sz="4000" dirty="0"/>
              <a:t>Once the timer has finished, click the space bar </a:t>
            </a:r>
          </a:p>
          <a:p>
            <a:pPr marL="571500" indent="-571500">
              <a:buFont typeface="Arial" panose="020B0604020202020204" pitchFamily="34" charset="0"/>
              <a:buChar char="•"/>
            </a:pPr>
            <a:r>
              <a:rPr lang="en-GB" sz="4000" dirty="0"/>
              <a:t>Do the same for all the questions</a:t>
            </a:r>
          </a:p>
          <a:p>
            <a:pPr marL="571500" indent="-571500">
              <a:buFont typeface="Arial" panose="020B0604020202020204" pitchFamily="34" charset="0"/>
              <a:buChar char="•"/>
            </a:pPr>
            <a:endParaRPr lang="en-GB" sz="4000" dirty="0"/>
          </a:p>
        </p:txBody>
      </p:sp>
    </p:spTree>
    <p:extLst>
      <p:ext uri="{BB962C8B-B14F-4D97-AF65-F5344CB8AC3E}">
        <p14:creationId xmlns:p14="http://schemas.microsoft.com/office/powerpoint/2010/main" val="4128106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115FB-D970-4CCD-A41E-428344FB8835}"/>
              </a:ext>
            </a:extLst>
          </p:cNvPr>
          <p:cNvSpPr txBox="1"/>
          <p:nvPr/>
        </p:nvSpPr>
        <p:spPr>
          <a:xfrm>
            <a:off x="623777" y="1621719"/>
            <a:ext cx="10951535" cy="2862322"/>
          </a:xfrm>
          <a:prstGeom prst="rect">
            <a:avLst/>
          </a:prstGeom>
          <a:noFill/>
        </p:spPr>
        <p:txBody>
          <a:bodyPr wrap="square" rtlCol="0">
            <a:spAutoFit/>
          </a:bodyPr>
          <a:lstStyle/>
          <a:p>
            <a:pPr algn="ctr"/>
            <a:r>
              <a:rPr lang="en-GB" sz="6000" dirty="0"/>
              <a:t>The specialist subject is…</a:t>
            </a:r>
          </a:p>
          <a:p>
            <a:pPr algn="ctr"/>
            <a:endParaRPr lang="en-GB" sz="6000" dirty="0"/>
          </a:p>
          <a:p>
            <a:pPr algn="ctr"/>
            <a:r>
              <a:rPr lang="en-GB" sz="6000" b="1" dirty="0"/>
              <a:t>QUIZ SHOWS</a:t>
            </a:r>
          </a:p>
        </p:txBody>
      </p:sp>
    </p:spTree>
    <p:extLst>
      <p:ext uri="{BB962C8B-B14F-4D97-AF65-F5344CB8AC3E}">
        <p14:creationId xmlns:p14="http://schemas.microsoft.com/office/powerpoint/2010/main" val="23042735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3D981-8283-4542-92D1-61977D44F220}"/>
              </a:ext>
            </a:extLst>
          </p:cNvPr>
          <p:cNvSpPr txBox="1"/>
          <p:nvPr/>
        </p:nvSpPr>
        <p:spPr>
          <a:xfrm>
            <a:off x="595423" y="606056"/>
            <a:ext cx="10983433" cy="3785652"/>
          </a:xfrm>
          <a:prstGeom prst="rect">
            <a:avLst/>
          </a:prstGeom>
          <a:noFill/>
        </p:spPr>
        <p:txBody>
          <a:bodyPr wrap="square" rtlCol="0">
            <a:spAutoFit/>
          </a:bodyPr>
          <a:lstStyle/>
          <a:p>
            <a:pPr algn="ctr"/>
            <a:r>
              <a:rPr lang="en-GB" sz="6000" dirty="0"/>
              <a:t>How much is this drop worth in the standard quiz show “Tipping Point” if each counter is worth double its normal value? </a:t>
            </a:r>
          </a:p>
        </p:txBody>
      </p:sp>
      <p:sp>
        <p:nvSpPr>
          <p:cNvPr id="3" name="Oval 2">
            <a:extLst>
              <a:ext uri="{FF2B5EF4-FFF2-40B4-BE49-F238E27FC236}">
                <a16:creationId xmlns:a16="http://schemas.microsoft.com/office/drawing/2014/main" id="{7170ECD3-61DC-4F33-A04D-3C96A9B9585D}"/>
              </a:ext>
            </a:extLst>
          </p:cNvPr>
          <p:cNvSpPr/>
          <p:nvPr/>
        </p:nvSpPr>
        <p:spPr>
          <a:xfrm>
            <a:off x="1120618" y="4029900"/>
            <a:ext cx="1127051" cy="11057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298AAA1C-54D2-4FFB-869D-1EE877DA80B9}"/>
              </a:ext>
            </a:extLst>
          </p:cNvPr>
          <p:cNvSpPr/>
          <p:nvPr/>
        </p:nvSpPr>
        <p:spPr>
          <a:xfrm>
            <a:off x="3612181" y="4582793"/>
            <a:ext cx="1127051" cy="11057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A7FF05E-489A-439B-8065-8F06A6E903B8}"/>
              </a:ext>
            </a:extLst>
          </p:cNvPr>
          <p:cNvSpPr/>
          <p:nvPr/>
        </p:nvSpPr>
        <p:spPr>
          <a:xfrm>
            <a:off x="2414573" y="3358230"/>
            <a:ext cx="1127051" cy="11057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X 2</a:t>
            </a:r>
          </a:p>
        </p:txBody>
      </p:sp>
      <p:sp>
        <p:nvSpPr>
          <p:cNvPr id="7" name="Oval 6">
            <a:extLst>
              <a:ext uri="{FF2B5EF4-FFF2-40B4-BE49-F238E27FC236}">
                <a16:creationId xmlns:a16="http://schemas.microsoft.com/office/drawing/2014/main" id="{50682CC4-E19E-46D4-8597-D61C82BDD0B8}"/>
              </a:ext>
            </a:extLst>
          </p:cNvPr>
          <p:cNvSpPr/>
          <p:nvPr/>
        </p:nvSpPr>
        <p:spPr>
          <a:xfrm>
            <a:off x="5044953" y="4721015"/>
            <a:ext cx="1127051" cy="11057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060FC33-EAE2-45B3-8A7E-0499FBF44D54}"/>
              </a:ext>
            </a:extLst>
          </p:cNvPr>
          <p:cNvSpPr/>
          <p:nvPr/>
        </p:nvSpPr>
        <p:spPr>
          <a:xfrm>
            <a:off x="2172586" y="4885807"/>
            <a:ext cx="1127051" cy="11057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132D2DB7-AF17-4BB4-8291-4569569457E3}"/>
              </a:ext>
            </a:extLst>
          </p:cNvPr>
          <p:cNvSpPr/>
          <p:nvPr/>
        </p:nvSpPr>
        <p:spPr>
          <a:xfrm>
            <a:off x="6583522" y="5015981"/>
            <a:ext cx="1127051" cy="11057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Online Media 2" title="Countdown Timer 10 seconds with Sound Effect 4K Free Download">
            <a:hlinkClick r:id="" action="ppaction://media"/>
            <a:extLst>
              <a:ext uri="{FF2B5EF4-FFF2-40B4-BE49-F238E27FC236}">
                <a16:creationId xmlns:a16="http://schemas.microsoft.com/office/drawing/2014/main" id="{0DBC4CE1-2A2B-4EF4-B2A7-037EBD3E0054}"/>
              </a:ext>
            </a:extLst>
          </p:cNvPr>
          <p:cNvPicPr>
            <a:picLocks noRot="1" noChangeAspect="1"/>
          </p:cNvPicPr>
          <p:nvPr>
            <a:videoFile r:link="rId1"/>
          </p:nvPr>
        </p:nvPicPr>
        <p:blipFill>
          <a:blip r:embed="rId3"/>
          <a:stretch>
            <a:fillRect/>
          </a:stretch>
        </p:blipFill>
        <p:spPr>
          <a:xfrm>
            <a:off x="8618080" y="4202737"/>
            <a:ext cx="2428688" cy="1366137"/>
          </a:xfrm>
          <a:prstGeom prst="rect">
            <a:avLst/>
          </a:prstGeom>
        </p:spPr>
      </p:pic>
    </p:spTree>
    <p:extLst>
      <p:ext uri="{BB962C8B-B14F-4D97-AF65-F5344CB8AC3E}">
        <p14:creationId xmlns:p14="http://schemas.microsoft.com/office/powerpoint/2010/main" val="15824257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6ACCE08B-2B2F-4455-AAB1-3E1B4643B57C}"/>
              </a:ext>
            </a:extLst>
          </p:cNvPr>
          <p:cNvSpPr txBox="1"/>
          <p:nvPr/>
        </p:nvSpPr>
        <p:spPr>
          <a:xfrm>
            <a:off x="826852" y="872061"/>
            <a:ext cx="3073940" cy="2648281"/>
          </a:xfrm>
          <a:prstGeom prst="rect">
            <a:avLst/>
          </a:prstGeom>
        </p:spPr>
        <p:txBody>
          <a:bodyPr vert="horz" lIns="91440" tIns="45720" rIns="91440" bIns="45720" rtlCol="0" anchor="b">
            <a:normAutofit lnSpcReduction="10000"/>
          </a:bodyPr>
          <a:lstStyle/>
          <a:p>
            <a:pPr algn="ctr">
              <a:spcBef>
                <a:spcPct val="0"/>
              </a:spcBef>
              <a:spcAft>
                <a:spcPts val="600"/>
              </a:spcAft>
            </a:pPr>
            <a:r>
              <a:rPr lang="en-US" sz="4400" dirty="0">
                <a:ln w="3175" cmpd="sng">
                  <a:noFill/>
                </a:ln>
                <a:solidFill>
                  <a:srgbClr val="262626"/>
                </a:solidFill>
                <a:latin typeface="+mj-lt"/>
                <a:ea typeface="+mj-ea"/>
                <a:cs typeface="+mj-cs"/>
              </a:rPr>
              <a:t>Which of these is the host for this TV show </a:t>
            </a:r>
          </a:p>
        </p:txBody>
      </p:sp>
      <p:sp useBgFill="1">
        <p:nvSpPr>
          <p:cNvPr id="26" name="Rectangle 25">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and blue text&#10;&#10;Description automatically generated">
            <a:extLst>
              <a:ext uri="{FF2B5EF4-FFF2-40B4-BE49-F238E27FC236}">
                <a16:creationId xmlns:a16="http://schemas.microsoft.com/office/drawing/2014/main" id="{D579E132-A254-46D2-AE73-6CB7588014D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5435910" y="1696025"/>
            <a:ext cx="6098041" cy="34149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3" name="Online Media 2" title="Countdown Timer 10 seconds with Sound Effect 4K Free Download">
            <a:hlinkClick r:id="" action="ppaction://media"/>
            <a:extLst>
              <a:ext uri="{FF2B5EF4-FFF2-40B4-BE49-F238E27FC236}">
                <a16:creationId xmlns:a16="http://schemas.microsoft.com/office/drawing/2014/main" id="{7D3EC5C7-B80A-4BF6-81D4-339A3E1CF118}"/>
              </a:ext>
            </a:extLst>
          </p:cNvPr>
          <p:cNvPicPr>
            <a:picLocks noRot="1" noChangeAspect="1"/>
          </p:cNvPicPr>
          <p:nvPr>
            <a:videoFile r:link="rId1"/>
          </p:nvPr>
        </p:nvPicPr>
        <p:blipFill>
          <a:blip r:embed="rId8"/>
          <a:stretch>
            <a:fillRect/>
          </a:stretch>
        </p:blipFill>
        <p:spPr>
          <a:xfrm>
            <a:off x="9785538" y="-1788"/>
            <a:ext cx="2428688" cy="1366137"/>
          </a:xfrm>
          <a:prstGeom prst="rect">
            <a:avLst/>
          </a:prstGeom>
        </p:spPr>
      </p:pic>
      <p:sp>
        <p:nvSpPr>
          <p:cNvPr id="17" name="TextBox 16">
            <a:extLst>
              <a:ext uri="{FF2B5EF4-FFF2-40B4-BE49-F238E27FC236}">
                <a16:creationId xmlns:a16="http://schemas.microsoft.com/office/drawing/2014/main" id="{D282EC93-212C-465E-B137-4200C70F1B99}"/>
              </a:ext>
            </a:extLst>
          </p:cNvPr>
          <p:cNvSpPr txBox="1"/>
          <p:nvPr/>
        </p:nvSpPr>
        <p:spPr>
          <a:xfrm>
            <a:off x="608012" y="4425489"/>
            <a:ext cx="3552006" cy="1815882"/>
          </a:xfrm>
          <a:prstGeom prst="rect">
            <a:avLst/>
          </a:prstGeom>
          <a:noFill/>
          <a:ln w="76200">
            <a:solidFill>
              <a:schemeClr val="tx1"/>
            </a:solidFill>
          </a:ln>
        </p:spPr>
        <p:txBody>
          <a:bodyPr wrap="square" rtlCol="0">
            <a:spAutoFit/>
          </a:bodyPr>
          <a:lstStyle/>
          <a:p>
            <a:pPr marL="514350" indent="-514350">
              <a:buAutoNum type="alphaUcPeriod"/>
            </a:pPr>
            <a:r>
              <a:rPr lang="en-GB" sz="2800" b="1" dirty="0"/>
              <a:t>Bradly Walsh</a:t>
            </a:r>
          </a:p>
          <a:p>
            <a:pPr marL="514350" indent="-514350">
              <a:buAutoNum type="alphaUcPeriod"/>
            </a:pPr>
            <a:r>
              <a:rPr lang="en-GB" sz="2800" b="1" dirty="0"/>
              <a:t>Ben Shepard</a:t>
            </a:r>
          </a:p>
          <a:p>
            <a:pPr marL="514350" indent="-514350">
              <a:buAutoNum type="alphaUcPeriod"/>
            </a:pPr>
            <a:r>
              <a:rPr lang="en-GB" sz="2800" b="1" dirty="0"/>
              <a:t>Jeremy Clarkson</a:t>
            </a:r>
          </a:p>
          <a:p>
            <a:pPr marL="514350" indent="-514350">
              <a:buAutoNum type="alphaUcPeriod"/>
            </a:pPr>
            <a:r>
              <a:rPr lang="en-GB" sz="2800" b="1" dirty="0"/>
              <a:t>Warwick Davies </a:t>
            </a:r>
          </a:p>
        </p:txBody>
      </p:sp>
    </p:spTree>
    <p:extLst>
      <p:ext uri="{BB962C8B-B14F-4D97-AF65-F5344CB8AC3E}">
        <p14:creationId xmlns:p14="http://schemas.microsoft.com/office/powerpoint/2010/main" val="18613173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3"/>
                                        </p:tgtEl>
                                      </p:cBhvr>
                                    </p:cmd>
                                  </p:childTnLst>
                                </p:cTn>
                              </p:par>
                            </p:childTnLst>
                          </p:cTn>
                        </p:par>
                      </p:childTnLst>
                    </p:cTn>
                  </p:par>
                </p:childTnLst>
              </p:cTn>
              <p:nextCondLst>
                <p:cond evt="onClick" delay="0">
                  <p:tgtEl>
                    <p:spTgt spid="23"/>
                  </p:tgtEl>
                </p:cond>
              </p:nextCondLst>
            </p:seq>
            <p:video>
              <p:cMediaNode vol="80000">
                <p:cTn id="12" fill="hold" display="0">
                  <p:stCondLst>
                    <p:cond delay="indefinite"/>
                  </p:stCondLst>
                </p:cTn>
                <p:tgtEl>
                  <p:spTgt spid="2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70ED8-DFAE-404E-9A64-4F55C2D6E6D6}"/>
              </a:ext>
            </a:extLst>
          </p:cNvPr>
          <p:cNvSpPr txBox="1"/>
          <p:nvPr/>
        </p:nvSpPr>
        <p:spPr>
          <a:xfrm>
            <a:off x="5170968" y="2594344"/>
            <a:ext cx="925032" cy="616688"/>
          </a:xfrm>
          <a:prstGeom prst="rect">
            <a:avLst/>
          </a:prstGeom>
          <a:noFill/>
          <a:ln w="76200">
            <a:solidFill>
              <a:schemeClr val="tx1"/>
            </a:solidFill>
          </a:ln>
        </p:spPr>
        <p:txBody>
          <a:bodyPr wrap="square" rtlCol="0">
            <a:spAutoFit/>
          </a:bodyPr>
          <a:lstStyle/>
          <a:p>
            <a:endParaRPr lang="en-GB" dirty="0"/>
          </a:p>
        </p:txBody>
      </p:sp>
      <p:sp>
        <p:nvSpPr>
          <p:cNvPr id="4" name="TextBox 3">
            <a:extLst>
              <a:ext uri="{FF2B5EF4-FFF2-40B4-BE49-F238E27FC236}">
                <a16:creationId xmlns:a16="http://schemas.microsoft.com/office/drawing/2014/main" id="{41EF8DE1-42AF-482F-8232-A4E9BBDF3D87}"/>
              </a:ext>
            </a:extLst>
          </p:cNvPr>
          <p:cNvSpPr txBox="1"/>
          <p:nvPr/>
        </p:nvSpPr>
        <p:spPr>
          <a:xfrm>
            <a:off x="5170968" y="3211032"/>
            <a:ext cx="925032" cy="584775"/>
          </a:xfrm>
          <a:prstGeom prst="rect">
            <a:avLst/>
          </a:prstGeom>
          <a:noFill/>
          <a:ln w="76200">
            <a:solidFill>
              <a:schemeClr val="tx1"/>
            </a:solidFill>
          </a:ln>
        </p:spPr>
        <p:txBody>
          <a:bodyPr wrap="square" rtlCol="0">
            <a:spAutoFit/>
          </a:bodyPr>
          <a:lstStyle/>
          <a:p>
            <a:pPr algn="ctr"/>
            <a:r>
              <a:rPr lang="en-GB" sz="3200" b="1" dirty="0"/>
              <a:t>K</a:t>
            </a:r>
          </a:p>
        </p:txBody>
      </p:sp>
      <p:sp>
        <p:nvSpPr>
          <p:cNvPr id="5" name="TextBox 4">
            <a:extLst>
              <a:ext uri="{FF2B5EF4-FFF2-40B4-BE49-F238E27FC236}">
                <a16:creationId xmlns:a16="http://schemas.microsoft.com/office/drawing/2014/main" id="{498E0220-79E9-4B21-AFB4-0C5931995509}"/>
              </a:ext>
            </a:extLst>
          </p:cNvPr>
          <p:cNvSpPr txBox="1"/>
          <p:nvPr/>
        </p:nvSpPr>
        <p:spPr>
          <a:xfrm>
            <a:off x="5170968" y="3827720"/>
            <a:ext cx="925032" cy="616688"/>
          </a:xfrm>
          <a:prstGeom prst="rect">
            <a:avLst/>
          </a:prstGeom>
          <a:noFill/>
          <a:ln w="76200">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435DD9F5-FE62-4C97-801B-A86F866766CD}"/>
              </a:ext>
            </a:extLst>
          </p:cNvPr>
          <p:cNvSpPr txBox="1"/>
          <p:nvPr/>
        </p:nvSpPr>
        <p:spPr>
          <a:xfrm>
            <a:off x="2395872" y="3211032"/>
            <a:ext cx="925032" cy="584775"/>
          </a:xfrm>
          <a:prstGeom prst="rect">
            <a:avLst/>
          </a:prstGeom>
          <a:noFill/>
          <a:ln w="76200">
            <a:solidFill>
              <a:schemeClr val="tx1"/>
            </a:solidFill>
          </a:ln>
        </p:spPr>
        <p:txBody>
          <a:bodyPr wrap="square" rtlCol="0">
            <a:spAutoFit/>
          </a:bodyPr>
          <a:lstStyle/>
          <a:p>
            <a:pPr algn="ctr"/>
            <a:r>
              <a:rPr lang="en-GB" sz="3200" b="1" dirty="0"/>
              <a:t>L</a:t>
            </a:r>
          </a:p>
        </p:txBody>
      </p:sp>
      <p:sp>
        <p:nvSpPr>
          <p:cNvPr id="7" name="TextBox 6">
            <a:extLst>
              <a:ext uri="{FF2B5EF4-FFF2-40B4-BE49-F238E27FC236}">
                <a16:creationId xmlns:a16="http://schemas.microsoft.com/office/drawing/2014/main" id="{D53E3004-270E-4006-8435-99E2AAA742CA}"/>
              </a:ext>
            </a:extLst>
          </p:cNvPr>
          <p:cNvSpPr txBox="1"/>
          <p:nvPr/>
        </p:nvSpPr>
        <p:spPr>
          <a:xfrm>
            <a:off x="5149703" y="4444408"/>
            <a:ext cx="925032" cy="616688"/>
          </a:xfrm>
          <a:prstGeom prst="rect">
            <a:avLst/>
          </a:prstGeom>
          <a:noFill/>
          <a:ln w="76200">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47595867-2425-4155-A076-048BC9621BFF}"/>
              </a:ext>
            </a:extLst>
          </p:cNvPr>
          <p:cNvSpPr txBox="1"/>
          <p:nvPr/>
        </p:nvSpPr>
        <p:spPr>
          <a:xfrm>
            <a:off x="5170968" y="1977656"/>
            <a:ext cx="925032" cy="616688"/>
          </a:xfrm>
          <a:prstGeom prst="rect">
            <a:avLst/>
          </a:prstGeom>
          <a:noFill/>
          <a:ln w="76200">
            <a:solidFill>
              <a:schemeClr val="tx1"/>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BE651CA0-3C4F-461D-866E-145432A70C98}"/>
              </a:ext>
            </a:extLst>
          </p:cNvPr>
          <p:cNvSpPr txBox="1"/>
          <p:nvPr/>
        </p:nvSpPr>
        <p:spPr>
          <a:xfrm>
            <a:off x="4245936" y="3211032"/>
            <a:ext cx="925032" cy="616688"/>
          </a:xfrm>
          <a:prstGeom prst="rect">
            <a:avLst/>
          </a:prstGeom>
          <a:noFill/>
          <a:ln w="76200">
            <a:solidFill>
              <a:schemeClr val="tx1"/>
            </a:solidFill>
          </a:ln>
        </p:spPr>
        <p:txBody>
          <a:bodyPr wrap="square" rtlCol="0">
            <a:spAutoFit/>
          </a:bodyPr>
          <a:lstStyle/>
          <a:p>
            <a:endParaRPr lang="en-GB" dirty="0"/>
          </a:p>
        </p:txBody>
      </p:sp>
      <p:sp>
        <p:nvSpPr>
          <p:cNvPr id="10" name="TextBox 9">
            <a:extLst>
              <a:ext uri="{FF2B5EF4-FFF2-40B4-BE49-F238E27FC236}">
                <a16:creationId xmlns:a16="http://schemas.microsoft.com/office/drawing/2014/main" id="{B7B7155C-3D09-4E77-9A0D-66EB26628CF7}"/>
              </a:ext>
            </a:extLst>
          </p:cNvPr>
          <p:cNvSpPr txBox="1"/>
          <p:nvPr/>
        </p:nvSpPr>
        <p:spPr>
          <a:xfrm>
            <a:off x="5149703" y="5677784"/>
            <a:ext cx="925032" cy="584775"/>
          </a:xfrm>
          <a:prstGeom prst="rect">
            <a:avLst/>
          </a:prstGeom>
          <a:noFill/>
          <a:ln w="76200">
            <a:solidFill>
              <a:schemeClr val="tx1"/>
            </a:solidFill>
          </a:ln>
        </p:spPr>
        <p:txBody>
          <a:bodyPr wrap="square" rtlCol="0">
            <a:spAutoFit/>
          </a:bodyPr>
          <a:lstStyle/>
          <a:p>
            <a:pPr algn="ctr"/>
            <a:r>
              <a:rPr lang="en-GB" sz="3200" b="1" dirty="0"/>
              <a:t>T</a:t>
            </a:r>
          </a:p>
        </p:txBody>
      </p:sp>
      <p:sp>
        <p:nvSpPr>
          <p:cNvPr id="11" name="TextBox 10">
            <a:extLst>
              <a:ext uri="{FF2B5EF4-FFF2-40B4-BE49-F238E27FC236}">
                <a16:creationId xmlns:a16="http://schemas.microsoft.com/office/drawing/2014/main" id="{7323D3B8-815C-4868-AE52-A5DCD5AF4712}"/>
              </a:ext>
            </a:extLst>
          </p:cNvPr>
          <p:cNvSpPr txBox="1"/>
          <p:nvPr/>
        </p:nvSpPr>
        <p:spPr>
          <a:xfrm>
            <a:off x="5149703" y="5061096"/>
            <a:ext cx="925032" cy="616688"/>
          </a:xfrm>
          <a:prstGeom prst="rect">
            <a:avLst/>
          </a:prstGeom>
          <a:noFill/>
          <a:ln w="76200">
            <a:solidFill>
              <a:schemeClr val="tx1"/>
            </a:solidFill>
          </a:ln>
        </p:spPr>
        <p:txBody>
          <a:bodyPr wrap="square" rtlCol="0">
            <a:spAutoFit/>
          </a:bodyPr>
          <a:lstStyle/>
          <a:p>
            <a:endParaRPr lang="en-GB" dirty="0"/>
          </a:p>
        </p:txBody>
      </p:sp>
      <p:sp>
        <p:nvSpPr>
          <p:cNvPr id="12" name="TextBox 11">
            <a:extLst>
              <a:ext uri="{FF2B5EF4-FFF2-40B4-BE49-F238E27FC236}">
                <a16:creationId xmlns:a16="http://schemas.microsoft.com/office/drawing/2014/main" id="{22CBB710-1207-437A-A247-3D7CDB97E829}"/>
              </a:ext>
            </a:extLst>
          </p:cNvPr>
          <p:cNvSpPr txBox="1"/>
          <p:nvPr/>
        </p:nvSpPr>
        <p:spPr>
          <a:xfrm>
            <a:off x="3310272" y="3211032"/>
            <a:ext cx="925032" cy="616688"/>
          </a:xfrm>
          <a:prstGeom prst="rect">
            <a:avLst/>
          </a:prstGeom>
          <a:noFill/>
          <a:ln w="76200">
            <a:solidFill>
              <a:schemeClr val="tx1"/>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C83A499C-6D60-478A-8DF0-E3E15D7A5A48}"/>
              </a:ext>
            </a:extLst>
          </p:cNvPr>
          <p:cNvSpPr txBox="1"/>
          <p:nvPr/>
        </p:nvSpPr>
        <p:spPr>
          <a:xfrm>
            <a:off x="5170968" y="1360968"/>
            <a:ext cx="925032" cy="584775"/>
          </a:xfrm>
          <a:prstGeom prst="rect">
            <a:avLst/>
          </a:prstGeom>
          <a:noFill/>
          <a:ln w="76200">
            <a:solidFill>
              <a:schemeClr val="tx1"/>
            </a:solidFill>
          </a:ln>
        </p:spPr>
        <p:txBody>
          <a:bodyPr wrap="square" rtlCol="0">
            <a:spAutoFit/>
          </a:bodyPr>
          <a:lstStyle/>
          <a:p>
            <a:pPr algn="ctr"/>
            <a:r>
              <a:rPr lang="en-GB" sz="3200" b="1" dirty="0"/>
              <a:t>W</a:t>
            </a:r>
          </a:p>
        </p:txBody>
      </p:sp>
      <p:sp>
        <p:nvSpPr>
          <p:cNvPr id="15" name="TextBox 14">
            <a:extLst>
              <a:ext uri="{FF2B5EF4-FFF2-40B4-BE49-F238E27FC236}">
                <a16:creationId xmlns:a16="http://schemas.microsoft.com/office/drawing/2014/main" id="{69378873-6FE3-445E-B724-E5BDA4FD8757}"/>
              </a:ext>
            </a:extLst>
          </p:cNvPr>
          <p:cNvSpPr txBox="1"/>
          <p:nvPr/>
        </p:nvSpPr>
        <p:spPr>
          <a:xfrm>
            <a:off x="6861544" y="2149203"/>
            <a:ext cx="4323907" cy="2123658"/>
          </a:xfrm>
          <a:prstGeom prst="rect">
            <a:avLst/>
          </a:prstGeom>
          <a:solidFill>
            <a:srgbClr val="002060"/>
          </a:solidFill>
          <a:ln w="76200">
            <a:solidFill>
              <a:schemeClr val="tx1"/>
            </a:solidFill>
          </a:ln>
        </p:spPr>
        <p:txBody>
          <a:bodyPr wrap="square" rtlCol="0">
            <a:spAutoFit/>
          </a:bodyPr>
          <a:lstStyle/>
          <a:p>
            <a:pPr algn="ctr"/>
            <a:r>
              <a:rPr lang="en-GB" sz="4400" dirty="0">
                <a:solidFill>
                  <a:schemeClr val="bg1"/>
                </a:solidFill>
              </a:rPr>
              <a:t>What 2000’s quiz show completes this crossword?</a:t>
            </a:r>
          </a:p>
        </p:txBody>
      </p:sp>
      <p:pic>
        <p:nvPicPr>
          <p:cNvPr id="16" name="Online Media 2" title="Countdown Timer 10 seconds with Sound Effect 4K Free Download">
            <a:hlinkClick r:id="" action="ppaction://media"/>
            <a:extLst>
              <a:ext uri="{FF2B5EF4-FFF2-40B4-BE49-F238E27FC236}">
                <a16:creationId xmlns:a16="http://schemas.microsoft.com/office/drawing/2014/main" id="{CEE85AD1-37B9-439C-A813-89F9C3FDDFCB}"/>
              </a:ext>
            </a:extLst>
          </p:cNvPr>
          <p:cNvPicPr>
            <a:picLocks noRot="1" noChangeAspect="1"/>
          </p:cNvPicPr>
          <p:nvPr>
            <a:videoFile r:link="rId1"/>
          </p:nvPr>
        </p:nvPicPr>
        <p:blipFill>
          <a:blip r:embed="rId3"/>
          <a:stretch>
            <a:fillRect/>
          </a:stretch>
        </p:blipFill>
        <p:spPr>
          <a:xfrm>
            <a:off x="1806616" y="1294587"/>
            <a:ext cx="2428688" cy="1366137"/>
          </a:xfrm>
          <a:prstGeom prst="rect">
            <a:avLst/>
          </a:prstGeom>
        </p:spPr>
      </p:pic>
    </p:spTree>
    <p:extLst>
      <p:ext uri="{BB962C8B-B14F-4D97-AF65-F5344CB8AC3E}">
        <p14:creationId xmlns:p14="http://schemas.microsoft.com/office/powerpoint/2010/main" val="39059955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0B165D5B-E09B-4FBB-9A8B-773607087B59}"/>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How long does this clock last for before it stops?</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large clock mounted to the monitor&#10;&#10;Description automatically generated">
            <a:extLst>
              <a:ext uri="{FF2B5EF4-FFF2-40B4-BE49-F238E27FC236}">
                <a16:creationId xmlns:a16="http://schemas.microsoft.com/office/drawing/2014/main" id="{4E1E4814-9C9C-4530-AE72-A4014C30DB41}"/>
              </a:ext>
            </a:extLst>
          </p:cNvPr>
          <p:cNvPicPr>
            <a:picLocks noChangeAspect="1"/>
          </p:cNvPicPr>
          <p:nvPr/>
        </p:nvPicPr>
        <p:blipFill>
          <a:blip r:embed="rId6"/>
          <a:stretch>
            <a:fillRect/>
          </a:stretch>
        </p:blipFill>
        <p:spPr>
          <a:xfrm>
            <a:off x="5435910" y="1116711"/>
            <a:ext cx="6098041" cy="45735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Online Media 2" title="Countdown Timer 10 seconds with Sound Effect 4K Free Download">
            <a:hlinkClick r:id="" action="ppaction://media"/>
            <a:extLst>
              <a:ext uri="{FF2B5EF4-FFF2-40B4-BE49-F238E27FC236}">
                <a16:creationId xmlns:a16="http://schemas.microsoft.com/office/drawing/2014/main" id="{433CE655-2F36-4FF3-BD90-A7DC87F31A98}"/>
              </a:ext>
            </a:extLst>
          </p:cNvPr>
          <p:cNvPicPr>
            <a:picLocks noRot="1" noChangeAspect="1"/>
          </p:cNvPicPr>
          <p:nvPr>
            <a:videoFile r:link="rId1"/>
          </p:nvPr>
        </p:nvPicPr>
        <p:blipFill>
          <a:blip r:embed="rId7"/>
          <a:stretch>
            <a:fillRect/>
          </a:stretch>
        </p:blipFill>
        <p:spPr>
          <a:xfrm>
            <a:off x="1183402" y="4613143"/>
            <a:ext cx="2428688" cy="1366137"/>
          </a:xfrm>
          <a:prstGeom prst="rect">
            <a:avLst/>
          </a:prstGeom>
        </p:spPr>
      </p:pic>
    </p:spTree>
    <p:extLst>
      <p:ext uri="{BB962C8B-B14F-4D97-AF65-F5344CB8AC3E}">
        <p14:creationId xmlns:p14="http://schemas.microsoft.com/office/powerpoint/2010/main" val="7012312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0"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32"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AB20EFC9-309E-4273-892A-3C31870CB2D7}"/>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In what quiz show was this picture taken</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92E5CDC-FA85-45CF-87AF-A1547D763D2C}"/>
              </a:ext>
            </a:extLst>
          </p:cNvPr>
          <p:cNvPicPr>
            <a:picLocks noChangeAspect="1"/>
          </p:cNvPicPr>
          <p:nvPr/>
        </p:nvPicPr>
        <p:blipFill>
          <a:blip r:embed="rId6"/>
          <a:stretch>
            <a:fillRect/>
          </a:stretch>
        </p:blipFill>
        <p:spPr>
          <a:xfrm>
            <a:off x="5435910" y="1688403"/>
            <a:ext cx="6098041" cy="34301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90F337E6-97D7-4A62-83B9-6DADB99BDFC8}"/>
              </a:ext>
            </a:extLst>
          </p:cNvPr>
          <p:cNvSpPr txBox="1"/>
          <p:nvPr/>
        </p:nvSpPr>
        <p:spPr>
          <a:xfrm>
            <a:off x="622852" y="609600"/>
            <a:ext cx="10959548" cy="1015663"/>
          </a:xfrm>
          <a:prstGeom prst="rect">
            <a:avLst/>
          </a:prstGeom>
          <a:noFill/>
        </p:spPr>
        <p:txBody>
          <a:bodyPr wrap="square" rtlCol="0">
            <a:spAutoFit/>
          </a:bodyPr>
          <a:lstStyle/>
          <a:p>
            <a:pPr algn="ctr"/>
            <a:endParaRPr lang="en-GB" sz="6000" dirty="0"/>
          </a:p>
        </p:txBody>
      </p:sp>
      <p:pic>
        <p:nvPicPr>
          <p:cNvPr id="24" name="Online Media 2" title="Countdown Timer 10 seconds with Sound Effect 4K Free Download">
            <a:hlinkClick r:id="" action="ppaction://media"/>
            <a:extLst>
              <a:ext uri="{FF2B5EF4-FFF2-40B4-BE49-F238E27FC236}">
                <a16:creationId xmlns:a16="http://schemas.microsoft.com/office/drawing/2014/main" id="{D3825DB3-AD70-4833-A52D-18461BD6CDEB}"/>
              </a:ext>
            </a:extLst>
          </p:cNvPr>
          <p:cNvPicPr>
            <a:picLocks noRot="1" noChangeAspect="1"/>
          </p:cNvPicPr>
          <p:nvPr>
            <a:videoFile r:link="rId1"/>
          </p:nvPr>
        </p:nvPicPr>
        <p:blipFill>
          <a:blip r:embed="rId7"/>
          <a:stretch>
            <a:fillRect/>
          </a:stretch>
        </p:blipFill>
        <p:spPr>
          <a:xfrm>
            <a:off x="1183402" y="4613143"/>
            <a:ext cx="2428688" cy="1366137"/>
          </a:xfrm>
          <a:prstGeom prst="rect">
            <a:avLst/>
          </a:prstGeom>
        </p:spPr>
      </p:pic>
    </p:spTree>
    <p:extLst>
      <p:ext uri="{BB962C8B-B14F-4D97-AF65-F5344CB8AC3E}">
        <p14:creationId xmlns:p14="http://schemas.microsoft.com/office/powerpoint/2010/main" val="2925322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8E06-A13A-49E6-8618-C134AD3CAA2F}"/>
              </a:ext>
            </a:extLst>
          </p:cNvPr>
          <p:cNvSpPr>
            <a:spLocks noGrp="1"/>
          </p:cNvSpPr>
          <p:nvPr>
            <p:ph type="title"/>
          </p:nvPr>
        </p:nvSpPr>
        <p:spPr>
          <a:xfrm>
            <a:off x="1295402" y="1109723"/>
            <a:ext cx="9601196" cy="1303867"/>
          </a:xfrm>
        </p:spPr>
        <p:txBody>
          <a:bodyPr/>
          <a:lstStyle/>
          <a:p>
            <a:pPr algn="l"/>
            <a:r>
              <a:rPr lang="en-GB" b="1" dirty="0"/>
              <a:t>	</a:t>
            </a:r>
            <a:r>
              <a:rPr lang="en-GB" sz="6000" b="1" dirty="0"/>
              <a:t>You will need:</a:t>
            </a:r>
            <a:endParaRPr lang="en-GB" b="1" dirty="0"/>
          </a:p>
        </p:txBody>
      </p:sp>
      <p:sp>
        <p:nvSpPr>
          <p:cNvPr id="3" name="Content Placeholder 2">
            <a:extLst>
              <a:ext uri="{FF2B5EF4-FFF2-40B4-BE49-F238E27FC236}">
                <a16:creationId xmlns:a16="http://schemas.microsoft.com/office/drawing/2014/main" id="{BF9BC172-9158-4995-883B-C4CD1467B5C5}"/>
              </a:ext>
            </a:extLst>
          </p:cNvPr>
          <p:cNvSpPr>
            <a:spLocks noGrp="1"/>
          </p:cNvSpPr>
          <p:nvPr>
            <p:ph idx="1"/>
          </p:nvPr>
        </p:nvSpPr>
        <p:spPr>
          <a:xfrm>
            <a:off x="1295402" y="3088560"/>
            <a:ext cx="9601196" cy="2015070"/>
          </a:xfrm>
        </p:spPr>
        <p:txBody>
          <a:bodyPr>
            <a:normAutofit/>
          </a:bodyPr>
          <a:lstStyle/>
          <a:p>
            <a:r>
              <a:rPr lang="en-GB" sz="3200" b="1" dirty="0"/>
              <a:t>A pencil</a:t>
            </a:r>
          </a:p>
          <a:p>
            <a:r>
              <a:rPr lang="en-GB" sz="3200" b="1" dirty="0"/>
              <a:t>A ruler (optional)</a:t>
            </a:r>
          </a:p>
          <a:p>
            <a:r>
              <a:rPr lang="en-GB" sz="3200" b="1" dirty="0"/>
              <a:t>A fast working brain</a:t>
            </a:r>
          </a:p>
        </p:txBody>
      </p:sp>
    </p:spTree>
    <p:extLst>
      <p:ext uri="{BB962C8B-B14F-4D97-AF65-F5344CB8AC3E}">
        <p14:creationId xmlns:p14="http://schemas.microsoft.com/office/powerpoint/2010/main" val="2506668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0"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32"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BC64DE7-35C6-424B-8441-A7FB6ED7B6A8}"/>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What is the word missing in the name of this game show?</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ight, device, drawing, food&#10;&#10;Description automatically generated">
            <a:extLst>
              <a:ext uri="{FF2B5EF4-FFF2-40B4-BE49-F238E27FC236}">
                <a16:creationId xmlns:a16="http://schemas.microsoft.com/office/drawing/2014/main" id="{DDF1A7DC-139A-4D13-89D5-92D8153D363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5435910" y="1696025"/>
            <a:ext cx="6098041" cy="34149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a:extLst>
              <a:ext uri="{FF2B5EF4-FFF2-40B4-BE49-F238E27FC236}">
                <a16:creationId xmlns:a16="http://schemas.microsoft.com/office/drawing/2014/main" id="{B06BAEEE-54A6-4296-B3DF-3F86AD02947B}"/>
              </a:ext>
            </a:extLst>
          </p:cNvPr>
          <p:cNvSpPr/>
          <p:nvPr/>
        </p:nvSpPr>
        <p:spPr>
          <a:xfrm>
            <a:off x="7258178" y="2144556"/>
            <a:ext cx="2478024" cy="768765"/>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latin typeface="Arial Black" panose="020B0A04020102020204" pitchFamily="34" charset="0"/>
              </a:rPr>
              <a:t>?</a:t>
            </a:r>
          </a:p>
        </p:txBody>
      </p:sp>
      <p:pic>
        <p:nvPicPr>
          <p:cNvPr id="26" name="Online Media 2" title="Countdown Timer 10 seconds with Sound Effect 4K Free Download">
            <a:hlinkClick r:id="" action="ppaction://media"/>
            <a:extLst>
              <a:ext uri="{FF2B5EF4-FFF2-40B4-BE49-F238E27FC236}">
                <a16:creationId xmlns:a16="http://schemas.microsoft.com/office/drawing/2014/main" id="{0A2D11C1-80ED-424E-856F-A07EF03D34A9}"/>
              </a:ext>
            </a:extLst>
          </p:cNvPr>
          <p:cNvPicPr>
            <a:picLocks noRot="1" noChangeAspect="1"/>
          </p:cNvPicPr>
          <p:nvPr>
            <a:videoFile r:link="rId1"/>
          </p:nvPr>
        </p:nvPicPr>
        <p:blipFill>
          <a:blip r:embed="rId8"/>
          <a:stretch>
            <a:fillRect/>
          </a:stretch>
        </p:blipFill>
        <p:spPr>
          <a:xfrm>
            <a:off x="1183402" y="4613143"/>
            <a:ext cx="2428688" cy="1366137"/>
          </a:xfrm>
          <a:prstGeom prst="rect">
            <a:avLst/>
          </a:prstGeom>
        </p:spPr>
      </p:pic>
    </p:spTree>
    <p:extLst>
      <p:ext uri="{BB962C8B-B14F-4D97-AF65-F5344CB8AC3E}">
        <p14:creationId xmlns:p14="http://schemas.microsoft.com/office/powerpoint/2010/main" val="35944318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6"/>
                                        </p:tgtEl>
                                      </p:cBhvr>
                                    </p:cmd>
                                  </p:childTnLst>
                                </p:cTn>
                              </p:par>
                            </p:childTnLst>
                          </p:cTn>
                        </p:par>
                      </p:childTnLst>
                    </p:cTn>
                  </p:par>
                </p:childTnLst>
              </p:cTn>
              <p:nextCondLst>
                <p:cond evt="onClick" delay="0">
                  <p:tgtEl>
                    <p:spTgt spid="26"/>
                  </p:tgtEl>
                </p:cond>
              </p:nextCondLst>
            </p:seq>
            <p:video>
              <p:cMediaNode vol="80000">
                <p:cTn id="12" fill="hold" display="0">
                  <p:stCondLst>
                    <p:cond delay="indefinite"/>
                  </p:stCondLst>
                </p:cTn>
                <p:tgtEl>
                  <p:spTgt spid="2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8328AB-7814-4152-9AA6-8B13542228F6}"/>
              </a:ext>
            </a:extLst>
          </p:cNvPr>
          <p:cNvSpPr txBox="1"/>
          <p:nvPr/>
        </p:nvSpPr>
        <p:spPr>
          <a:xfrm>
            <a:off x="613144" y="2767280"/>
            <a:ext cx="10972800" cy="1323439"/>
          </a:xfrm>
          <a:prstGeom prst="rect">
            <a:avLst/>
          </a:prstGeom>
          <a:noFill/>
        </p:spPr>
        <p:txBody>
          <a:bodyPr wrap="square" rtlCol="0">
            <a:spAutoFit/>
          </a:bodyPr>
          <a:lstStyle/>
          <a:p>
            <a:pPr algn="ctr"/>
            <a:r>
              <a:rPr lang="en-GB" sz="8000" b="1" dirty="0"/>
              <a:t>OBSERVATION</a:t>
            </a:r>
          </a:p>
        </p:txBody>
      </p:sp>
    </p:spTree>
    <p:extLst>
      <p:ext uri="{BB962C8B-B14F-4D97-AF65-F5344CB8AC3E}">
        <p14:creationId xmlns:p14="http://schemas.microsoft.com/office/powerpoint/2010/main" val="24523938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AD55A8-81DE-4A39-9721-BD8A1587331C}"/>
              </a:ext>
            </a:extLst>
          </p:cNvPr>
          <p:cNvSpPr txBox="1"/>
          <p:nvPr/>
        </p:nvSpPr>
        <p:spPr>
          <a:xfrm>
            <a:off x="616688" y="595423"/>
            <a:ext cx="10962168" cy="5078313"/>
          </a:xfrm>
          <a:prstGeom prst="rect">
            <a:avLst/>
          </a:prstGeom>
          <a:noFill/>
        </p:spPr>
        <p:txBody>
          <a:bodyPr wrap="square" rtlCol="0">
            <a:spAutoFit/>
          </a:bodyPr>
          <a:lstStyle/>
          <a:p>
            <a:pPr algn="ctr"/>
            <a:r>
              <a:rPr lang="en-GB" sz="5400" dirty="0"/>
              <a:t>In this round I will show you an image, when you get on the next slide double click, once the timer has finished, I will ask a series of questions on the picture, all you need to do is remember what you saw. </a:t>
            </a:r>
          </a:p>
        </p:txBody>
      </p:sp>
    </p:spTree>
    <p:extLst>
      <p:ext uri="{BB962C8B-B14F-4D97-AF65-F5344CB8AC3E}">
        <p14:creationId xmlns:p14="http://schemas.microsoft.com/office/powerpoint/2010/main" val="1694396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44958B8-57B6-4B37-8A18-D54A32EC2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able, animal, colorful, computer&#10;&#10;Description automatically generated">
            <a:extLst>
              <a:ext uri="{FF2B5EF4-FFF2-40B4-BE49-F238E27FC236}">
                <a16:creationId xmlns:a16="http://schemas.microsoft.com/office/drawing/2014/main" id="{073AA102-5B98-4591-82F4-1BC685D60B5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t="26195" r="1" b="1"/>
          <a:stretch/>
        </p:blipFill>
        <p:spPr>
          <a:xfrm>
            <a:off x="486138" y="488137"/>
            <a:ext cx="11227442" cy="5883295"/>
          </a:xfrm>
          <a:prstGeom prst="rect">
            <a:avLst/>
          </a:prstGeom>
        </p:spPr>
      </p:pic>
      <p:sp>
        <p:nvSpPr>
          <p:cNvPr id="24" name="Rectangle 23">
            <a:extLst>
              <a:ext uri="{FF2B5EF4-FFF2-40B4-BE49-F238E27FC236}">
                <a16:creationId xmlns:a16="http://schemas.microsoft.com/office/drawing/2014/main" id="{B7E4A740-3A69-42A5-8AC0-3905D518F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26" name="Group 25">
            <a:extLst>
              <a:ext uri="{FF2B5EF4-FFF2-40B4-BE49-F238E27FC236}">
                <a16:creationId xmlns:a16="http://schemas.microsoft.com/office/drawing/2014/main" id="{8283C010-53D7-404B-9300-DB1BAE1EAE9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7"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28" name="Picture 27">
              <a:extLst>
                <a:ext uri="{FF2B5EF4-FFF2-40B4-BE49-F238E27FC236}">
                  <a16:creationId xmlns:a16="http://schemas.microsoft.com/office/drawing/2014/main" id="{DFD51935-8C23-4BCB-987B-F5AC9E3D94C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9"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aramond" panose="02020404030301010803"/>
                <a:ea typeface="+mn-ea"/>
                <a:cs typeface="+mn-cs"/>
              </a:endParaRPr>
            </a:p>
          </p:txBody>
        </p:sp>
        <p:pic>
          <p:nvPicPr>
            <p:cNvPr id="30" name="Picture 29">
              <a:extLst>
                <a:ext uri="{FF2B5EF4-FFF2-40B4-BE49-F238E27FC236}">
                  <a16:creationId xmlns:a16="http://schemas.microsoft.com/office/drawing/2014/main" id="{5DD7E4D1-EC3E-4109-9647-9E6652A92D3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23" name="Online Media 2" title="Countdown Timer 10 seconds with Sound Effect 4K Free Download">
            <a:hlinkClick r:id="" action="ppaction://media"/>
            <a:extLst>
              <a:ext uri="{FF2B5EF4-FFF2-40B4-BE49-F238E27FC236}">
                <a16:creationId xmlns:a16="http://schemas.microsoft.com/office/drawing/2014/main" id="{C7FEB803-46F2-4C37-B8D2-39F0B69EA662}"/>
              </a:ext>
            </a:extLst>
          </p:cNvPr>
          <p:cNvPicPr>
            <a:picLocks noRot="1" noChangeAspect="1"/>
          </p:cNvPicPr>
          <p:nvPr>
            <a:videoFile r:link="rId1"/>
          </p:nvPr>
        </p:nvPicPr>
        <p:blipFill>
          <a:blip r:embed="rId7"/>
          <a:stretch>
            <a:fillRect/>
          </a:stretch>
        </p:blipFill>
        <p:spPr>
          <a:xfrm>
            <a:off x="486138" y="490279"/>
            <a:ext cx="2428688" cy="1366137"/>
          </a:xfrm>
          <a:prstGeom prst="rect">
            <a:avLst/>
          </a:prstGeom>
        </p:spPr>
      </p:pic>
      <p:sp>
        <p:nvSpPr>
          <p:cNvPr id="8" name="Rectangle 7">
            <a:extLst>
              <a:ext uri="{FF2B5EF4-FFF2-40B4-BE49-F238E27FC236}">
                <a16:creationId xmlns:a16="http://schemas.microsoft.com/office/drawing/2014/main" id="{D3575269-3637-4681-A306-110FC7E18326}"/>
              </a:ext>
            </a:extLst>
          </p:cNvPr>
          <p:cNvSpPr/>
          <p:nvPr/>
        </p:nvSpPr>
        <p:spPr>
          <a:xfrm>
            <a:off x="486138" y="486568"/>
            <a:ext cx="11227442" cy="588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000251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3"/>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3"/>
                                        </p:tgtEl>
                                      </p:cBhvr>
                                    </p:cmd>
                                  </p:childTnLst>
                                </p:cTn>
                              </p:par>
                            </p:childTnLst>
                          </p:cTn>
                        </p:par>
                      </p:childTnLst>
                    </p:cTn>
                  </p:par>
                </p:childTnLst>
              </p:cTn>
              <p:nextCondLst>
                <p:cond evt="onClick" delay="0">
                  <p:tgtEl>
                    <p:spTgt spid="23"/>
                  </p:tgtEl>
                </p:cond>
              </p:nextCondLst>
            </p:seq>
            <p:video>
              <p:cMediaNode vol="80000">
                <p:cTn id="28" fill="hold" display="0">
                  <p:stCondLst>
                    <p:cond delay="indefinite"/>
                  </p:stCondLst>
                </p:cTn>
                <p:tgtEl>
                  <p:spTgt spid="23"/>
                </p:tgtEl>
              </p:cMediaNode>
            </p:video>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A23A5-CBF6-4DEB-ABE6-03796D1F9673}"/>
              </a:ext>
            </a:extLst>
          </p:cNvPr>
          <p:cNvSpPr txBox="1"/>
          <p:nvPr/>
        </p:nvSpPr>
        <p:spPr>
          <a:xfrm>
            <a:off x="609600" y="2459504"/>
            <a:ext cx="10972800" cy="1938992"/>
          </a:xfrm>
          <a:prstGeom prst="rect">
            <a:avLst/>
          </a:prstGeom>
          <a:noFill/>
        </p:spPr>
        <p:txBody>
          <a:bodyPr wrap="square" rtlCol="0">
            <a:spAutoFit/>
          </a:bodyPr>
          <a:lstStyle/>
          <a:p>
            <a:pPr algn="ctr"/>
            <a:r>
              <a:rPr lang="en-GB" sz="6000" dirty="0"/>
              <a:t>How many starfish can be seen in the picture?</a:t>
            </a:r>
          </a:p>
        </p:txBody>
      </p:sp>
    </p:spTree>
    <p:extLst>
      <p:ext uri="{BB962C8B-B14F-4D97-AF65-F5344CB8AC3E}">
        <p14:creationId xmlns:p14="http://schemas.microsoft.com/office/powerpoint/2010/main" val="12929401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DB42C1-CA93-4EA3-9D09-F536758C02B1}"/>
              </a:ext>
            </a:extLst>
          </p:cNvPr>
          <p:cNvSpPr txBox="1"/>
          <p:nvPr/>
        </p:nvSpPr>
        <p:spPr>
          <a:xfrm>
            <a:off x="623777" y="2459504"/>
            <a:ext cx="10944446" cy="1938992"/>
          </a:xfrm>
          <a:prstGeom prst="rect">
            <a:avLst/>
          </a:prstGeom>
          <a:noFill/>
        </p:spPr>
        <p:txBody>
          <a:bodyPr wrap="square" rtlCol="0">
            <a:spAutoFit/>
          </a:bodyPr>
          <a:lstStyle/>
          <a:p>
            <a:pPr algn="ctr"/>
            <a:r>
              <a:rPr lang="en-GB" sz="6000" dirty="0"/>
              <a:t>How many sea shells can be seen on the sea floor? </a:t>
            </a:r>
          </a:p>
        </p:txBody>
      </p:sp>
    </p:spTree>
    <p:extLst>
      <p:ext uri="{BB962C8B-B14F-4D97-AF65-F5344CB8AC3E}">
        <p14:creationId xmlns:p14="http://schemas.microsoft.com/office/powerpoint/2010/main" val="593470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2C822-A14A-4EBE-B14E-151E2D15671A}"/>
              </a:ext>
            </a:extLst>
          </p:cNvPr>
          <p:cNvSpPr txBox="1"/>
          <p:nvPr/>
        </p:nvSpPr>
        <p:spPr>
          <a:xfrm>
            <a:off x="614916" y="2459504"/>
            <a:ext cx="10962167" cy="1938992"/>
          </a:xfrm>
          <a:prstGeom prst="rect">
            <a:avLst/>
          </a:prstGeom>
          <a:noFill/>
        </p:spPr>
        <p:txBody>
          <a:bodyPr wrap="square" rtlCol="0">
            <a:spAutoFit/>
          </a:bodyPr>
          <a:lstStyle/>
          <a:p>
            <a:pPr algn="ctr"/>
            <a:r>
              <a:rPr lang="en-GB" sz="6000" dirty="0"/>
              <a:t>How many pieces of coral are in colour?</a:t>
            </a:r>
          </a:p>
        </p:txBody>
      </p:sp>
    </p:spTree>
    <p:extLst>
      <p:ext uri="{BB962C8B-B14F-4D97-AF65-F5344CB8AC3E}">
        <p14:creationId xmlns:p14="http://schemas.microsoft.com/office/powerpoint/2010/main" val="17181531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1AF710-9784-4BE2-97D9-8DA71F2F6B8E}"/>
              </a:ext>
            </a:extLst>
          </p:cNvPr>
          <p:cNvSpPr txBox="1"/>
          <p:nvPr/>
        </p:nvSpPr>
        <p:spPr>
          <a:xfrm>
            <a:off x="595422" y="2363329"/>
            <a:ext cx="10983433" cy="1938992"/>
          </a:xfrm>
          <a:prstGeom prst="rect">
            <a:avLst/>
          </a:prstGeom>
          <a:noFill/>
        </p:spPr>
        <p:txBody>
          <a:bodyPr wrap="square" rtlCol="0">
            <a:spAutoFit/>
          </a:bodyPr>
          <a:lstStyle/>
          <a:p>
            <a:pPr algn="ctr"/>
            <a:r>
              <a:rPr lang="en-GB" sz="6000" dirty="0"/>
              <a:t>How many fish can be seen in in the picture? </a:t>
            </a:r>
          </a:p>
        </p:txBody>
      </p:sp>
    </p:spTree>
    <p:extLst>
      <p:ext uri="{BB962C8B-B14F-4D97-AF65-F5344CB8AC3E}">
        <p14:creationId xmlns:p14="http://schemas.microsoft.com/office/powerpoint/2010/main" val="29441869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F2105-D476-4429-A6A6-41AD0DCF0DEA}"/>
              </a:ext>
            </a:extLst>
          </p:cNvPr>
          <p:cNvSpPr txBox="1"/>
          <p:nvPr/>
        </p:nvSpPr>
        <p:spPr>
          <a:xfrm>
            <a:off x="604283" y="2767280"/>
            <a:ext cx="10983433" cy="1323439"/>
          </a:xfrm>
          <a:prstGeom prst="rect">
            <a:avLst/>
          </a:prstGeom>
          <a:noFill/>
        </p:spPr>
        <p:txBody>
          <a:bodyPr wrap="square" rtlCol="0">
            <a:spAutoFit/>
          </a:bodyPr>
          <a:lstStyle/>
          <a:p>
            <a:pPr algn="ctr"/>
            <a:r>
              <a:rPr lang="en-GB" sz="8000" b="1" dirty="0"/>
              <a:t>MULTIPLE CHOICE</a:t>
            </a:r>
          </a:p>
        </p:txBody>
      </p:sp>
    </p:spTree>
    <p:extLst>
      <p:ext uri="{BB962C8B-B14F-4D97-AF65-F5344CB8AC3E}">
        <p14:creationId xmlns:p14="http://schemas.microsoft.com/office/powerpoint/2010/main" val="9308696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B47F27-66C7-46C5-B9B9-83AE6603A2F7}"/>
              </a:ext>
            </a:extLst>
          </p:cNvPr>
          <p:cNvSpPr txBox="1"/>
          <p:nvPr/>
        </p:nvSpPr>
        <p:spPr>
          <a:xfrm>
            <a:off x="606056" y="606056"/>
            <a:ext cx="10972800" cy="5909310"/>
          </a:xfrm>
          <a:prstGeom prst="rect">
            <a:avLst/>
          </a:prstGeom>
          <a:noFill/>
        </p:spPr>
        <p:txBody>
          <a:bodyPr wrap="square" rtlCol="0">
            <a:spAutoFit/>
          </a:bodyPr>
          <a:lstStyle/>
          <a:p>
            <a:pPr algn="ctr"/>
            <a:r>
              <a:rPr lang="en-GB" sz="5400" dirty="0"/>
              <a:t>In this round I will give you a series of multiple choice questions each worth one point, after reading it, you click anywhere, then you have 5 seconds to answer until you hear a ring when the timer has finished, after the timer finishes click the space bar. </a:t>
            </a:r>
          </a:p>
        </p:txBody>
      </p:sp>
    </p:spTree>
    <p:extLst>
      <p:ext uri="{BB962C8B-B14F-4D97-AF65-F5344CB8AC3E}">
        <p14:creationId xmlns:p14="http://schemas.microsoft.com/office/powerpoint/2010/main" val="2620479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B7F4BB-6047-4B79-BCBF-DF492A503A20}"/>
              </a:ext>
            </a:extLst>
          </p:cNvPr>
          <p:cNvSpPr txBox="1"/>
          <p:nvPr/>
        </p:nvSpPr>
        <p:spPr>
          <a:xfrm>
            <a:off x="609600" y="2554629"/>
            <a:ext cx="10972800" cy="1323439"/>
          </a:xfrm>
          <a:prstGeom prst="rect">
            <a:avLst/>
          </a:prstGeom>
          <a:noFill/>
        </p:spPr>
        <p:txBody>
          <a:bodyPr wrap="square" rtlCol="0">
            <a:spAutoFit/>
          </a:bodyPr>
          <a:lstStyle/>
          <a:p>
            <a:pPr algn="ctr"/>
            <a:r>
              <a:rPr lang="en-GB" sz="8000" b="1" dirty="0"/>
              <a:t>QUICK FIRE </a:t>
            </a:r>
          </a:p>
        </p:txBody>
      </p:sp>
    </p:spTree>
    <p:extLst>
      <p:ext uri="{BB962C8B-B14F-4D97-AF65-F5344CB8AC3E}">
        <p14:creationId xmlns:p14="http://schemas.microsoft.com/office/powerpoint/2010/main" val="7610578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E4F1C9C-832F-446D-AFD9-AA21774F94D0}"/>
              </a:ext>
            </a:extLst>
          </p:cNvPr>
          <p:cNvSpPr txBox="1"/>
          <p:nvPr/>
        </p:nvSpPr>
        <p:spPr>
          <a:xfrm>
            <a:off x="826852" y="617645"/>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Which of these is the correct way to address a male judge </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sitting on a wooden table&#10;&#10;Description automatically generated">
            <a:extLst>
              <a:ext uri="{FF2B5EF4-FFF2-40B4-BE49-F238E27FC236}">
                <a16:creationId xmlns:a16="http://schemas.microsoft.com/office/drawing/2014/main" id="{059599E9-3AA6-4F50-AC6E-9BBE44C06A9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5435910" y="1688403"/>
            <a:ext cx="6098041" cy="34301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A1737315-3327-4F88-8D13-AB933852A615}"/>
              </a:ext>
            </a:extLst>
          </p:cNvPr>
          <p:cNvSpPr txBox="1"/>
          <p:nvPr/>
        </p:nvSpPr>
        <p:spPr>
          <a:xfrm>
            <a:off x="590973" y="4670695"/>
            <a:ext cx="3552006" cy="1569660"/>
          </a:xfrm>
          <a:prstGeom prst="rect">
            <a:avLst/>
          </a:prstGeom>
          <a:noFill/>
          <a:ln w="76200">
            <a:solidFill>
              <a:schemeClr val="tx1"/>
            </a:solidFill>
          </a:ln>
        </p:spPr>
        <p:txBody>
          <a:bodyPr wrap="square" rtlCol="0">
            <a:spAutoFit/>
          </a:bodyPr>
          <a:lstStyle/>
          <a:p>
            <a:pPr marL="514350" indent="-514350">
              <a:buAutoNum type="alphaUcPeriod"/>
            </a:pPr>
            <a:r>
              <a:rPr lang="en-GB" sz="3200" b="1" dirty="0"/>
              <a:t>Your Grace</a:t>
            </a:r>
          </a:p>
          <a:p>
            <a:pPr marL="514350" indent="-514350">
              <a:buAutoNum type="alphaUcPeriod"/>
            </a:pPr>
            <a:r>
              <a:rPr lang="en-GB" sz="3200" b="1" dirty="0"/>
              <a:t>Your Honour</a:t>
            </a:r>
          </a:p>
          <a:p>
            <a:pPr marL="514350" indent="-514350">
              <a:buAutoNum type="alphaUcPeriod"/>
            </a:pPr>
            <a:r>
              <a:rPr lang="en-GB" sz="3200" b="1" dirty="0"/>
              <a:t>My Man</a:t>
            </a:r>
          </a:p>
        </p:txBody>
      </p:sp>
      <p:pic>
        <p:nvPicPr>
          <p:cNvPr id="15" name="Online Media 7" title="5 second Countdown">
            <a:hlinkClick r:id="" action="ppaction://media"/>
            <a:extLst>
              <a:ext uri="{FF2B5EF4-FFF2-40B4-BE49-F238E27FC236}">
                <a16:creationId xmlns:a16="http://schemas.microsoft.com/office/drawing/2014/main" id="{CF3432AC-6CCF-436A-9EE2-BEB9942FCF49}"/>
              </a:ext>
            </a:extLst>
          </p:cNvPr>
          <p:cNvPicPr>
            <a:picLocks noRot="1" noChangeAspect="1"/>
          </p:cNvPicPr>
          <p:nvPr>
            <a:videoFile r:link="rId1"/>
          </p:nvPr>
        </p:nvPicPr>
        <p:blipFill>
          <a:blip r:embed="rId8"/>
          <a:stretch>
            <a:fillRect/>
          </a:stretch>
        </p:blipFill>
        <p:spPr>
          <a:xfrm>
            <a:off x="9399432" y="-16353"/>
            <a:ext cx="2810909" cy="1581137"/>
          </a:xfrm>
          <a:prstGeom prst="rect">
            <a:avLst/>
          </a:prstGeom>
        </p:spPr>
      </p:pic>
    </p:spTree>
    <p:extLst>
      <p:ext uri="{BB962C8B-B14F-4D97-AF65-F5344CB8AC3E}">
        <p14:creationId xmlns:p14="http://schemas.microsoft.com/office/powerpoint/2010/main" val="27291320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5A40A0E4-363C-4A84-9507-0AE5378A912D}"/>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dirty="0">
                <a:ln w="3175" cmpd="sng">
                  <a:noFill/>
                </a:ln>
                <a:solidFill>
                  <a:srgbClr val="262626"/>
                </a:solidFill>
                <a:latin typeface="+mj-lt"/>
                <a:ea typeface="+mj-ea"/>
                <a:cs typeface="+mj-cs"/>
              </a:rPr>
              <a:t>On this image of the solar system, which planet is five away from Saturn and four away from Jupiter?</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72091B9-C8DC-4B43-887D-D9E69A0414EA}"/>
              </a:ext>
            </a:extLst>
          </p:cNvPr>
          <p:cNvPicPr>
            <a:picLocks noChangeAspect="1"/>
          </p:cNvPicPr>
          <p:nvPr/>
        </p:nvPicPr>
        <p:blipFill rotWithShape="1">
          <a:blip r:embed="rId6"/>
          <a:srcRect t="23939" r="18550"/>
          <a:stretch/>
        </p:blipFill>
        <p:spPr>
          <a:xfrm>
            <a:off x="5283619" y="1791344"/>
            <a:ext cx="6420252" cy="3273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4E36C8DF-04EE-4FA0-8AEC-510C4B7BC450}"/>
              </a:ext>
            </a:extLst>
          </p:cNvPr>
          <p:cNvSpPr txBox="1"/>
          <p:nvPr/>
        </p:nvSpPr>
        <p:spPr>
          <a:xfrm>
            <a:off x="7281848" y="3590723"/>
            <a:ext cx="505328" cy="523220"/>
          </a:xfrm>
          <a:prstGeom prst="rect">
            <a:avLst/>
          </a:prstGeom>
          <a:noFill/>
          <a:ln w="76200">
            <a:solidFill>
              <a:srgbClr val="FF0000"/>
            </a:solidFill>
          </a:ln>
        </p:spPr>
        <p:txBody>
          <a:bodyPr wrap="square" rtlCol="0">
            <a:spAutoFit/>
          </a:bodyPr>
          <a:lstStyle/>
          <a:p>
            <a:pPr algn="ctr"/>
            <a:r>
              <a:rPr lang="en-GB" sz="2800" b="1" dirty="0">
                <a:solidFill>
                  <a:srgbClr val="FF0000"/>
                </a:solidFill>
              </a:rPr>
              <a:t>D</a:t>
            </a:r>
          </a:p>
        </p:txBody>
      </p:sp>
      <p:sp>
        <p:nvSpPr>
          <p:cNvPr id="25" name="TextBox 24">
            <a:extLst>
              <a:ext uri="{FF2B5EF4-FFF2-40B4-BE49-F238E27FC236}">
                <a16:creationId xmlns:a16="http://schemas.microsoft.com/office/drawing/2014/main" id="{587873DB-FCBD-4BF3-BF82-69099B483D74}"/>
              </a:ext>
            </a:extLst>
          </p:cNvPr>
          <p:cNvSpPr txBox="1"/>
          <p:nvPr/>
        </p:nvSpPr>
        <p:spPr>
          <a:xfrm>
            <a:off x="5799958" y="3590723"/>
            <a:ext cx="480699" cy="523220"/>
          </a:xfrm>
          <a:prstGeom prst="rect">
            <a:avLst/>
          </a:prstGeom>
          <a:noFill/>
          <a:ln w="76200">
            <a:solidFill>
              <a:srgbClr val="FF0000"/>
            </a:solidFill>
          </a:ln>
        </p:spPr>
        <p:txBody>
          <a:bodyPr wrap="square" rtlCol="0">
            <a:spAutoFit/>
          </a:bodyPr>
          <a:lstStyle/>
          <a:p>
            <a:pPr algn="ctr"/>
            <a:r>
              <a:rPr lang="en-GB" sz="2800" b="1" dirty="0">
                <a:solidFill>
                  <a:srgbClr val="FF0000"/>
                </a:solidFill>
              </a:rPr>
              <a:t>A</a:t>
            </a:r>
          </a:p>
        </p:txBody>
      </p:sp>
      <p:sp>
        <p:nvSpPr>
          <p:cNvPr id="26" name="TextBox 25">
            <a:extLst>
              <a:ext uri="{FF2B5EF4-FFF2-40B4-BE49-F238E27FC236}">
                <a16:creationId xmlns:a16="http://schemas.microsoft.com/office/drawing/2014/main" id="{DEC5F63E-5AD7-4733-8AB9-D3C4F9BB88BE}"/>
              </a:ext>
            </a:extLst>
          </p:cNvPr>
          <p:cNvSpPr txBox="1"/>
          <p:nvPr/>
        </p:nvSpPr>
        <p:spPr>
          <a:xfrm>
            <a:off x="6295048" y="3590723"/>
            <a:ext cx="480699" cy="523220"/>
          </a:xfrm>
          <a:prstGeom prst="rect">
            <a:avLst/>
          </a:prstGeom>
          <a:noFill/>
          <a:ln w="76200">
            <a:solidFill>
              <a:srgbClr val="FF0000"/>
            </a:solidFill>
          </a:ln>
        </p:spPr>
        <p:txBody>
          <a:bodyPr wrap="square" rtlCol="0">
            <a:spAutoFit/>
          </a:bodyPr>
          <a:lstStyle/>
          <a:p>
            <a:pPr algn="ctr"/>
            <a:r>
              <a:rPr lang="en-GB" sz="2800" b="1" dirty="0">
                <a:solidFill>
                  <a:srgbClr val="FF0000"/>
                </a:solidFill>
              </a:rPr>
              <a:t>B</a:t>
            </a:r>
          </a:p>
        </p:txBody>
      </p:sp>
      <p:sp>
        <p:nvSpPr>
          <p:cNvPr id="27" name="TextBox 26">
            <a:extLst>
              <a:ext uri="{FF2B5EF4-FFF2-40B4-BE49-F238E27FC236}">
                <a16:creationId xmlns:a16="http://schemas.microsoft.com/office/drawing/2014/main" id="{4F78AA66-1208-4355-B31A-839F8C25B48C}"/>
              </a:ext>
            </a:extLst>
          </p:cNvPr>
          <p:cNvSpPr txBox="1"/>
          <p:nvPr/>
        </p:nvSpPr>
        <p:spPr>
          <a:xfrm>
            <a:off x="6784215" y="3592267"/>
            <a:ext cx="480699" cy="523220"/>
          </a:xfrm>
          <a:prstGeom prst="rect">
            <a:avLst/>
          </a:prstGeom>
          <a:noFill/>
          <a:ln w="76200">
            <a:solidFill>
              <a:srgbClr val="FF0000"/>
            </a:solidFill>
          </a:ln>
        </p:spPr>
        <p:txBody>
          <a:bodyPr wrap="square" rtlCol="0">
            <a:spAutoFit/>
          </a:bodyPr>
          <a:lstStyle/>
          <a:p>
            <a:pPr algn="ctr"/>
            <a:r>
              <a:rPr lang="en-GB" sz="2800" b="1" dirty="0">
                <a:solidFill>
                  <a:srgbClr val="FF0000"/>
                </a:solidFill>
              </a:rPr>
              <a:t>C</a:t>
            </a:r>
          </a:p>
        </p:txBody>
      </p:sp>
      <p:pic>
        <p:nvPicPr>
          <p:cNvPr id="28" name="Online Media 7" title="5 second Countdown">
            <a:hlinkClick r:id="" action="ppaction://media"/>
            <a:extLst>
              <a:ext uri="{FF2B5EF4-FFF2-40B4-BE49-F238E27FC236}">
                <a16:creationId xmlns:a16="http://schemas.microsoft.com/office/drawing/2014/main" id="{99DA6C1E-4C73-4A8B-B2F1-E36F5B9205A7}"/>
              </a:ext>
            </a:extLst>
          </p:cNvPr>
          <p:cNvPicPr>
            <a:picLocks noRot="1" noChangeAspect="1"/>
          </p:cNvPicPr>
          <p:nvPr>
            <a:videoFile r:link="rId1"/>
          </p:nvPr>
        </p:nvPicPr>
        <p:blipFill>
          <a:blip r:embed="rId7"/>
          <a:stretch>
            <a:fillRect/>
          </a:stretch>
        </p:blipFill>
        <p:spPr>
          <a:xfrm>
            <a:off x="1055635" y="4485403"/>
            <a:ext cx="2810909" cy="1581137"/>
          </a:xfrm>
          <a:prstGeom prst="rect">
            <a:avLst/>
          </a:prstGeom>
        </p:spPr>
      </p:pic>
    </p:spTree>
    <p:extLst>
      <p:ext uri="{BB962C8B-B14F-4D97-AF65-F5344CB8AC3E}">
        <p14:creationId xmlns:p14="http://schemas.microsoft.com/office/powerpoint/2010/main" val="14249562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8"/>
                                        </p:tgtEl>
                                      </p:cBhvr>
                                    </p:cmd>
                                  </p:childTnLst>
                                </p:cTn>
                              </p:par>
                            </p:childTnLst>
                          </p:cTn>
                        </p:par>
                      </p:childTnLst>
                    </p:cTn>
                  </p:par>
                </p:childTnLst>
              </p:cTn>
              <p:nextCondLst>
                <p:cond evt="onClick" delay="0">
                  <p:tgtEl>
                    <p:spTgt spid="28"/>
                  </p:tgtEl>
                </p:cond>
              </p:nextCondLst>
            </p:seq>
            <p:video>
              <p:cMediaNode vol="80000">
                <p:cTn id="12" fill="hold" display="0">
                  <p:stCondLst>
                    <p:cond delay="indefinite"/>
                  </p:stCondLst>
                </p:cTn>
                <p:tgtEl>
                  <p:spTgt spid="28"/>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703F9C11-6B6B-4A4E-9847-89CFAD809994}"/>
              </a:ext>
            </a:extLst>
          </p:cNvPr>
          <p:cNvSpPr txBox="1"/>
          <p:nvPr/>
        </p:nvSpPr>
        <p:spPr>
          <a:xfrm>
            <a:off x="559219" y="724029"/>
            <a:ext cx="3677054" cy="375329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Which point on this compass is directly opposite 315 degrees?</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04EE9BB-5BF5-4D10-9338-850DE6294864}"/>
              </a:ext>
            </a:extLst>
          </p:cNvPr>
          <p:cNvPicPr>
            <a:picLocks noChangeAspect="1"/>
          </p:cNvPicPr>
          <p:nvPr/>
        </p:nvPicPr>
        <p:blipFill>
          <a:blip r:embed="rId6"/>
          <a:stretch>
            <a:fillRect/>
          </a:stretch>
        </p:blipFill>
        <p:spPr>
          <a:xfrm rot="16200000">
            <a:off x="5730518" y="1558910"/>
            <a:ext cx="5629443" cy="37576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Arrow: Down 7">
            <a:extLst>
              <a:ext uri="{FF2B5EF4-FFF2-40B4-BE49-F238E27FC236}">
                <a16:creationId xmlns:a16="http://schemas.microsoft.com/office/drawing/2014/main" id="{30AC39A7-C227-4436-B9A4-F89155265B19}"/>
              </a:ext>
            </a:extLst>
          </p:cNvPr>
          <p:cNvSpPr/>
          <p:nvPr/>
        </p:nvSpPr>
        <p:spPr>
          <a:xfrm rot="19221144">
            <a:off x="6759653" y="1278131"/>
            <a:ext cx="919426" cy="1265269"/>
          </a:xfrm>
          <a:prstGeom prst="down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A</a:t>
            </a:r>
          </a:p>
        </p:txBody>
      </p:sp>
      <p:sp>
        <p:nvSpPr>
          <p:cNvPr id="23" name="Arrow: Down 22">
            <a:extLst>
              <a:ext uri="{FF2B5EF4-FFF2-40B4-BE49-F238E27FC236}">
                <a16:creationId xmlns:a16="http://schemas.microsoft.com/office/drawing/2014/main" id="{D92556D9-5E2B-48A5-B29B-DB4BF61736CB}"/>
              </a:ext>
            </a:extLst>
          </p:cNvPr>
          <p:cNvSpPr/>
          <p:nvPr/>
        </p:nvSpPr>
        <p:spPr>
          <a:xfrm rot="2024459">
            <a:off x="9388209" y="1289028"/>
            <a:ext cx="919426" cy="1265269"/>
          </a:xfrm>
          <a:prstGeom prst="down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B</a:t>
            </a:r>
          </a:p>
        </p:txBody>
      </p:sp>
      <p:sp>
        <p:nvSpPr>
          <p:cNvPr id="9" name="Arrow: Up 8">
            <a:extLst>
              <a:ext uri="{FF2B5EF4-FFF2-40B4-BE49-F238E27FC236}">
                <a16:creationId xmlns:a16="http://schemas.microsoft.com/office/drawing/2014/main" id="{C4D145D7-7F5A-449D-9501-7B0F88C94C33}"/>
              </a:ext>
            </a:extLst>
          </p:cNvPr>
          <p:cNvSpPr/>
          <p:nvPr/>
        </p:nvSpPr>
        <p:spPr>
          <a:xfrm rot="3090833">
            <a:off x="6626607" y="3992109"/>
            <a:ext cx="999769" cy="1331773"/>
          </a:xfrm>
          <a:prstGeom prst="up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D</a:t>
            </a:r>
          </a:p>
        </p:txBody>
      </p:sp>
      <p:sp>
        <p:nvSpPr>
          <p:cNvPr id="25" name="Arrow: Up 24">
            <a:extLst>
              <a:ext uri="{FF2B5EF4-FFF2-40B4-BE49-F238E27FC236}">
                <a16:creationId xmlns:a16="http://schemas.microsoft.com/office/drawing/2014/main" id="{9F99B808-AD4E-46F4-BF83-67C720BD7F9B}"/>
              </a:ext>
            </a:extLst>
          </p:cNvPr>
          <p:cNvSpPr/>
          <p:nvPr/>
        </p:nvSpPr>
        <p:spPr>
          <a:xfrm rot="19086840">
            <a:off x="9451346" y="4135965"/>
            <a:ext cx="999769" cy="1420611"/>
          </a:xfrm>
          <a:prstGeom prst="upArrow">
            <a:avLst/>
          </a:prstGeom>
          <a:solidFill>
            <a:srgbClr val="FF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C</a:t>
            </a:r>
          </a:p>
        </p:txBody>
      </p:sp>
      <p:pic>
        <p:nvPicPr>
          <p:cNvPr id="26" name="Online Media 7" title="5 second Countdown">
            <a:hlinkClick r:id="" action="ppaction://media"/>
            <a:extLst>
              <a:ext uri="{FF2B5EF4-FFF2-40B4-BE49-F238E27FC236}">
                <a16:creationId xmlns:a16="http://schemas.microsoft.com/office/drawing/2014/main" id="{964D1DF2-195A-4720-AC8D-28D0161026E2}"/>
              </a:ext>
            </a:extLst>
          </p:cNvPr>
          <p:cNvPicPr>
            <a:picLocks noRot="1" noChangeAspect="1"/>
          </p:cNvPicPr>
          <p:nvPr>
            <a:videoFile r:link="rId1"/>
          </p:nvPr>
        </p:nvPicPr>
        <p:blipFill>
          <a:blip r:embed="rId7"/>
          <a:stretch>
            <a:fillRect/>
          </a:stretch>
        </p:blipFill>
        <p:spPr>
          <a:xfrm>
            <a:off x="992291" y="4566321"/>
            <a:ext cx="2810909" cy="1581137"/>
          </a:xfrm>
          <a:prstGeom prst="rect">
            <a:avLst/>
          </a:prstGeom>
        </p:spPr>
      </p:pic>
    </p:spTree>
    <p:extLst>
      <p:ext uri="{BB962C8B-B14F-4D97-AF65-F5344CB8AC3E}">
        <p14:creationId xmlns:p14="http://schemas.microsoft.com/office/powerpoint/2010/main" val="30847908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6"/>
                                        </p:tgtEl>
                                      </p:cBhvr>
                                    </p:cmd>
                                  </p:childTnLst>
                                </p:cTn>
                              </p:par>
                            </p:childTnLst>
                          </p:cTn>
                        </p:par>
                      </p:childTnLst>
                    </p:cTn>
                  </p:par>
                </p:childTnLst>
              </p:cTn>
              <p:nextCondLst>
                <p:cond evt="onClick" delay="0">
                  <p:tgtEl>
                    <p:spTgt spid="26"/>
                  </p:tgtEl>
                </p:cond>
              </p:nextCondLst>
            </p:seq>
            <p:video>
              <p:cMediaNode vol="80000">
                <p:cTn id="12" fill="hold" display="0">
                  <p:stCondLst>
                    <p:cond delay="indefinite"/>
                  </p:stCondLst>
                </p:cTn>
                <p:tgtEl>
                  <p:spTgt spid="2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15BA58-6928-463C-BCDE-E8AF92106C57}"/>
              </a:ext>
            </a:extLst>
          </p:cNvPr>
          <p:cNvSpPr txBox="1"/>
          <p:nvPr/>
        </p:nvSpPr>
        <p:spPr>
          <a:xfrm>
            <a:off x="606056" y="595423"/>
            <a:ext cx="10972800" cy="2585323"/>
          </a:xfrm>
          <a:prstGeom prst="rect">
            <a:avLst/>
          </a:prstGeom>
          <a:noFill/>
        </p:spPr>
        <p:txBody>
          <a:bodyPr wrap="square" rtlCol="0">
            <a:spAutoFit/>
          </a:bodyPr>
          <a:lstStyle/>
          <a:p>
            <a:pPr algn="ctr"/>
            <a:r>
              <a:rPr lang="en-GB" sz="5400" dirty="0"/>
              <a:t>Which of these British monarchs featured on the worlds first adhesive postage stamp?</a:t>
            </a:r>
          </a:p>
        </p:txBody>
      </p:sp>
      <p:sp>
        <p:nvSpPr>
          <p:cNvPr id="3" name="TextBox 2">
            <a:extLst>
              <a:ext uri="{FF2B5EF4-FFF2-40B4-BE49-F238E27FC236}">
                <a16:creationId xmlns:a16="http://schemas.microsoft.com/office/drawing/2014/main" id="{3C43AF32-FD78-4BE6-A7DC-923C217A1891}"/>
              </a:ext>
            </a:extLst>
          </p:cNvPr>
          <p:cNvSpPr txBox="1"/>
          <p:nvPr/>
        </p:nvSpPr>
        <p:spPr>
          <a:xfrm>
            <a:off x="3965944" y="3180746"/>
            <a:ext cx="4253024" cy="3046988"/>
          </a:xfrm>
          <a:prstGeom prst="rect">
            <a:avLst/>
          </a:prstGeom>
          <a:solidFill>
            <a:srgbClr val="FF0000"/>
          </a:solidFill>
          <a:ln w="76200">
            <a:solidFill>
              <a:srgbClr val="7030A0"/>
            </a:solidFill>
          </a:ln>
        </p:spPr>
        <p:txBody>
          <a:bodyPr wrap="square" rtlCol="0">
            <a:spAutoFit/>
          </a:bodyPr>
          <a:lstStyle/>
          <a:p>
            <a:pPr marL="514350" indent="-514350">
              <a:buAutoNum type="alphaUcPeriod"/>
            </a:pPr>
            <a:r>
              <a:rPr lang="en-GB" sz="4800" b="1" dirty="0"/>
              <a:t>William IV</a:t>
            </a:r>
          </a:p>
          <a:p>
            <a:pPr marL="514350" indent="-514350">
              <a:buAutoNum type="alphaUcPeriod"/>
            </a:pPr>
            <a:r>
              <a:rPr lang="en-GB" sz="4800" b="1" dirty="0"/>
              <a:t>Victoria</a:t>
            </a:r>
          </a:p>
          <a:p>
            <a:pPr marL="514350" indent="-514350">
              <a:buAutoNum type="alphaUcPeriod"/>
            </a:pPr>
            <a:r>
              <a:rPr lang="en-GB" sz="4800" b="1" dirty="0"/>
              <a:t>Edward VII</a:t>
            </a:r>
          </a:p>
          <a:p>
            <a:pPr marL="514350" indent="-514350">
              <a:buAutoNum type="alphaUcPeriod"/>
            </a:pPr>
            <a:r>
              <a:rPr lang="en-GB" sz="4800" b="1" dirty="0"/>
              <a:t>Edward VIII</a:t>
            </a:r>
          </a:p>
        </p:txBody>
      </p:sp>
      <p:pic>
        <p:nvPicPr>
          <p:cNvPr id="5" name="Online Media 7" title="5 second Countdown">
            <a:hlinkClick r:id="" action="ppaction://media"/>
            <a:extLst>
              <a:ext uri="{FF2B5EF4-FFF2-40B4-BE49-F238E27FC236}">
                <a16:creationId xmlns:a16="http://schemas.microsoft.com/office/drawing/2014/main" id="{7043C5B9-F77B-48E0-BD2F-7BD28038EBA2}"/>
              </a:ext>
            </a:extLst>
          </p:cNvPr>
          <p:cNvPicPr>
            <a:picLocks noRot="1" noChangeAspect="1"/>
          </p:cNvPicPr>
          <p:nvPr>
            <a:videoFile r:link="rId1"/>
          </p:nvPr>
        </p:nvPicPr>
        <p:blipFill>
          <a:blip r:embed="rId3"/>
          <a:stretch>
            <a:fillRect/>
          </a:stretch>
        </p:blipFill>
        <p:spPr>
          <a:xfrm>
            <a:off x="880546" y="3913671"/>
            <a:ext cx="2810909" cy="1581137"/>
          </a:xfrm>
          <a:prstGeom prst="rect">
            <a:avLst/>
          </a:prstGeom>
        </p:spPr>
      </p:pic>
    </p:spTree>
    <p:extLst>
      <p:ext uri="{BB962C8B-B14F-4D97-AF65-F5344CB8AC3E}">
        <p14:creationId xmlns:p14="http://schemas.microsoft.com/office/powerpoint/2010/main" val="37852731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D4ECF35A-8366-4536-83D4-C0C4D1977CE6}"/>
              </a:ext>
            </a:extLst>
          </p:cNvPr>
          <p:cNvSpPr txBox="1"/>
          <p:nvPr/>
        </p:nvSpPr>
        <p:spPr>
          <a:xfrm>
            <a:off x="804626" y="192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700" dirty="0">
                <a:ln w="3175" cmpd="sng">
                  <a:noFill/>
                </a:ln>
                <a:solidFill>
                  <a:srgbClr val="262626"/>
                </a:solidFill>
                <a:latin typeface="+mj-lt"/>
                <a:ea typeface="+mj-ea"/>
                <a:cs typeface="+mj-cs"/>
              </a:rPr>
              <a:t>Which of these is an anagram of the highlighted bone?</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holding, person&#10;&#10;Description automatically generated">
            <a:extLst>
              <a:ext uri="{FF2B5EF4-FFF2-40B4-BE49-F238E27FC236}">
                <a16:creationId xmlns:a16="http://schemas.microsoft.com/office/drawing/2014/main" id="{28DE9240-B07C-4364-8892-B881E15E888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5691056" y="609602"/>
            <a:ext cx="5587749" cy="5587749"/>
          </a:xfrm>
          <a:prstGeom prst="rect">
            <a:avLst/>
          </a:prstGeom>
        </p:spPr>
      </p:pic>
      <p:sp>
        <p:nvSpPr>
          <p:cNvPr id="6" name="TextBox 5">
            <a:extLst>
              <a:ext uri="{FF2B5EF4-FFF2-40B4-BE49-F238E27FC236}">
                <a16:creationId xmlns:a16="http://schemas.microsoft.com/office/drawing/2014/main" id="{3C317703-3F97-406C-9556-5D4B89407506}"/>
              </a:ext>
            </a:extLst>
          </p:cNvPr>
          <p:cNvSpPr txBox="1"/>
          <p:nvPr/>
        </p:nvSpPr>
        <p:spPr>
          <a:xfrm>
            <a:off x="612037" y="4451679"/>
            <a:ext cx="3547981" cy="1815882"/>
          </a:xfrm>
          <a:prstGeom prst="rect">
            <a:avLst/>
          </a:prstGeom>
          <a:noFill/>
          <a:ln w="76200">
            <a:solidFill>
              <a:schemeClr val="tx1"/>
            </a:solidFill>
          </a:ln>
        </p:spPr>
        <p:txBody>
          <a:bodyPr wrap="square" rtlCol="0">
            <a:spAutoFit/>
          </a:bodyPr>
          <a:lstStyle/>
          <a:p>
            <a:pPr marL="514350" indent="-514350">
              <a:buAutoNum type="alphaUcPeriod"/>
            </a:pPr>
            <a:r>
              <a:rPr lang="en-GB" sz="2800" b="1" dirty="0"/>
              <a:t>EMU RUSH</a:t>
            </a:r>
          </a:p>
          <a:p>
            <a:pPr marL="514350" indent="-514350">
              <a:buAutoNum type="alphaUcPeriod"/>
            </a:pPr>
            <a:r>
              <a:rPr lang="en-GB" sz="2800" b="1" dirty="0"/>
              <a:t>LATE PAL</a:t>
            </a:r>
          </a:p>
          <a:p>
            <a:pPr marL="514350" indent="-514350">
              <a:buAutoNum type="alphaUcPeriod"/>
            </a:pPr>
            <a:r>
              <a:rPr lang="en-GB" sz="2800" b="1" dirty="0"/>
              <a:t>CARAMEL TAPS</a:t>
            </a:r>
          </a:p>
          <a:p>
            <a:pPr marL="514350" indent="-514350">
              <a:buAutoNum type="alphaUcPeriod"/>
            </a:pPr>
            <a:r>
              <a:rPr lang="en-GB" sz="2800" b="1" dirty="0"/>
              <a:t>CALL VICE</a:t>
            </a:r>
          </a:p>
        </p:txBody>
      </p:sp>
      <p:pic>
        <p:nvPicPr>
          <p:cNvPr id="17" name="Online Media 7" title="5 second Countdown">
            <a:hlinkClick r:id="" action="ppaction://media"/>
            <a:extLst>
              <a:ext uri="{FF2B5EF4-FFF2-40B4-BE49-F238E27FC236}">
                <a16:creationId xmlns:a16="http://schemas.microsoft.com/office/drawing/2014/main" id="{067871A4-D3BA-404D-8166-9550A7EC4D2F}"/>
              </a:ext>
            </a:extLst>
          </p:cNvPr>
          <p:cNvPicPr>
            <a:picLocks noRot="1" noChangeAspect="1"/>
          </p:cNvPicPr>
          <p:nvPr>
            <a:videoFile r:link="rId1"/>
          </p:nvPr>
        </p:nvPicPr>
        <p:blipFill>
          <a:blip r:embed="rId8"/>
          <a:stretch>
            <a:fillRect/>
          </a:stretch>
        </p:blipFill>
        <p:spPr>
          <a:xfrm>
            <a:off x="9736202" y="4220"/>
            <a:ext cx="2463736" cy="1385852"/>
          </a:xfrm>
          <a:prstGeom prst="rect">
            <a:avLst/>
          </a:prstGeom>
        </p:spPr>
      </p:pic>
    </p:spTree>
    <p:extLst>
      <p:ext uri="{BB962C8B-B14F-4D97-AF65-F5344CB8AC3E}">
        <p14:creationId xmlns:p14="http://schemas.microsoft.com/office/powerpoint/2010/main" val="309242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BAB6E034-E507-41EE-A509-2F6E2227403E}"/>
              </a:ext>
            </a:extLst>
          </p:cNvPr>
          <p:cNvSpPr txBox="1"/>
          <p:nvPr/>
        </p:nvSpPr>
        <p:spPr>
          <a:xfrm>
            <a:off x="860776" y="-425457"/>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Which of these is not a type of hat?</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Online Media 7" title="5 second Countdown">
            <a:hlinkClick r:id="" action="ppaction://media"/>
            <a:extLst>
              <a:ext uri="{FF2B5EF4-FFF2-40B4-BE49-F238E27FC236}">
                <a16:creationId xmlns:a16="http://schemas.microsoft.com/office/drawing/2014/main" id="{82441CD1-0B35-4B3B-8BFA-9F84A2C74C55}"/>
              </a:ext>
            </a:extLst>
          </p:cNvPr>
          <p:cNvPicPr>
            <a:picLocks noRot="1" noChangeAspect="1"/>
          </p:cNvPicPr>
          <p:nvPr>
            <a:videoFile r:link="rId1"/>
          </p:nvPr>
        </p:nvPicPr>
        <p:blipFill>
          <a:blip r:embed="rId6"/>
          <a:stretch>
            <a:fillRect/>
          </a:stretch>
        </p:blipFill>
        <p:spPr>
          <a:xfrm>
            <a:off x="5435910" y="1688402"/>
            <a:ext cx="6098041" cy="3430148"/>
          </a:xfrm>
          <a:prstGeom prst="rect">
            <a:avLst/>
          </a:prstGeom>
        </p:spPr>
      </p:pic>
      <p:sp>
        <p:nvSpPr>
          <p:cNvPr id="3" name="TextBox 2">
            <a:extLst>
              <a:ext uri="{FF2B5EF4-FFF2-40B4-BE49-F238E27FC236}">
                <a16:creationId xmlns:a16="http://schemas.microsoft.com/office/drawing/2014/main" id="{C874375E-17FB-4BB6-B80B-1BF870A16CB8}"/>
              </a:ext>
            </a:extLst>
          </p:cNvPr>
          <p:cNvSpPr txBox="1"/>
          <p:nvPr/>
        </p:nvSpPr>
        <p:spPr>
          <a:xfrm>
            <a:off x="808178" y="3403476"/>
            <a:ext cx="3179135" cy="2539157"/>
          </a:xfrm>
          <a:prstGeom prst="rect">
            <a:avLst/>
          </a:prstGeom>
          <a:noFill/>
          <a:ln w="76200">
            <a:solidFill>
              <a:schemeClr val="tx1"/>
            </a:solidFill>
          </a:ln>
        </p:spPr>
        <p:txBody>
          <a:bodyPr wrap="square" rtlCol="0">
            <a:spAutoFit/>
          </a:bodyPr>
          <a:lstStyle/>
          <a:p>
            <a:pPr marL="514350" indent="-514350">
              <a:spcAft>
                <a:spcPts val="600"/>
              </a:spcAft>
              <a:buAutoNum type="alphaUcPeriod"/>
            </a:pPr>
            <a:r>
              <a:rPr lang="en-GB" sz="3600" b="1" dirty="0"/>
              <a:t>Non la</a:t>
            </a:r>
          </a:p>
          <a:p>
            <a:pPr marL="514350" indent="-514350">
              <a:spcAft>
                <a:spcPts val="600"/>
              </a:spcAft>
              <a:buAutoNum type="alphaUcPeriod"/>
            </a:pPr>
            <a:r>
              <a:rPr lang="en-GB" sz="3600" b="1" dirty="0"/>
              <a:t>Kepi</a:t>
            </a:r>
          </a:p>
          <a:p>
            <a:pPr marL="514350" indent="-514350">
              <a:spcAft>
                <a:spcPts val="600"/>
              </a:spcAft>
              <a:buAutoNum type="alphaUcPeriod"/>
            </a:pPr>
            <a:r>
              <a:rPr lang="en-GB" sz="3600" b="1" dirty="0"/>
              <a:t>Cloche</a:t>
            </a:r>
          </a:p>
          <a:p>
            <a:pPr marL="514350" indent="-514350">
              <a:spcAft>
                <a:spcPts val="600"/>
              </a:spcAft>
              <a:buAutoNum type="alphaUcPeriod"/>
            </a:pPr>
            <a:r>
              <a:rPr lang="en-GB" sz="3600" b="1" dirty="0"/>
              <a:t>Moccasin</a:t>
            </a:r>
          </a:p>
        </p:txBody>
      </p:sp>
    </p:spTree>
    <p:extLst>
      <p:ext uri="{BB962C8B-B14F-4D97-AF65-F5344CB8AC3E}">
        <p14:creationId xmlns:p14="http://schemas.microsoft.com/office/powerpoint/2010/main" val="35970492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531748-B51B-4335-BF17-069BA4675495}"/>
              </a:ext>
            </a:extLst>
          </p:cNvPr>
          <p:cNvSpPr txBox="1"/>
          <p:nvPr/>
        </p:nvSpPr>
        <p:spPr>
          <a:xfrm>
            <a:off x="609600" y="2767280"/>
            <a:ext cx="10972800" cy="1323439"/>
          </a:xfrm>
          <a:prstGeom prst="rect">
            <a:avLst/>
          </a:prstGeom>
          <a:noFill/>
        </p:spPr>
        <p:txBody>
          <a:bodyPr wrap="square" rtlCol="0">
            <a:spAutoFit/>
          </a:bodyPr>
          <a:lstStyle/>
          <a:p>
            <a:pPr algn="ctr"/>
            <a:r>
              <a:rPr lang="en-GB" sz="8000" b="1" dirty="0"/>
              <a:t>MEMORY ROUND</a:t>
            </a:r>
          </a:p>
        </p:txBody>
      </p:sp>
    </p:spTree>
    <p:extLst>
      <p:ext uri="{BB962C8B-B14F-4D97-AF65-F5344CB8AC3E}">
        <p14:creationId xmlns:p14="http://schemas.microsoft.com/office/powerpoint/2010/main" val="13202989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DD6624-9108-4E6A-BD70-50E7746D7B43}"/>
              </a:ext>
            </a:extLst>
          </p:cNvPr>
          <p:cNvSpPr txBox="1"/>
          <p:nvPr/>
        </p:nvSpPr>
        <p:spPr>
          <a:xfrm>
            <a:off x="604283" y="474345"/>
            <a:ext cx="10983433" cy="5909310"/>
          </a:xfrm>
          <a:prstGeom prst="rect">
            <a:avLst/>
          </a:prstGeom>
          <a:noFill/>
        </p:spPr>
        <p:txBody>
          <a:bodyPr wrap="square" rtlCol="0">
            <a:spAutoFit/>
          </a:bodyPr>
          <a:lstStyle/>
          <a:p>
            <a:pPr algn="ctr"/>
            <a:r>
              <a:rPr lang="en-GB" sz="5400" dirty="0"/>
              <a:t>In this round you have 10 seconds to study a selection of road signs, then you will have 20 seconds to put the tiles into the order that you first saw them, you will need To write down what each sign is. Each one you put in the right place will score you five points.</a:t>
            </a:r>
          </a:p>
        </p:txBody>
      </p:sp>
    </p:spTree>
    <p:extLst>
      <p:ext uri="{BB962C8B-B14F-4D97-AF65-F5344CB8AC3E}">
        <p14:creationId xmlns:p14="http://schemas.microsoft.com/office/powerpoint/2010/main" val="445033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43A183C-BE01-4137-8E82-D8D29525B1F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741520" y="2620974"/>
            <a:ext cx="2242691" cy="1981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stop sign&#10;&#10;Description automatically generated">
            <a:extLst>
              <a:ext uri="{FF2B5EF4-FFF2-40B4-BE49-F238E27FC236}">
                <a16:creationId xmlns:a16="http://schemas.microsoft.com/office/drawing/2014/main" id="{FB18D24B-24CC-40B0-A839-D4C6BC17E166}"/>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568610" y="2620974"/>
            <a:ext cx="1981173"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A close up of a sign&#10;&#10;Description automatically generated">
            <a:extLst>
              <a:ext uri="{FF2B5EF4-FFF2-40B4-BE49-F238E27FC236}">
                <a16:creationId xmlns:a16="http://schemas.microsoft.com/office/drawing/2014/main" id="{504EFAB9-9ED6-4A63-9150-808B9736783D}"/>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5109071" y="2620975"/>
            <a:ext cx="2242692" cy="19922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A close up of a sign&#10;&#10;Description automatically generated">
            <a:extLst>
              <a:ext uri="{FF2B5EF4-FFF2-40B4-BE49-F238E27FC236}">
                <a16:creationId xmlns:a16="http://schemas.microsoft.com/office/drawing/2014/main" id="{6659C1E2-F569-4388-8A7F-9C79475ABEB8}"/>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207789" y="2621266"/>
            <a:ext cx="2242363"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descr="A picture containing drawing&#10;&#10;Description automatically generated">
            <a:extLst>
              <a:ext uri="{FF2B5EF4-FFF2-40B4-BE49-F238E27FC236}">
                <a16:creationId xmlns:a16="http://schemas.microsoft.com/office/drawing/2014/main" id="{1BC7DB4D-85A6-45F8-B692-C4C318D3412A}"/>
              </a:ext>
            </a:extLst>
          </p:cNvPr>
          <p:cNvPicPr>
            <a:picLocks noChangeAspect="1"/>
          </p:cNvPicPr>
          <p:nvPr/>
        </p:nvPicPr>
        <p:blipFill>
          <a:blip r:embed="rId11" cstate="hq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2667000" y="2620975"/>
            <a:ext cx="2242691"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Online Media 1" title="10 SECOND TIMER ￢ﾏﾲ￯ﾸﾏ">
            <a:hlinkClick r:id="" action="ppaction://media"/>
            <a:extLst>
              <a:ext uri="{FF2B5EF4-FFF2-40B4-BE49-F238E27FC236}">
                <a16:creationId xmlns:a16="http://schemas.microsoft.com/office/drawing/2014/main" id="{C92C033C-8EA3-4B72-8090-DFA4E3BB049B}"/>
              </a:ext>
            </a:extLst>
          </p:cNvPr>
          <p:cNvPicPr>
            <a:picLocks noRot="1" noChangeAspect="1"/>
          </p:cNvPicPr>
          <p:nvPr>
            <a:videoFile r:link="rId1"/>
          </p:nvPr>
        </p:nvPicPr>
        <p:blipFill>
          <a:blip r:embed="rId13"/>
          <a:stretch>
            <a:fillRect/>
          </a:stretch>
        </p:blipFill>
        <p:spPr>
          <a:xfrm>
            <a:off x="4810539" y="699052"/>
            <a:ext cx="3048000" cy="1714500"/>
          </a:xfrm>
          <a:prstGeom prst="rect">
            <a:avLst/>
          </a:prstGeom>
        </p:spPr>
      </p:pic>
    </p:spTree>
    <p:extLst>
      <p:ext uri="{BB962C8B-B14F-4D97-AF65-F5344CB8AC3E}">
        <p14:creationId xmlns:p14="http://schemas.microsoft.com/office/powerpoint/2010/main" val="5855751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43A183C-BE01-4137-8E82-D8D29525B1F1}"/>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332201" y="2616514"/>
            <a:ext cx="2242691" cy="1981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stop sign&#10;&#10;Description automatically generated">
            <a:extLst>
              <a:ext uri="{FF2B5EF4-FFF2-40B4-BE49-F238E27FC236}">
                <a16:creationId xmlns:a16="http://schemas.microsoft.com/office/drawing/2014/main" id="{FB18D24B-24CC-40B0-A839-D4C6BC17E166}"/>
              </a:ext>
            </a:extLst>
          </p:cNvPr>
          <p:cNvPicPr>
            <a:picLocks noChangeAspect="1"/>
          </p:cNvPicPr>
          <p:nvPr/>
        </p:nvPicPr>
        <p:blipFill>
          <a:blip r:embed="rId5" cstate="hq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134181" y="2616805"/>
            <a:ext cx="1981173"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A close up of a sign&#10;&#10;Description automatically generated">
            <a:extLst>
              <a:ext uri="{FF2B5EF4-FFF2-40B4-BE49-F238E27FC236}">
                <a16:creationId xmlns:a16="http://schemas.microsoft.com/office/drawing/2014/main" id="{504EFAB9-9ED6-4A63-9150-808B9736783D}"/>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9791739" y="2605720"/>
            <a:ext cx="2242692" cy="19922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A close up of a sign&#10;&#10;Description automatically generated">
            <a:extLst>
              <a:ext uri="{FF2B5EF4-FFF2-40B4-BE49-F238E27FC236}">
                <a16:creationId xmlns:a16="http://schemas.microsoft.com/office/drawing/2014/main" id="{6659C1E2-F569-4388-8A7F-9C79475ABEB8}"/>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2674971" y="2620973"/>
            <a:ext cx="2242363"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descr="A picture containing drawing&#10;&#10;Description automatically generated">
            <a:extLst>
              <a:ext uri="{FF2B5EF4-FFF2-40B4-BE49-F238E27FC236}">
                <a16:creationId xmlns:a16="http://schemas.microsoft.com/office/drawing/2014/main" id="{1BC7DB4D-85A6-45F8-B692-C4C318D3412A}"/>
              </a:ext>
            </a:extLst>
          </p:cNvPr>
          <p:cNvPicPr>
            <a:picLocks noChangeAspect="1"/>
          </p:cNvPicPr>
          <p:nvPr/>
        </p:nvPicPr>
        <p:blipFill>
          <a:blip r:embed="rId11" cstate="hq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215433" y="2632060"/>
            <a:ext cx="2242691"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Online Media 1" title="20 SECOND TIMER ￢ﾏﾲ￯ﾸﾏ">
            <a:hlinkClick r:id="" action="ppaction://media"/>
            <a:extLst>
              <a:ext uri="{FF2B5EF4-FFF2-40B4-BE49-F238E27FC236}">
                <a16:creationId xmlns:a16="http://schemas.microsoft.com/office/drawing/2014/main" id="{8BA5F2C1-2A28-4956-BF03-AA184039369B}"/>
              </a:ext>
            </a:extLst>
          </p:cNvPr>
          <p:cNvPicPr>
            <a:picLocks noRot="1" noChangeAspect="1"/>
          </p:cNvPicPr>
          <p:nvPr>
            <a:videoFile r:link="rId1"/>
          </p:nvPr>
        </p:nvPicPr>
        <p:blipFill>
          <a:blip r:embed="rId13"/>
          <a:stretch>
            <a:fillRect/>
          </a:stretch>
        </p:blipFill>
        <p:spPr>
          <a:xfrm>
            <a:off x="4401984" y="649357"/>
            <a:ext cx="3445565" cy="1850346"/>
          </a:xfrm>
          <a:prstGeom prst="rect">
            <a:avLst/>
          </a:prstGeom>
        </p:spPr>
      </p:pic>
    </p:spTree>
    <p:extLst>
      <p:ext uri="{BB962C8B-B14F-4D97-AF65-F5344CB8AC3E}">
        <p14:creationId xmlns:p14="http://schemas.microsoft.com/office/powerpoint/2010/main" val="9919729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15324B-7D80-45CC-8E1E-959573ED1EC5}"/>
              </a:ext>
            </a:extLst>
          </p:cNvPr>
          <p:cNvSpPr txBox="1"/>
          <p:nvPr/>
        </p:nvSpPr>
        <p:spPr>
          <a:xfrm>
            <a:off x="956930" y="1063255"/>
            <a:ext cx="10281684" cy="5632311"/>
          </a:xfrm>
          <a:prstGeom prst="rect">
            <a:avLst/>
          </a:prstGeom>
          <a:noFill/>
        </p:spPr>
        <p:txBody>
          <a:bodyPr wrap="square" rtlCol="0">
            <a:spAutoFit/>
          </a:bodyPr>
          <a:lstStyle/>
          <a:p>
            <a:r>
              <a:rPr lang="en-GB" sz="4000" dirty="0"/>
              <a:t>In this round you will get a selection of questions each one you get right will score you one point. Here are the rules:</a:t>
            </a:r>
          </a:p>
          <a:p>
            <a:endParaRPr lang="en-GB" sz="4000" dirty="0"/>
          </a:p>
          <a:p>
            <a:pPr marL="571500" indent="-571500">
              <a:buFont typeface="Arial" panose="020B0604020202020204" pitchFamily="34" charset="0"/>
              <a:buChar char="•"/>
            </a:pPr>
            <a:r>
              <a:rPr lang="en-GB" sz="4000" dirty="0"/>
              <a:t>Read the question</a:t>
            </a:r>
          </a:p>
          <a:p>
            <a:pPr marL="571500" indent="-571500">
              <a:buFont typeface="Arial" panose="020B0604020202020204" pitchFamily="34" charset="0"/>
              <a:buChar char="•"/>
            </a:pPr>
            <a:r>
              <a:rPr lang="en-GB" sz="4000" dirty="0"/>
              <a:t>Click anywhere</a:t>
            </a:r>
          </a:p>
          <a:p>
            <a:pPr marL="571500" indent="-571500">
              <a:buFont typeface="Arial" panose="020B0604020202020204" pitchFamily="34" charset="0"/>
              <a:buChar char="•"/>
            </a:pPr>
            <a:r>
              <a:rPr lang="en-GB" sz="4000" dirty="0"/>
              <a:t>Once the timer finished, click the space bar</a:t>
            </a:r>
          </a:p>
          <a:p>
            <a:pPr marL="571500" indent="-571500">
              <a:buFont typeface="Arial" panose="020B0604020202020204" pitchFamily="34" charset="0"/>
              <a:buChar char="•"/>
            </a:pPr>
            <a:r>
              <a:rPr lang="en-GB" sz="4000" dirty="0"/>
              <a:t>Do the same for all the questions</a:t>
            </a:r>
          </a:p>
          <a:p>
            <a:pPr marL="571500" indent="-571500">
              <a:buFont typeface="Arial" panose="020B0604020202020204" pitchFamily="34" charset="0"/>
              <a:buChar char="•"/>
            </a:pPr>
            <a:endParaRPr lang="en-GB" sz="4000" dirty="0"/>
          </a:p>
        </p:txBody>
      </p:sp>
    </p:spTree>
    <p:extLst>
      <p:ext uri="{BB962C8B-B14F-4D97-AF65-F5344CB8AC3E}">
        <p14:creationId xmlns:p14="http://schemas.microsoft.com/office/powerpoint/2010/main" val="3428213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CAE08-AA2A-47A6-BECB-5286266C05B8}"/>
              </a:ext>
            </a:extLst>
          </p:cNvPr>
          <p:cNvSpPr txBox="1"/>
          <p:nvPr/>
        </p:nvSpPr>
        <p:spPr>
          <a:xfrm>
            <a:off x="598967" y="2767280"/>
            <a:ext cx="10994065" cy="1323439"/>
          </a:xfrm>
          <a:prstGeom prst="rect">
            <a:avLst/>
          </a:prstGeom>
          <a:noFill/>
        </p:spPr>
        <p:txBody>
          <a:bodyPr wrap="square" rtlCol="0">
            <a:spAutoFit/>
          </a:bodyPr>
          <a:lstStyle/>
          <a:p>
            <a:pPr algn="ctr"/>
            <a:r>
              <a:rPr lang="en-GB" sz="8000" b="1" dirty="0"/>
              <a:t>BONUS ROUND</a:t>
            </a:r>
          </a:p>
        </p:txBody>
      </p:sp>
    </p:spTree>
    <p:extLst>
      <p:ext uri="{BB962C8B-B14F-4D97-AF65-F5344CB8AC3E}">
        <p14:creationId xmlns:p14="http://schemas.microsoft.com/office/powerpoint/2010/main" val="13037138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C96B24-F086-445E-A2C0-2D1888EB2219}"/>
              </a:ext>
            </a:extLst>
          </p:cNvPr>
          <p:cNvSpPr txBox="1"/>
          <p:nvPr/>
        </p:nvSpPr>
        <p:spPr>
          <a:xfrm>
            <a:off x="623777" y="474345"/>
            <a:ext cx="10944446" cy="5909310"/>
          </a:xfrm>
          <a:prstGeom prst="rect">
            <a:avLst/>
          </a:prstGeom>
          <a:noFill/>
        </p:spPr>
        <p:txBody>
          <a:bodyPr wrap="square" rtlCol="0">
            <a:spAutoFit/>
          </a:bodyPr>
          <a:lstStyle/>
          <a:p>
            <a:pPr algn="ctr"/>
            <a:r>
              <a:rPr lang="en-GB" sz="5400" dirty="0"/>
              <a:t>In this round, there will be 5 questions, these questions will be BARKINGLY HARD, much harder than the rest, but each correct answer is worth </a:t>
            </a:r>
            <a:r>
              <a:rPr lang="en-GB" sz="5400" b="1" dirty="0"/>
              <a:t>20 </a:t>
            </a:r>
            <a:r>
              <a:rPr lang="en-GB" sz="5400" dirty="0"/>
              <a:t>points, so there is a Whopping 100 points to play for. But to get them you need to perform very well.</a:t>
            </a:r>
            <a:endParaRPr lang="en-GB" sz="5400" u="sng" dirty="0"/>
          </a:p>
        </p:txBody>
      </p:sp>
    </p:spTree>
    <p:extLst>
      <p:ext uri="{BB962C8B-B14F-4D97-AF65-F5344CB8AC3E}">
        <p14:creationId xmlns:p14="http://schemas.microsoft.com/office/powerpoint/2010/main" val="566135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45776-2621-47B0-9D02-978E06DBEE22}"/>
              </a:ext>
            </a:extLst>
          </p:cNvPr>
          <p:cNvSpPr txBox="1"/>
          <p:nvPr/>
        </p:nvSpPr>
        <p:spPr>
          <a:xfrm>
            <a:off x="616688" y="606056"/>
            <a:ext cx="10962168" cy="3785652"/>
          </a:xfrm>
          <a:prstGeom prst="rect">
            <a:avLst/>
          </a:prstGeom>
          <a:noFill/>
        </p:spPr>
        <p:txBody>
          <a:bodyPr wrap="square" rtlCol="0">
            <a:spAutoFit/>
          </a:bodyPr>
          <a:lstStyle/>
          <a:p>
            <a:pPr algn="ctr"/>
            <a:r>
              <a:rPr lang="en-GB" sz="6000" dirty="0"/>
              <a:t>Because these questions will be very hard there is not a time limit, but you do need to answer at some point, Lets play the Bonus round</a:t>
            </a:r>
          </a:p>
        </p:txBody>
      </p:sp>
    </p:spTree>
    <p:extLst>
      <p:ext uri="{BB962C8B-B14F-4D97-AF65-F5344CB8AC3E}">
        <p14:creationId xmlns:p14="http://schemas.microsoft.com/office/powerpoint/2010/main" val="40136675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A60D7-DC0B-4DA8-A518-CB140CF5A193}"/>
              </a:ext>
            </a:extLst>
          </p:cNvPr>
          <p:cNvSpPr txBox="1"/>
          <p:nvPr/>
        </p:nvSpPr>
        <p:spPr>
          <a:xfrm>
            <a:off x="595423" y="606056"/>
            <a:ext cx="10972800" cy="1938992"/>
          </a:xfrm>
          <a:prstGeom prst="rect">
            <a:avLst/>
          </a:prstGeom>
          <a:noFill/>
        </p:spPr>
        <p:txBody>
          <a:bodyPr wrap="square" rtlCol="0">
            <a:spAutoFit/>
          </a:bodyPr>
          <a:lstStyle/>
          <a:p>
            <a:pPr algn="ctr"/>
            <a:r>
              <a:rPr lang="en-GB" sz="6000" dirty="0"/>
              <a:t>Which first name links these famous people?</a:t>
            </a:r>
          </a:p>
        </p:txBody>
      </p:sp>
      <p:sp>
        <p:nvSpPr>
          <p:cNvPr id="3" name="TextBox 2">
            <a:extLst>
              <a:ext uri="{FF2B5EF4-FFF2-40B4-BE49-F238E27FC236}">
                <a16:creationId xmlns:a16="http://schemas.microsoft.com/office/drawing/2014/main" id="{6CDCFA6D-C304-4C96-AF5A-D3B2D0BB7FD2}"/>
              </a:ext>
            </a:extLst>
          </p:cNvPr>
          <p:cNvSpPr txBox="1"/>
          <p:nvPr/>
        </p:nvSpPr>
        <p:spPr>
          <a:xfrm>
            <a:off x="3863162" y="3429000"/>
            <a:ext cx="4763387" cy="2308324"/>
          </a:xfrm>
          <a:prstGeom prst="rect">
            <a:avLst/>
          </a:prstGeom>
          <a:solidFill>
            <a:srgbClr val="002060"/>
          </a:solidFill>
          <a:ln w="76200">
            <a:solidFill>
              <a:schemeClr val="tx1"/>
            </a:solidFill>
          </a:ln>
        </p:spPr>
        <p:txBody>
          <a:bodyPr wrap="square" rtlCol="0">
            <a:spAutoFit/>
          </a:bodyPr>
          <a:lstStyle/>
          <a:p>
            <a:r>
              <a:rPr lang="en-GB" sz="4800" b="1" dirty="0">
                <a:solidFill>
                  <a:schemeClr val="bg1"/>
                </a:solidFill>
              </a:rPr>
              <a:t>Ride (astronaut)</a:t>
            </a:r>
          </a:p>
          <a:p>
            <a:r>
              <a:rPr lang="en-GB" sz="4800" b="1" dirty="0">
                <a:solidFill>
                  <a:schemeClr val="bg1"/>
                </a:solidFill>
              </a:rPr>
              <a:t>Field (actor)</a:t>
            </a:r>
          </a:p>
          <a:p>
            <a:r>
              <a:rPr lang="en-GB" sz="4800" b="1" dirty="0">
                <a:solidFill>
                  <a:schemeClr val="bg1"/>
                </a:solidFill>
              </a:rPr>
              <a:t>Gunnell (athlete)</a:t>
            </a:r>
          </a:p>
        </p:txBody>
      </p:sp>
    </p:spTree>
    <p:extLst>
      <p:ext uri="{BB962C8B-B14F-4D97-AF65-F5344CB8AC3E}">
        <p14:creationId xmlns:p14="http://schemas.microsoft.com/office/powerpoint/2010/main" val="1742393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F092C-00D7-4793-A062-5F454C8F757F}"/>
              </a:ext>
            </a:extLst>
          </p:cNvPr>
          <p:cNvSpPr txBox="1"/>
          <p:nvPr/>
        </p:nvSpPr>
        <p:spPr>
          <a:xfrm>
            <a:off x="625549" y="607113"/>
            <a:ext cx="10940902" cy="2308324"/>
          </a:xfrm>
          <a:prstGeom prst="rect">
            <a:avLst/>
          </a:prstGeom>
          <a:noFill/>
        </p:spPr>
        <p:txBody>
          <a:bodyPr wrap="square" rtlCol="0">
            <a:spAutoFit/>
          </a:bodyPr>
          <a:lstStyle/>
          <a:p>
            <a:pPr algn="ctr"/>
            <a:r>
              <a:rPr lang="en-GB" sz="4800" dirty="0"/>
              <a:t>Which of these singers shares their initials with the person who became editor-in-chief of American Vogue in 1998?</a:t>
            </a:r>
          </a:p>
        </p:txBody>
      </p:sp>
      <p:sp>
        <p:nvSpPr>
          <p:cNvPr id="3" name="TextBox 2">
            <a:extLst>
              <a:ext uri="{FF2B5EF4-FFF2-40B4-BE49-F238E27FC236}">
                <a16:creationId xmlns:a16="http://schemas.microsoft.com/office/drawing/2014/main" id="{92F9F978-F0B4-4352-9076-E16BE754E0C9}"/>
              </a:ext>
            </a:extLst>
          </p:cNvPr>
          <p:cNvSpPr txBox="1"/>
          <p:nvPr/>
        </p:nvSpPr>
        <p:spPr>
          <a:xfrm>
            <a:off x="3549501" y="3429000"/>
            <a:ext cx="4860851" cy="2123658"/>
          </a:xfrm>
          <a:prstGeom prst="rect">
            <a:avLst/>
          </a:prstGeom>
          <a:noFill/>
          <a:ln w="76200">
            <a:solidFill>
              <a:schemeClr val="tx1"/>
            </a:solidFill>
          </a:ln>
        </p:spPr>
        <p:txBody>
          <a:bodyPr wrap="square" rtlCol="0">
            <a:spAutoFit/>
          </a:bodyPr>
          <a:lstStyle/>
          <a:p>
            <a:pPr marL="514350" indent="-514350">
              <a:buAutoNum type="alphaUcPeriod"/>
            </a:pPr>
            <a:r>
              <a:rPr lang="en-GB" sz="4400" b="1" dirty="0"/>
              <a:t>Amy Winehouse</a:t>
            </a:r>
          </a:p>
          <a:p>
            <a:pPr marL="514350" indent="-514350">
              <a:buAutoNum type="alphaUcPeriod"/>
            </a:pPr>
            <a:r>
              <a:rPr lang="en-GB" sz="4400" b="1" dirty="0"/>
              <a:t>Diana Ross</a:t>
            </a:r>
          </a:p>
          <a:p>
            <a:pPr marL="514350" indent="-514350">
              <a:buAutoNum type="alphaUcPeriod"/>
            </a:pPr>
            <a:r>
              <a:rPr lang="en-GB" sz="4400" b="1" dirty="0"/>
              <a:t>Celine Dion</a:t>
            </a:r>
          </a:p>
        </p:txBody>
      </p:sp>
    </p:spTree>
    <p:extLst>
      <p:ext uri="{BB962C8B-B14F-4D97-AF65-F5344CB8AC3E}">
        <p14:creationId xmlns:p14="http://schemas.microsoft.com/office/powerpoint/2010/main" val="22921320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228E35-EC5A-4B27-BE38-CEE0E60855B3}"/>
              </a:ext>
            </a:extLst>
          </p:cNvPr>
          <p:cNvSpPr txBox="1"/>
          <p:nvPr/>
        </p:nvSpPr>
        <p:spPr>
          <a:xfrm>
            <a:off x="595423" y="606056"/>
            <a:ext cx="10972800" cy="1938992"/>
          </a:xfrm>
          <a:prstGeom prst="rect">
            <a:avLst/>
          </a:prstGeom>
          <a:noFill/>
        </p:spPr>
        <p:txBody>
          <a:bodyPr wrap="square" rtlCol="0">
            <a:spAutoFit/>
          </a:bodyPr>
          <a:lstStyle/>
          <a:p>
            <a:pPr algn="ctr"/>
            <a:r>
              <a:rPr lang="en-GB" sz="6000" dirty="0"/>
              <a:t>Which fashion designer could have written this social media post?</a:t>
            </a:r>
          </a:p>
        </p:txBody>
      </p:sp>
      <p:sp>
        <p:nvSpPr>
          <p:cNvPr id="3" name="TextBox 2">
            <a:extLst>
              <a:ext uri="{FF2B5EF4-FFF2-40B4-BE49-F238E27FC236}">
                <a16:creationId xmlns:a16="http://schemas.microsoft.com/office/drawing/2014/main" id="{EB59A9D2-E4BA-4117-989F-B2659FA9D4DC}"/>
              </a:ext>
            </a:extLst>
          </p:cNvPr>
          <p:cNvSpPr txBox="1"/>
          <p:nvPr/>
        </p:nvSpPr>
        <p:spPr>
          <a:xfrm>
            <a:off x="3428999" y="2998382"/>
            <a:ext cx="5305647" cy="2677656"/>
          </a:xfrm>
          <a:prstGeom prst="rect">
            <a:avLst/>
          </a:prstGeom>
          <a:noFill/>
          <a:ln w="76200">
            <a:solidFill>
              <a:schemeClr val="tx1"/>
            </a:solidFill>
          </a:ln>
        </p:spPr>
        <p:txBody>
          <a:bodyPr wrap="square" rtlCol="0">
            <a:spAutoFit/>
          </a:bodyPr>
          <a:lstStyle/>
          <a:p>
            <a:r>
              <a:rPr lang="en-GB" sz="3200" b="1" dirty="0"/>
              <a:t>Clapham Veg</a:t>
            </a:r>
          </a:p>
          <a:p>
            <a:r>
              <a:rPr lang="en-GB" sz="2800" dirty="0"/>
              <a:t>Punk fashion selling out on London’s Kings Road #TooFastToLive#TooYoungToDie</a:t>
            </a:r>
          </a:p>
          <a:p>
            <a:endParaRPr lang="en-GB" sz="2800" dirty="0"/>
          </a:p>
          <a:p>
            <a:r>
              <a:rPr lang="en-GB" sz="2400" dirty="0"/>
              <a:t>       </a:t>
            </a:r>
            <a:r>
              <a:rPr lang="en-GB" sz="2000" dirty="0"/>
              <a:t>McMalc Likes this</a:t>
            </a:r>
            <a:endParaRPr lang="en-GB" sz="2400" dirty="0"/>
          </a:p>
        </p:txBody>
      </p:sp>
      <p:pic>
        <p:nvPicPr>
          <p:cNvPr id="5" name="Picture 4" descr="A close up of a logo&#10;&#10;Description automatically generated">
            <a:extLst>
              <a:ext uri="{FF2B5EF4-FFF2-40B4-BE49-F238E27FC236}">
                <a16:creationId xmlns:a16="http://schemas.microsoft.com/office/drawing/2014/main" id="{0C981E28-7FEF-49FF-8793-C79D08B893E3}"/>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521764" y="5234607"/>
            <a:ext cx="452282" cy="410219"/>
          </a:xfrm>
          <a:prstGeom prst="rect">
            <a:avLst/>
          </a:prstGeom>
        </p:spPr>
      </p:pic>
      <p:pic>
        <p:nvPicPr>
          <p:cNvPr id="8" name="Picture 7" descr="A picture containing table&#10;&#10;Description automatically generated">
            <a:extLst>
              <a:ext uri="{FF2B5EF4-FFF2-40B4-BE49-F238E27FC236}">
                <a16:creationId xmlns:a16="http://schemas.microsoft.com/office/drawing/2014/main" id="{05562FDD-AEEC-4E3E-80CB-54563BAEE40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756839" y="3559181"/>
            <a:ext cx="1566143" cy="1507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867A76EF-3C9F-4711-BB8D-167825C5A862}"/>
              </a:ext>
            </a:extLst>
          </p:cNvPr>
          <p:cNvSpPr txBox="1"/>
          <p:nvPr/>
        </p:nvSpPr>
        <p:spPr>
          <a:xfrm>
            <a:off x="1590261" y="3008243"/>
            <a:ext cx="1828800" cy="2636583"/>
          </a:xfrm>
          <a:prstGeom prst="rect">
            <a:avLst/>
          </a:prstGeom>
          <a:noFill/>
          <a:ln w="76200">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3075515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67DB1-CAF8-406E-83B2-C5F6FB3CE590}"/>
              </a:ext>
            </a:extLst>
          </p:cNvPr>
          <p:cNvSpPr txBox="1"/>
          <p:nvPr/>
        </p:nvSpPr>
        <p:spPr>
          <a:xfrm>
            <a:off x="606056" y="606056"/>
            <a:ext cx="10983432" cy="2862322"/>
          </a:xfrm>
          <a:prstGeom prst="rect">
            <a:avLst/>
          </a:prstGeom>
          <a:noFill/>
        </p:spPr>
        <p:txBody>
          <a:bodyPr wrap="square" rtlCol="0">
            <a:spAutoFit/>
          </a:bodyPr>
          <a:lstStyle/>
          <a:p>
            <a:pPr algn="ctr"/>
            <a:r>
              <a:rPr lang="en-GB" sz="6000" dirty="0"/>
              <a:t>When used in relation to wine, what does the “V” stand for in this abbreviation?</a:t>
            </a:r>
          </a:p>
        </p:txBody>
      </p:sp>
      <p:sp>
        <p:nvSpPr>
          <p:cNvPr id="3" name="TextBox 2">
            <a:extLst>
              <a:ext uri="{FF2B5EF4-FFF2-40B4-BE49-F238E27FC236}">
                <a16:creationId xmlns:a16="http://schemas.microsoft.com/office/drawing/2014/main" id="{37B5A9DF-CA81-4511-BD42-90BC439DCE30}"/>
              </a:ext>
            </a:extLst>
          </p:cNvPr>
          <p:cNvSpPr txBox="1"/>
          <p:nvPr/>
        </p:nvSpPr>
        <p:spPr>
          <a:xfrm>
            <a:off x="2753833" y="4276789"/>
            <a:ext cx="6921795" cy="1323439"/>
          </a:xfrm>
          <a:prstGeom prst="rect">
            <a:avLst/>
          </a:prstGeom>
          <a:solidFill>
            <a:srgbClr val="002060"/>
          </a:solidFill>
          <a:ln w="76200">
            <a:solidFill>
              <a:srgbClr val="FFC000"/>
            </a:solidFill>
          </a:ln>
        </p:spPr>
        <p:txBody>
          <a:bodyPr wrap="square" rtlCol="0">
            <a:spAutoFit/>
          </a:bodyPr>
          <a:lstStyle/>
          <a:p>
            <a:pPr algn="ctr"/>
            <a:r>
              <a:rPr lang="en-GB" sz="8000" b="1" dirty="0">
                <a:solidFill>
                  <a:schemeClr val="bg1"/>
                </a:solidFill>
                <a:latin typeface="Arial Black" panose="020B0A04020102020204" pitchFamily="34" charset="0"/>
              </a:rPr>
              <a:t>ABV</a:t>
            </a:r>
          </a:p>
        </p:txBody>
      </p:sp>
    </p:spTree>
    <p:extLst>
      <p:ext uri="{BB962C8B-B14F-4D97-AF65-F5344CB8AC3E}">
        <p14:creationId xmlns:p14="http://schemas.microsoft.com/office/powerpoint/2010/main" val="15849957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F892EE-F443-4A74-843E-613C7B32CAF6}"/>
              </a:ext>
            </a:extLst>
          </p:cNvPr>
          <p:cNvSpPr txBox="1"/>
          <p:nvPr/>
        </p:nvSpPr>
        <p:spPr>
          <a:xfrm>
            <a:off x="613144" y="606056"/>
            <a:ext cx="10965712" cy="1938992"/>
          </a:xfrm>
          <a:prstGeom prst="rect">
            <a:avLst/>
          </a:prstGeom>
          <a:noFill/>
        </p:spPr>
        <p:txBody>
          <a:bodyPr wrap="square" rtlCol="0">
            <a:spAutoFit/>
          </a:bodyPr>
          <a:lstStyle/>
          <a:p>
            <a:pPr algn="ctr"/>
            <a:r>
              <a:rPr lang="en-GB" sz="6000" dirty="0"/>
              <a:t>Brass is an alloy of copper and which other metal?</a:t>
            </a:r>
          </a:p>
        </p:txBody>
      </p:sp>
      <p:sp>
        <p:nvSpPr>
          <p:cNvPr id="3" name="TextBox 2">
            <a:extLst>
              <a:ext uri="{FF2B5EF4-FFF2-40B4-BE49-F238E27FC236}">
                <a16:creationId xmlns:a16="http://schemas.microsoft.com/office/drawing/2014/main" id="{FBA5F48B-96CA-4694-937E-B27AEB92AA53}"/>
              </a:ext>
            </a:extLst>
          </p:cNvPr>
          <p:cNvSpPr txBox="1"/>
          <p:nvPr/>
        </p:nvSpPr>
        <p:spPr>
          <a:xfrm>
            <a:off x="4242392" y="2545048"/>
            <a:ext cx="3051544" cy="3416320"/>
          </a:xfrm>
          <a:prstGeom prst="rect">
            <a:avLst/>
          </a:prstGeom>
          <a:noFill/>
          <a:ln w="76200">
            <a:solidFill>
              <a:srgbClr val="FFC000"/>
            </a:solidFill>
          </a:ln>
        </p:spPr>
        <p:txBody>
          <a:bodyPr wrap="square" rtlCol="0">
            <a:spAutoFit/>
          </a:bodyPr>
          <a:lstStyle/>
          <a:p>
            <a:pPr marL="514350" indent="-514350">
              <a:buAutoNum type="alphaUcPeriod"/>
            </a:pPr>
            <a:r>
              <a:rPr lang="en-GB" sz="5400" b="1" dirty="0"/>
              <a:t>Zinc</a:t>
            </a:r>
          </a:p>
          <a:p>
            <a:pPr marL="514350" indent="-514350">
              <a:buAutoNum type="alphaUcPeriod"/>
            </a:pPr>
            <a:r>
              <a:rPr lang="en-GB" sz="5400" b="1" dirty="0"/>
              <a:t>Tin</a:t>
            </a:r>
          </a:p>
          <a:p>
            <a:pPr marL="514350" indent="-514350">
              <a:buAutoNum type="alphaUcPeriod"/>
            </a:pPr>
            <a:r>
              <a:rPr lang="en-GB" sz="5400" b="1" dirty="0"/>
              <a:t>Nickel</a:t>
            </a:r>
          </a:p>
          <a:p>
            <a:pPr marL="514350" indent="-514350">
              <a:buAutoNum type="alphaUcPeriod"/>
            </a:pPr>
            <a:r>
              <a:rPr lang="en-GB" sz="5400" b="1" dirty="0"/>
              <a:t>Gold</a:t>
            </a:r>
          </a:p>
        </p:txBody>
      </p:sp>
    </p:spTree>
    <p:extLst>
      <p:ext uri="{BB962C8B-B14F-4D97-AF65-F5344CB8AC3E}">
        <p14:creationId xmlns:p14="http://schemas.microsoft.com/office/powerpoint/2010/main" val="19246980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C97325-8491-4D08-89D1-5A7F1DD6D7C5}"/>
              </a:ext>
            </a:extLst>
          </p:cNvPr>
          <p:cNvSpPr txBox="1"/>
          <p:nvPr/>
        </p:nvSpPr>
        <p:spPr>
          <a:xfrm>
            <a:off x="613144" y="2767280"/>
            <a:ext cx="10962168" cy="1323439"/>
          </a:xfrm>
          <a:prstGeom prst="rect">
            <a:avLst/>
          </a:prstGeom>
          <a:noFill/>
        </p:spPr>
        <p:txBody>
          <a:bodyPr wrap="square" rtlCol="0">
            <a:spAutoFit/>
          </a:bodyPr>
          <a:lstStyle/>
          <a:p>
            <a:pPr algn="ctr"/>
            <a:r>
              <a:rPr lang="en-GB" sz="8000" b="1" dirty="0"/>
              <a:t>FINAL ROUND</a:t>
            </a:r>
          </a:p>
        </p:txBody>
      </p:sp>
    </p:spTree>
    <p:extLst>
      <p:ext uri="{BB962C8B-B14F-4D97-AF65-F5344CB8AC3E}">
        <p14:creationId xmlns:p14="http://schemas.microsoft.com/office/powerpoint/2010/main" val="40676253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ADC3F2-1B53-4863-B9D8-1BACB5A1A761}"/>
              </a:ext>
            </a:extLst>
          </p:cNvPr>
          <p:cNvSpPr txBox="1"/>
          <p:nvPr/>
        </p:nvSpPr>
        <p:spPr>
          <a:xfrm>
            <a:off x="606056" y="606056"/>
            <a:ext cx="10972800" cy="3785652"/>
          </a:xfrm>
          <a:prstGeom prst="rect">
            <a:avLst/>
          </a:prstGeom>
          <a:noFill/>
        </p:spPr>
        <p:txBody>
          <a:bodyPr wrap="square" rtlCol="0">
            <a:spAutoFit/>
          </a:bodyPr>
          <a:lstStyle/>
          <a:p>
            <a:pPr algn="ctr"/>
            <a:r>
              <a:rPr lang="en-GB" sz="6000" dirty="0"/>
              <a:t>In this round its five points for each correct answer, and then exactly like the quick fire round you get ten seconds two answer?</a:t>
            </a:r>
          </a:p>
        </p:txBody>
      </p:sp>
    </p:spTree>
    <p:extLst>
      <p:ext uri="{BB962C8B-B14F-4D97-AF65-F5344CB8AC3E}">
        <p14:creationId xmlns:p14="http://schemas.microsoft.com/office/powerpoint/2010/main" val="4134351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22C0D912-F4D2-4CDC-9BA4-725E6A926F86}"/>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What is the fifth letter in the name of this city?</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in front of a large building&#10;&#10;Description automatically generated">
            <a:extLst>
              <a:ext uri="{FF2B5EF4-FFF2-40B4-BE49-F238E27FC236}">
                <a16:creationId xmlns:a16="http://schemas.microsoft.com/office/drawing/2014/main" id="{164FA266-F340-4CC7-B018-179B7631003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5435910" y="1353010"/>
            <a:ext cx="6098041" cy="41009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Online Media 2" title="Countdown Timer 10 seconds with Sound Effect 4K Free Download">
            <a:hlinkClick r:id="" action="ppaction://media"/>
            <a:extLst>
              <a:ext uri="{FF2B5EF4-FFF2-40B4-BE49-F238E27FC236}">
                <a16:creationId xmlns:a16="http://schemas.microsoft.com/office/drawing/2014/main" id="{7C192161-A99D-46D6-ACCA-B3D9205363C5}"/>
              </a:ext>
            </a:extLst>
          </p:cNvPr>
          <p:cNvPicPr>
            <a:picLocks noRot="1" noChangeAspect="1"/>
          </p:cNvPicPr>
          <p:nvPr>
            <a:videoFile r:link="rId1"/>
          </p:nvPr>
        </p:nvPicPr>
        <p:blipFill>
          <a:blip r:embed="rId8"/>
          <a:stretch>
            <a:fillRect/>
          </a:stretch>
        </p:blipFill>
        <p:spPr>
          <a:xfrm>
            <a:off x="10153872" y="0"/>
            <a:ext cx="2060354" cy="1158949"/>
          </a:xfrm>
          <a:prstGeom prst="rect">
            <a:avLst/>
          </a:prstGeom>
        </p:spPr>
      </p:pic>
    </p:spTree>
    <p:extLst>
      <p:ext uri="{BB962C8B-B14F-4D97-AF65-F5344CB8AC3E}">
        <p14:creationId xmlns:p14="http://schemas.microsoft.com/office/powerpoint/2010/main" val="25151612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3797FD-7F0A-483E-966E-7FE88F8D8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94299858-315B-4242-A342-32FD05E4DEE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5783D501-1479-4FE1-A62C-B9C862498C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53C2CCF-3504-410A-A978-9BCC7D295A0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DDB3BAEE-5BE4-4B17-A2DA-B334759C47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C3DFA58-D153-433B-B36D-B212BB43F6E5}"/>
              </a:ext>
            </a:extLst>
          </p:cNvPr>
          <p:cNvSpPr txBox="1"/>
          <p:nvPr/>
        </p:nvSpPr>
        <p:spPr>
          <a:xfrm>
            <a:off x="1055599" y="1055077"/>
            <a:ext cx="2532909" cy="4794578"/>
          </a:xfrm>
          <a:prstGeom prst="rect">
            <a:avLst/>
          </a:prstGeom>
        </p:spPr>
        <p:txBody>
          <a:bodyPr vert="horz" lIns="91440" tIns="45720" rIns="91440" bIns="45720" rtlCol="0" anchor="ctr">
            <a:normAutofit/>
          </a:bodyPr>
          <a:lstStyle/>
          <a:p>
            <a:pPr algn="ctr">
              <a:spcBef>
                <a:spcPct val="0"/>
              </a:spcBef>
              <a:spcAft>
                <a:spcPts val="600"/>
              </a:spcAft>
            </a:pPr>
            <a:r>
              <a:rPr lang="en-US" sz="4400" dirty="0">
                <a:ln w="3175" cmpd="sng">
                  <a:noFill/>
                </a:ln>
                <a:solidFill>
                  <a:srgbClr val="262626"/>
                </a:solidFill>
                <a:latin typeface="+mj-lt"/>
                <a:ea typeface="+mj-ea"/>
                <a:cs typeface="+mj-cs"/>
              </a:rPr>
              <a:t>Which of these films featuring dinosaurs was released first?</a:t>
            </a:r>
          </a:p>
        </p:txBody>
      </p:sp>
      <p:sp useBgFill="1">
        <p:nvSpPr>
          <p:cNvPr id="23" name="Rectangle 22">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a:extLst>
              <a:ext uri="{FF2B5EF4-FFF2-40B4-BE49-F238E27FC236}">
                <a16:creationId xmlns:a16="http://schemas.microsoft.com/office/drawing/2014/main" id="{2FDF76C6-60D1-41A1-8C9A-5D856E7EEDBF}"/>
              </a:ext>
            </a:extLst>
          </p:cNvPr>
          <p:cNvGraphicFramePr/>
          <p:nvPr>
            <p:extLst>
              <p:ext uri="{D42A27DB-BD31-4B8C-83A1-F6EECF244321}">
                <p14:modId xmlns:p14="http://schemas.microsoft.com/office/powerpoint/2010/main" val="334713577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Online Media 2" title="Countdown Timer 10 seconds with Sound Effect 4K Free Download">
            <a:hlinkClick r:id="" action="ppaction://media"/>
            <a:extLst>
              <a:ext uri="{FF2B5EF4-FFF2-40B4-BE49-F238E27FC236}">
                <a16:creationId xmlns:a16="http://schemas.microsoft.com/office/drawing/2014/main" id="{AAA8EC48-53F1-47C1-B9E0-88804BE40A5E}"/>
              </a:ext>
            </a:extLst>
          </p:cNvPr>
          <p:cNvPicPr>
            <a:picLocks noRot="1" noChangeAspect="1"/>
          </p:cNvPicPr>
          <p:nvPr>
            <a:videoFile r:link="rId1"/>
          </p:nvPr>
        </p:nvPicPr>
        <p:blipFill>
          <a:blip r:embed="rId11"/>
          <a:stretch>
            <a:fillRect/>
          </a:stretch>
        </p:blipFill>
        <p:spPr>
          <a:xfrm>
            <a:off x="10153872" y="0"/>
            <a:ext cx="2060354" cy="1158949"/>
          </a:xfrm>
          <a:prstGeom prst="rect">
            <a:avLst/>
          </a:prstGeom>
        </p:spPr>
      </p:pic>
    </p:spTree>
    <p:extLst>
      <p:ext uri="{BB962C8B-B14F-4D97-AF65-F5344CB8AC3E}">
        <p14:creationId xmlns:p14="http://schemas.microsoft.com/office/powerpoint/2010/main" val="40015543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BABB6-7A98-476E-94D9-47C703F0B98A}"/>
              </a:ext>
            </a:extLst>
          </p:cNvPr>
          <p:cNvSpPr txBox="1"/>
          <p:nvPr/>
        </p:nvSpPr>
        <p:spPr>
          <a:xfrm>
            <a:off x="606056" y="616688"/>
            <a:ext cx="10962167" cy="1938992"/>
          </a:xfrm>
          <a:prstGeom prst="rect">
            <a:avLst/>
          </a:prstGeom>
          <a:noFill/>
        </p:spPr>
        <p:txBody>
          <a:bodyPr wrap="square" rtlCol="0">
            <a:spAutoFit/>
          </a:bodyPr>
          <a:lstStyle/>
          <a:p>
            <a:pPr algn="ctr"/>
            <a:r>
              <a:rPr lang="en-GB" sz="6000" dirty="0"/>
              <a:t>The females of how many of these species lay eggs</a:t>
            </a:r>
          </a:p>
        </p:txBody>
      </p:sp>
      <p:pic>
        <p:nvPicPr>
          <p:cNvPr id="7" name="Picture 6" descr="A large reptile in the water&#10;&#10;Description automatically generated">
            <a:extLst>
              <a:ext uri="{FF2B5EF4-FFF2-40B4-BE49-F238E27FC236}">
                <a16:creationId xmlns:a16="http://schemas.microsoft.com/office/drawing/2014/main" id="{1663E0B8-2918-4F72-9F06-735E70D9583B}"/>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577149" y="4302321"/>
            <a:ext cx="2570760" cy="1577807"/>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descr="A small brown animal&#10;&#10;Description automatically generated">
            <a:extLst>
              <a:ext uri="{FF2B5EF4-FFF2-40B4-BE49-F238E27FC236}">
                <a16:creationId xmlns:a16="http://schemas.microsoft.com/office/drawing/2014/main" id="{4C5CFF23-55DA-4CC8-A37B-E40F95F598E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581604" y="2763262"/>
            <a:ext cx="2271182" cy="1188585"/>
          </a:xfrm>
          <a:prstGeom prst="rect">
            <a:avLst/>
          </a:prstGeom>
          <a:ln w="228600" cap="sq" cmpd="thickThin">
            <a:solidFill>
              <a:srgbClr val="000000"/>
            </a:solidFill>
            <a:prstDash val="solid"/>
            <a:miter lim="800000"/>
          </a:ln>
          <a:effectLst>
            <a:innerShdw blurRad="76200">
              <a:srgbClr val="000000"/>
            </a:innerShdw>
          </a:effectLst>
        </p:spPr>
      </p:pic>
      <p:pic>
        <p:nvPicPr>
          <p:cNvPr id="16" name="Picture 15" descr="A large brown dog lying on green grass&#10;&#10;Description automatically generated">
            <a:extLst>
              <a:ext uri="{FF2B5EF4-FFF2-40B4-BE49-F238E27FC236}">
                <a16:creationId xmlns:a16="http://schemas.microsoft.com/office/drawing/2014/main" id="{389A53D5-5460-460E-BA6E-14D6F426D340}"/>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2044091" y="4478717"/>
            <a:ext cx="2497754" cy="1661874"/>
          </a:xfrm>
          <a:prstGeom prst="rect">
            <a:avLst/>
          </a:prstGeom>
          <a:ln w="228600" cap="sq" cmpd="thickThin">
            <a:solidFill>
              <a:srgbClr val="000000"/>
            </a:solidFill>
            <a:prstDash val="solid"/>
            <a:miter lim="800000"/>
          </a:ln>
          <a:effectLst>
            <a:innerShdw blurRad="76200">
              <a:srgbClr val="000000"/>
            </a:innerShdw>
          </a:effectLst>
        </p:spPr>
      </p:pic>
      <p:pic>
        <p:nvPicPr>
          <p:cNvPr id="18" name="Picture 17" descr="A close up of a bird&#10;&#10;Description automatically generated">
            <a:extLst>
              <a:ext uri="{FF2B5EF4-FFF2-40B4-BE49-F238E27FC236}">
                <a16:creationId xmlns:a16="http://schemas.microsoft.com/office/drawing/2014/main" id="{F3A3DDF6-CD0E-4AB0-86A9-03CEEB2C3A9A}"/>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8785411" y="2084697"/>
            <a:ext cx="1934001" cy="1378731"/>
          </a:xfrm>
          <a:prstGeom prst="rect">
            <a:avLst/>
          </a:prstGeom>
          <a:ln w="228600" cap="sq" cmpd="thickThin">
            <a:solidFill>
              <a:srgbClr val="000000"/>
            </a:solidFill>
            <a:prstDash val="solid"/>
            <a:miter lim="800000"/>
          </a:ln>
          <a:effectLst>
            <a:innerShdw blurRad="76200">
              <a:srgbClr val="000000"/>
            </a:innerShdw>
          </a:effectLst>
        </p:spPr>
      </p:pic>
      <p:pic>
        <p:nvPicPr>
          <p:cNvPr id="20" name="Online Media 2" title="Countdown Timer 10 seconds with Sound Effect 4K Free Download">
            <a:hlinkClick r:id="" action="ppaction://media"/>
            <a:extLst>
              <a:ext uri="{FF2B5EF4-FFF2-40B4-BE49-F238E27FC236}">
                <a16:creationId xmlns:a16="http://schemas.microsoft.com/office/drawing/2014/main" id="{FF660FF7-A127-4B37-AED5-55A4DB92F579}"/>
              </a:ext>
            </a:extLst>
          </p:cNvPr>
          <p:cNvPicPr>
            <a:picLocks noRot="1" noChangeAspect="1"/>
          </p:cNvPicPr>
          <p:nvPr>
            <a:videoFile r:link="rId1"/>
          </p:nvPr>
        </p:nvPicPr>
        <p:blipFill>
          <a:blip r:embed="rId11"/>
          <a:stretch>
            <a:fillRect/>
          </a:stretch>
        </p:blipFill>
        <p:spPr>
          <a:xfrm>
            <a:off x="1222354" y="2539725"/>
            <a:ext cx="2510439" cy="1412122"/>
          </a:xfrm>
          <a:prstGeom prst="rect">
            <a:avLst/>
          </a:prstGeom>
        </p:spPr>
      </p:pic>
    </p:spTree>
    <p:extLst>
      <p:ext uri="{BB962C8B-B14F-4D97-AF65-F5344CB8AC3E}">
        <p14:creationId xmlns:p14="http://schemas.microsoft.com/office/powerpoint/2010/main" val="2145700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B7328C2D-38F0-4C80-9EA5-A1AD0D6B2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6"/>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grpSp>
        <p:nvGrpSpPr>
          <p:cNvPr id="21" name="Group 20">
            <a:extLst>
              <a:ext uri="{FF2B5EF4-FFF2-40B4-BE49-F238E27FC236}">
                <a16:creationId xmlns:a16="http://schemas.microsoft.com/office/drawing/2014/main" id="{BD17E249-48D0-476B-A642-A5D58DD39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7E4B7EC7-DE5B-4F27-839A-7CDF49C6181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DDA01082-3C8F-4602-8DA7-C82DF7095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24" name="Picture 23">
              <a:extLst>
                <a:ext uri="{FF2B5EF4-FFF2-40B4-BE49-F238E27FC236}">
                  <a16:creationId xmlns:a16="http://schemas.microsoft.com/office/drawing/2014/main" id="{1A21B48A-5892-4DD2-B2E1-91BD42A44C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BE083B53-5B4C-4C29-BDFD-A28B754A59D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8">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4" name="TextBox 3">
            <a:extLst>
              <a:ext uri="{FF2B5EF4-FFF2-40B4-BE49-F238E27FC236}">
                <a16:creationId xmlns:a16="http://schemas.microsoft.com/office/drawing/2014/main" id="{E0B4031C-E9E2-4A6B-AD37-22EB72C8BBEC}"/>
              </a:ext>
            </a:extLst>
          </p:cNvPr>
          <p:cNvSpPr txBox="1"/>
          <p:nvPr/>
        </p:nvSpPr>
        <p:spPr>
          <a:xfrm>
            <a:off x="1295402" y="982132"/>
            <a:ext cx="9601196"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dirty="0">
                <a:ln w="3175" cmpd="sng">
                  <a:noFill/>
                </a:ln>
                <a:solidFill>
                  <a:schemeClr val="tx1">
                    <a:lumMod val="85000"/>
                    <a:lumOff val="15000"/>
                  </a:schemeClr>
                </a:solidFill>
                <a:latin typeface="+mj-lt"/>
                <a:ea typeface="+mj-ea"/>
                <a:cs typeface="+mj-cs"/>
              </a:rPr>
              <a:t>How much did Winnie-The-Pooh pay for the honey?</a:t>
            </a:r>
          </a:p>
        </p:txBody>
      </p:sp>
      <p:cxnSp>
        <p:nvCxnSpPr>
          <p:cNvPr id="27" name="Straight Connector 26">
            <a:extLst>
              <a:ext uri="{FF2B5EF4-FFF2-40B4-BE49-F238E27FC236}">
                <a16:creationId xmlns:a16="http://schemas.microsoft.com/office/drawing/2014/main" id="{0B65B193-F600-4C1B-9DBF-09D94CDB08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370D86A-B111-461A-A95E-13FE2C764DCF}"/>
              </a:ext>
            </a:extLst>
          </p:cNvPr>
          <p:cNvSpPr txBox="1"/>
          <p:nvPr/>
        </p:nvSpPr>
        <p:spPr>
          <a:xfrm>
            <a:off x="1295401" y="2556932"/>
            <a:ext cx="9601196" cy="3318936"/>
          </a:xfrm>
          <a:prstGeom prst="rect">
            <a:avLst/>
          </a:prstGeom>
        </p:spPr>
        <p:txBody>
          <a:bodyPr vert="horz" lIns="91440" tIns="45720" rIns="91440" bIns="45720" rtlCol="0" anchor="t">
            <a:normAutofit lnSpcReduction="10000"/>
          </a:bodyPr>
          <a:lstStyle/>
          <a:p>
            <a:pPr algn="ctr">
              <a:spcBef>
                <a:spcPct val="20000"/>
              </a:spcBef>
              <a:spcAft>
                <a:spcPts val="600"/>
              </a:spcAft>
              <a:buClr>
                <a:schemeClr val="accent1"/>
              </a:buClr>
              <a:buSzPct val="115000"/>
            </a:pPr>
            <a:r>
              <a:rPr lang="en-US" sz="4000" b="1" dirty="0">
                <a:solidFill>
                  <a:schemeClr val="tx1">
                    <a:lumMod val="85000"/>
                    <a:lumOff val="15000"/>
                  </a:schemeClr>
                </a:solidFill>
              </a:rPr>
              <a:t>BBCF Prime</a:t>
            </a:r>
          </a:p>
          <a:p>
            <a:pPr>
              <a:spcBef>
                <a:spcPct val="20000"/>
              </a:spcBef>
              <a:spcAft>
                <a:spcPts val="600"/>
              </a:spcAft>
              <a:buClr>
                <a:schemeClr val="accent1"/>
              </a:buClr>
              <a:buSzPct val="115000"/>
              <a:buFont typeface="Arial"/>
              <a:buChar char="•"/>
            </a:pPr>
            <a:endParaRPr lang="en-US" sz="2000" b="1" dirty="0">
              <a:solidFill>
                <a:schemeClr val="tx1">
                  <a:lumMod val="85000"/>
                  <a:lumOff val="15000"/>
                </a:schemeClr>
              </a:solidFill>
            </a:endParaRP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CONDENSED MILK     £5.30</a:t>
            </a: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HONEY                          </a:t>
            </a: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BALOONS                       £4.70</a:t>
            </a:r>
          </a:p>
          <a:p>
            <a:pPr>
              <a:spcBef>
                <a:spcPct val="20000"/>
              </a:spcBef>
              <a:spcAft>
                <a:spcPts val="600"/>
              </a:spcAft>
              <a:buClr>
                <a:schemeClr val="accent1"/>
              </a:buClr>
              <a:buSzPct val="115000"/>
              <a:buFont typeface="Arial"/>
              <a:buChar char="•"/>
            </a:pPr>
            <a:endParaRPr lang="en-US" sz="2000" dirty="0">
              <a:solidFill>
                <a:schemeClr val="tx1">
                  <a:lumMod val="85000"/>
                  <a:lumOff val="15000"/>
                </a:schemeClr>
              </a:solidFill>
            </a:endParaRP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TOTAL                            £33.00      </a:t>
            </a: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id="{CEED9CD2-DD43-4562-8284-CA05C4773DFA}"/>
              </a:ext>
            </a:extLst>
          </p:cNvPr>
          <p:cNvSpPr/>
          <p:nvPr/>
        </p:nvSpPr>
        <p:spPr>
          <a:xfrm>
            <a:off x="687388" y="4968427"/>
            <a:ext cx="5464366" cy="1652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p:txBody>
      </p:sp>
      <p:pic>
        <p:nvPicPr>
          <p:cNvPr id="9" name="Picture 8" descr="A close up of a device&#10;&#10;Description automatically generated">
            <a:extLst>
              <a:ext uri="{FF2B5EF4-FFF2-40B4-BE49-F238E27FC236}">
                <a16:creationId xmlns:a16="http://schemas.microsoft.com/office/drawing/2014/main" id="{01BB62B8-0139-48A2-9DCC-87662CC3C97C}"/>
              </a:ext>
            </a:extLst>
          </p:cNvPr>
          <p:cNvPicPr>
            <a:picLocks noChangeAspect="1"/>
          </p:cNvPicPr>
          <p:nvPr/>
        </p:nvPicPr>
        <p:blipFill>
          <a:blip r:embed="rId9" cstate="hq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7705559" y="3593360"/>
            <a:ext cx="2055129" cy="2010738"/>
          </a:xfrm>
          <a:prstGeom prst="rect">
            <a:avLst/>
          </a:prstGeom>
        </p:spPr>
      </p:pic>
      <p:pic>
        <p:nvPicPr>
          <p:cNvPr id="26" name="Online Media 2" title="Countdown Timer 10 seconds with Sound Effect 4K Free Download">
            <a:hlinkClick r:id="" action="ppaction://media"/>
            <a:extLst>
              <a:ext uri="{FF2B5EF4-FFF2-40B4-BE49-F238E27FC236}">
                <a16:creationId xmlns:a16="http://schemas.microsoft.com/office/drawing/2014/main" id="{947B7AE7-1561-4046-A340-0D4611E1AB16}"/>
              </a:ext>
            </a:extLst>
          </p:cNvPr>
          <p:cNvPicPr>
            <a:picLocks noRot="1" noChangeAspect="1"/>
          </p:cNvPicPr>
          <p:nvPr>
            <a:videoFile r:link="rId1"/>
          </p:nvPr>
        </p:nvPicPr>
        <p:blipFill>
          <a:blip r:embed="rId11"/>
          <a:stretch>
            <a:fillRect/>
          </a:stretch>
        </p:blipFill>
        <p:spPr>
          <a:xfrm>
            <a:off x="9629444" y="5160276"/>
            <a:ext cx="1952955" cy="1098537"/>
          </a:xfrm>
          <a:prstGeom prst="rect">
            <a:avLst/>
          </a:prstGeom>
        </p:spPr>
      </p:pic>
      <p:pic>
        <p:nvPicPr>
          <p:cNvPr id="18" name="Picture 17">
            <a:extLst>
              <a:ext uri="{FF2B5EF4-FFF2-40B4-BE49-F238E27FC236}">
                <a16:creationId xmlns:a16="http://schemas.microsoft.com/office/drawing/2014/main" id="{2E2756AB-F0F5-4B82-82F9-511D572C9292}"/>
              </a:ext>
            </a:extLst>
          </p:cNvPr>
          <p:cNvPicPr>
            <a:picLocks noChangeAspect="1"/>
          </p:cNvPicPr>
          <p:nvPr/>
        </p:nvPicPr>
        <p:blipFill>
          <a:blip r:embed="rId12" cstate="hqprint">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tretch>
            <a:fillRect/>
          </a:stretch>
        </p:blipFill>
        <p:spPr>
          <a:xfrm>
            <a:off x="4228928" y="4068386"/>
            <a:ext cx="325848" cy="423331"/>
          </a:xfrm>
          <a:prstGeom prst="rect">
            <a:avLst/>
          </a:prstGeom>
        </p:spPr>
      </p:pic>
    </p:spTree>
    <p:extLst>
      <p:ext uri="{BB962C8B-B14F-4D97-AF65-F5344CB8AC3E}">
        <p14:creationId xmlns:p14="http://schemas.microsoft.com/office/powerpoint/2010/main" val="6028822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6"/>
                                        </p:tgtEl>
                                      </p:cBhvr>
                                    </p:cmd>
                                  </p:childTnLst>
                                </p:cTn>
                              </p:par>
                            </p:childTnLst>
                          </p:cTn>
                        </p:par>
                      </p:childTnLst>
                    </p:cTn>
                  </p:par>
                </p:childTnLst>
              </p:cTn>
              <p:nextCondLst>
                <p:cond evt="onClick" delay="0">
                  <p:tgtEl>
                    <p:spTgt spid="26"/>
                  </p:tgtEl>
                </p:cond>
              </p:nextCondLst>
            </p:seq>
            <p:video>
              <p:cMediaNode vol="80000">
                <p:cTn id="12" fill="hold" display="0">
                  <p:stCondLst>
                    <p:cond delay="indefinite"/>
                  </p:stCondLst>
                </p:cTn>
                <p:tgtEl>
                  <p:spTgt spid="2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619B9-5F98-4AB7-B81C-93F6A3BC015F}"/>
              </a:ext>
            </a:extLst>
          </p:cNvPr>
          <p:cNvSpPr txBox="1"/>
          <p:nvPr/>
        </p:nvSpPr>
        <p:spPr>
          <a:xfrm>
            <a:off x="598967" y="457200"/>
            <a:ext cx="10994065" cy="5632311"/>
          </a:xfrm>
          <a:prstGeom prst="rect">
            <a:avLst/>
          </a:prstGeom>
          <a:noFill/>
        </p:spPr>
        <p:txBody>
          <a:bodyPr wrap="square" rtlCol="0">
            <a:spAutoFit/>
          </a:bodyPr>
          <a:lstStyle/>
          <a:p>
            <a:pPr algn="ctr"/>
            <a:r>
              <a:rPr lang="en-GB" sz="6000" dirty="0"/>
              <a:t>This is an anagram of which breakfast (it could include different types of cereal food?</a:t>
            </a:r>
          </a:p>
          <a:p>
            <a:pPr algn="ctr"/>
            <a:endParaRPr lang="en-GB" sz="6000" dirty="0"/>
          </a:p>
          <a:p>
            <a:pPr algn="ctr"/>
            <a:endParaRPr lang="en-GB" sz="6000" dirty="0"/>
          </a:p>
          <a:p>
            <a:pPr algn="ctr"/>
            <a:r>
              <a:rPr lang="en-GB" sz="6000" b="1" dirty="0"/>
              <a:t>RIEGDORP</a:t>
            </a:r>
          </a:p>
        </p:txBody>
      </p:sp>
      <p:pic>
        <p:nvPicPr>
          <p:cNvPr id="4" name="Online Media 2" title="Countdown Timer 10 seconds with Sound Effect 4K Free Download">
            <a:hlinkClick r:id="" action="ppaction://media"/>
            <a:extLst>
              <a:ext uri="{FF2B5EF4-FFF2-40B4-BE49-F238E27FC236}">
                <a16:creationId xmlns:a16="http://schemas.microsoft.com/office/drawing/2014/main" id="{01F0932C-32BA-4D11-9851-71484A61C664}"/>
              </a:ext>
            </a:extLst>
          </p:cNvPr>
          <p:cNvPicPr>
            <a:picLocks noRot="1" noChangeAspect="1"/>
          </p:cNvPicPr>
          <p:nvPr>
            <a:videoFile r:link="rId1"/>
          </p:nvPr>
        </p:nvPicPr>
        <p:blipFill>
          <a:blip r:embed="rId3"/>
          <a:stretch>
            <a:fillRect/>
          </a:stretch>
        </p:blipFill>
        <p:spPr>
          <a:xfrm>
            <a:off x="9629444" y="5160276"/>
            <a:ext cx="1952955" cy="1098537"/>
          </a:xfrm>
          <a:prstGeom prst="rect">
            <a:avLst/>
          </a:prstGeom>
        </p:spPr>
      </p:pic>
    </p:spTree>
    <p:extLst>
      <p:ext uri="{BB962C8B-B14F-4D97-AF65-F5344CB8AC3E}">
        <p14:creationId xmlns:p14="http://schemas.microsoft.com/office/powerpoint/2010/main" val="23015464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97A05-C3D4-447D-9046-CE7840A969F5}"/>
              </a:ext>
            </a:extLst>
          </p:cNvPr>
          <p:cNvSpPr txBox="1"/>
          <p:nvPr/>
        </p:nvSpPr>
        <p:spPr>
          <a:xfrm>
            <a:off x="606056" y="606056"/>
            <a:ext cx="10972800" cy="3785652"/>
          </a:xfrm>
          <a:prstGeom prst="rect">
            <a:avLst/>
          </a:prstGeom>
          <a:noFill/>
        </p:spPr>
        <p:txBody>
          <a:bodyPr wrap="square" rtlCol="0">
            <a:spAutoFit/>
          </a:bodyPr>
          <a:lstStyle/>
          <a:p>
            <a:pPr algn="ctr"/>
            <a:r>
              <a:rPr lang="en-GB" sz="6000" dirty="0"/>
              <a:t>Which word in this film title is a pronoun?</a:t>
            </a:r>
          </a:p>
          <a:p>
            <a:pPr algn="ctr"/>
            <a:endParaRPr lang="en-GB" sz="6000" b="1" dirty="0"/>
          </a:p>
          <a:p>
            <a:pPr algn="ctr"/>
            <a:r>
              <a:rPr lang="en-GB" sz="6000" b="1" dirty="0"/>
              <a:t>Honey, I shrunk the children.</a:t>
            </a:r>
          </a:p>
        </p:txBody>
      </p:sp>
      <p:pic>
        <p:nvPicPr>
          <p:cNvPr id="3" name="Online Media 2" title="Countdown Timer 10 seconds with Sound Effect 4K Free Download">
            <a:hlinkClick r:id="" action="ppaction://media"/>
            <a:extLst>
              <a:ext uri="{FF2B5EF4-FFF2-40B4-BE49-F238E27FC236}">
                <a16:creationId xmlns:a16="http://schemas.microsoft.com/office/drawing/2014/main" id="{5043E7E0-CF7F-4699-848A-51BCAC87CE40}"/>
              </a:ext>
            </a:extLst>
          </p:cNvPr>
          <p:cNvPicPr>
            <a:picLocks noRot="1" noChangeAspect="1"/>
          </p:cNvPicPr>
          <p:nvPr>
            <a:videoFile r:link="rId1"/>
          </p:nvPr>
        </p:nvPicPr>
        <p:blipFill>
          <a:blip r:embed="rId3"/>
          <a:stretch>
            <a:fillRect/>
          </a:stretch>
        </p:blipFill>
        <p:spPr>
          <a:xfrm>
            <a:off x="9629444" y="5160276"/>
            <a:ext cx="1952955" cy="1098537"/>
          </a:xfrm>
          <a:prstGeom prst="rect">
            <a:avLst/>
          </a:prstGeom>
        </p:spPr>
      </p:pic>
    </p:spTree>
    <p:extLst>
      <p:ext uri="{BB962C8B-B14F-4D97-AF65-F5344CB8AC3E}">
        <p14:creationId xmlns:p14="http://schemas.microsoft.com/office/powerpoint/2010/main" val="36364677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99F168-C6BA-4A21-8FBB-805734A94821}"/>
              </a:ext>
            </a:extLst>
          </p:cNvPr>
          <p:cNvSpPr txBox="1"/>
          <p:nvPr/>
        </p:nvSpPr>
        <p:spPr>
          <a:xfrm>
            <a:off x="595423" y="2767280"/>
            <a:ext cx="10983433" cy="1323439"/>
          </a:xfrm>
          <a:prstGeom prst="rect">
            <a:avLst/>
          </a:prstGeom>
          <a:noFill/>
        </p:spPr>
        <p:txBody>
          <a:bodyPr wrap="square" rtlCol="0">
            <a:spAutoFit/>
          </a:bodyPr>
          <a:lstStyle/>
          <a:p>
            <a:pPr algn="ctr"/>
            <a:r>
              <a:rPr lang="en-GB" sz="8000" b="1" dirty="0"/>
              <a:t>ANSWERS</a:t>
            </a:r>
          </a:p>
        </p:txBody>
      </p:sp>
    </p:spTree>
    <p:extLst>
      <p:ext uri="{BB962C8B-B14F-4D97-AF65-F5344CB8AC3E}">
        <p14:creationId xmlns:p14="http://schemas.microsoft.com/office/powerpoint/2010/main" val="35593046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22C0D912-F4D2-4CDC-9BA4-725E6A926F86}"/>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What is the fifth letter in the name of this city?</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in front of a large building&#10;&#10;Description automatically generated">
            <a:extLst>
              <a:ext uri="{FF2B5EF4-FFF2-40B4-BE49-F238E27FC236}">
                <a16:creationId xmlns:a16="http://schemas.microsoft.com/office/drawing/2014/main" id="{164FA266-F340-4CC7-B018-179B7631003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353010"/>
            <a:ext cx="6098041" cy="41009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0AF432FA-6017-4723-B39D-E15AFA84F727}"/>
              </a:ext>
            </a:extLst>
          </p:cNvPr>
          <p:cNvSpPr txBox="1"/>
          <p:nvPr/>
        </p:nvSpPr>
        <p:spPr>
          <a:xfrm>
            <a:off x="608012" y="5244162"/>
            <a:ext cx="3552006" cy="1015663"/>
          </a:xfrm>
          <a:prstGeom prst="rect">
            <a:avLst/>
          </a:prstGeom>
          <a:noFill/>
        </p:spPr>
        <p:txBody>
          <a:bodyPr wrap="square" rtlCol="0">
            <a:spAutoFit/>
          </a:bodyPr>
          <a:lstStyle/>
          <a:p>
            <a:pPr algn="ctr"/>
            <a:r>
              <a:rPr lang="en-GB" sz="6000" dirty="0"/>
              <a:t>Mosc</a:t>
            </a:r>
            <a:r>
              <a:rPr lang="en-GB" sz="6000" dirty="0">
                <a:solidFill>
                  <a:srgbClr val="FF0000"/>
                </a:solidFill>
              </a:rPr>
              <a:t>o</a:t>
            </a:r>
            <a:r>
              <a:rPr lang="en-GB" sz="6000" dirty="0"/>
              <a:t>w</a:t>
            </a:r>
          </a:p>
        </p:txBody>
      </p:sp>
    </p:spTree>
    <p:extLst>
      <p:ext uri="{BB962C8B-B14F-4D97-AF65-F5344CB8AC3E}">
        <p14:creationId xmlns:p14="http://schemas.microsoft.com/office/powerpoint/2010/main" val="39996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8D0244-798C-49A1-8403-8588ED71512B}"/>
              </a:ext>
            </a:extLst>
          </p:cNvPr>
          <p:cNvSpPr txBox="1"/>
          <p:nvPr/>
        </p:nvSpPr>
        <p:spPr>
          <a:xfrm>
            <a:off x="616687" y="925032"/>
            <a:ext cx="10951535" cy="1938992"/>
          </a:xfrm>
          <a:prstGeom prst="rect">
            <a:avLst/>
          </a:prstGeom>
          <a:noFill/>
        </p:spPr>
        <p:txBody>
          <a:bodyPr wrap="square" rtlCol="0">
            <a:spAutoFit/>
          </a:bodyPr>
          <a:lstStyle/>
          <a:p>
            <a:pPr algn="ctr"/>
            <a:r>
              <a:rPr lang="en-GB" sz="6000" dirty="0"/>
              <a:t>Which UK national park completes this crossword?</a:t>
            </a:r>
          </a:p>
        </p:txBody>
      </p:sp>
      <p:sp>
        <p:nvSpPr>
          <p:cNvPr id="4" name="TextBox 3">
            <a:extLst>
              <a:ext uri="{FF2B5EF4-FFF2-40B4-BE49-F238E27FC236}">
                <a16:creationId xmlns:a16="http://schemas.microsoft.com/office/drawing/2014/main" id="{79AF41A7-6479-476C-A802-0E6692790BDD}"/>
              </a:ext>
            </a:extLst>
          </p:cNvPr>
          <p:cNvSpPr txBox="1"/>
          <p:nvPr/>
        </p:nvSpPr>
        <p:spPr>
          <a:xfrm>
            <a:off x="5337542" y="2869037"/>
            <a:ext cx="754912" cy="584775"/>
          </a:xfrm>
          <a:prstGeom prst="rect">
            <a:avLst/>
          </a:prstGeom>
          <a:noFill/>
          <a:ln w="76200">
            <a:solidFill>
              <a:schemeClr val="tx1"/>
            </a:solidFill>
          </a:ln>
        </p:spPr>
        <p:txBody>
          <a:bodyPr wrap="square" rtlCol="0">
            <a:spAutoFit/>
          </a:bodyPr>
          <a:lstStyle/>
          <a:p>
            <a:pPr algn="ctr"/>
            <a:r>
              <a:rPr lang="en-GB" sz="3200" b="1" dirty="0"/>
              <a:t>B</a:t>
            </a:r>
          </a:p>
        </p:txBody>
      </p:sp>
      <p:sp>
        <p:nvSpPr>
          <p:cNvPr id="5" name="TextBox 4">
            <a:extLst>
              <a:ext uri="{FF2B5EF4-FFF2-40B4-BE49-F238E27FC236}">
                <a16:creationId xmlns:a16="http://schemas.microsoft.com/office/drawing/2014/main" id="{A237E414-4142-4419-91A5-27FFEAF4546D}"/>
              </a:ext>
            </a:extLst>
          </p:cNvPr>
          <p:cNvSpPr txBox="1"/>
          <p:nvPr/>
        </p:nvSpPr>
        <p:spPr>
          <a:xfrm>
            <a:off x="5337542" y="3445579"/>
            <a:ext cx="754912" cy="584775"/>
          </a:xfrm>
          <a:prstGeom prst="rect">
            <a:avLst/>
          </a:prstGeom>
          <a:noFill/>
          <a:ln w="76200">
            <a:solidFill>
              <a:schemeClr val="tx1"/>
            </a:solidFill>
          </a:ln>
        </p:spPr>
        <p:txBody>
          <a:bodyPr wrap="square" rtlCol="0">
            <a:spAutoFit/>
          </a:bodyPr>
          <a:lstStyle/>
          <a:p>
            <a:pPr algn="ctr"/>
            <a:r>
              <a:rPr lang="en-GB" sz="3200" b="1" dirty="0"/>
              <a:t>R</a:t>
            </a:r>
          </a:p>
        </p:txBody>
      </p:sp>
      <p:sp>
        <p:nvSpPr>
          <p:cNvPr id="6" name="TextBox 5">
            <a:extLst>
              <a:ext uri="{FF2B5EF4-FFF2-40B4-BE49-F238E27FC236}">
                <a16:creationId xmlns:a16="http://schemas.microsoft.com/office/drawing/2014/main" id="{A10D5AA7-E0C2-4910-ABF8-33505E87EAE1}"/>
              </a:ext>
            </a:extLst>
          </p:cNvPr>
          <p:cNvSpPr txBox="1"/>
          <p:nvPr/>
        </p:nvSpPr>
        <p:spPr>
          <a:xfrm>
            <a:off x="5337542" y="4035029"/>
            <a:ext cx="754912" cy="584775"/>
          </a:xfrm>
          <a:prstGeom prst="rect">
            <a:avLst/>
          </a:prstGeom>
          <a:noFill/>
          <a:ln w="76200">
            <a:solidFill>
              <a:schemeClr val="tx1"/>
            </a:solidFill>
          </a:ln>
        </p:spPr>
        <p:txBody>
          <a:bodyPr wrap="square" rtlCol="0">
            <a:spAutoFit/>
          </a:bodyPr>
          <a:lstStyle/>
          <a:p>
            <a:pPr algn="ctr"/>
            <a:r>
              <a:rPr lang="en-GB" sz="3200" b="1" dirty="0"/>
              <a:t>E</a:t>
            </a:r>
          </a:p>
        </p:txBody>
      </p:sp>
      <p:sp>
        <p:nvSpPr>
          <p:cNvPr id="7" name="TextBox 6">
            <a:extLst>
              <a:ext uri="{FF2B5EF4-FFF2-40B4-BE49-F238E27FC236}">
                <a16:creationId xmlns:a16="http://schemas.microsoft.com/office/drawing/2014/main" id="{4F7067FC-A30B-400E-9006-F8FC60551C2D}"/>
              </a:ext>
            </a:extLst>
          </p:cNvPr>
          <p:cNvSpPr txBox="1"/>
          <p:nvPr/>
        </p:nvSpPr>
        <p:spPr>
          <a:xfrm>
            <a:off x="5337542" y="4592111"/>
            <a:ext cx="754912" cy="584775"/>
          </a:xfrm>
          <a:prstGeom prst="rect">
            <a:avLst/>
          </a:prstGeom>
          <a:noFill/>
          <a:ln w="76200">
            <a:solidFill>
              <a:schemeClr val="tx1"/>
            </a:solidFill>
          </a:ln>
        </p:spPr>
        <p:txBody>
          <a:bodyPr wrap="square" rtlCol="0">
            <a:spAutoFit/>
          </a:bodyPr>
          <a:lstStyle/>
          <a:p>
            <a:pPr algn="ctr"/>
            <a:r>
              <a:rPr lang="en-GB" sz="3200" b="1" dirty="0"/>
              <a:t>C</a:t>
            </a:r>
          </a:p>
        </p:txBody>
      </p:sp>
      <p:sp>
        <p:nvSpPr>
          <p:cNvPr id="8" name="TextBox 7">
            <a:extLst>
              <a:ext uri="{FF2B5EF4-FFF2-40B4-BE49-F238E27FC236}">
                <a16:creationId xmlns:a16="http://schemas.microsoft.com/office/drawing/2014/main" id="{33D55601-E700-4FE9-991C-7052F1D9A3E4}"/>
              </a:ext>
            </a:extLst>
          </p:cNvPr>
          <p:cNvSpPr txBox="1"/>
          <p:nvPr/>
        </p:nvSpPr>
        <p:spPr>
          <a:xfrm>
            <a:off x="4605666" y="4606409"/>
            <a:ext cx="754912" cy="584775"/>
          </a:xfrm>
          <a:prstGeom prst="rect">
            <a:avLst/>
          </a:prstGeom>
          <a:noFill/>
          <a:ln w="76200">
            <a:solidFill>
              <a:schemeClr val="tx1"/>
            </a:solidFill>
          </a:ln>
        </p:spPr>
        <p:txBody>
          <a:bodyPr wrap="square" rtlCol="0">
            <a:spAutoFit/>
          </a:bodyPr>
          <a:lstStyle/>
          <a:p>
            <a:pPr algn="ctr"/>
            <a:r>
              <a:rPr lang="en-GB" sz="3200" b="1" dirty="0"/>
              <a:t>A</a:t>
            </a:r>
          </a:p>
        </p:txBody>
      </p:sp>
      <p:sp>
        <p:nvSpPr>
          <p:cNvPr id="9" name="TextBox 8">
            <a:extLst>
              <a:ext uri="{FF2B5EF4-FFF2-40B4-BE49-F238E27FC236}">
                <a16:creationId xmlns:a16="http://schemas.microsoft.com/office/drawing/2014/main" id="{6F6A3080-317C-4257-9FB9-B7D7251FD889}"/>
              </a:ext>
            </a:extLst>
          </p:cNvPr>
          <p:cNvSpPr txBox="1"/>
          <p:nvPr/>
        </p:nvSpPr>
        <p:spPr>
          <a:xfrm>
            <a:off x="5360578" y="5678848"/>
            <a:ext cx="754912" cy="584775"/>
          </a:xfrm>
          <a:prstGeom prst="rect">
            <a:avLst/>
          </a:prstGeom>
          <a:noFill/>
          <a:ln w="76200">
            <a:solidFill>
              <a:schemeClr val="tx1"/>
            </a:solidFill>
          </a:ln>
        </p:spPr>
        <p:txBody>
          <a:bodyPr wrap="square" rtlCol="0">
            <a:spAutoFit/>
          </a:bodyPr>
          <a:lstStyle/>
          <a:p>
            <a:pPr algn="ctr"/>
            <a:r>
              <a:rPr lang="en-GB" sz="3200" b="1" dirty="0"/>
              <a:t>N</a:t>
            </a:r>
          </a:p>
        </p:txBody>
      </p:sp>
      <p:sp>
        <p:nvSpPr>
          <p:cNvPr id="10" name="TextBox 9">
            <a:extLst>
              <a:ext uri="{FF2B5EF4-FFF2-40B4-BE49-F238E27FC236}">
                <a16:creationId xmlns:a16="http://schemas.microsoft.com/office/drawing/2014/main" id="{10ACE0CE-E73F-4D92-9757-A772EA6FBF22}"/>
              </a:ext>
            </a:extLst>
          </p:cNvPr>
          <p:cNvSpPr txBox="1"/>
          <p:nvPr/>
        </p:nvSpPr>
        <p:spPr>
          <a:xfrm>
            <a:off x="5352602" y="5127633"/>
            <a:ext cx="754912" cy="584775"/>
          </a:xfrm>
          <a:prstGeom prst="rect">
            <a:avLst/>
          </a:prstGeom>
          <a:noFill/>
          <a:ln w="76200">
            <a:solidFill>
              <a:schemeClr val="tx1"/>
            </a:solidFill>
          </a:ln>
        </p:spPr>
        <p:txBody>
          <a:bodyPr wrap="square" rtlCol="0">
            <a:spAutoFit/>
          </a:bodyPr>
          <a:lstStyle/>
          <a:p>
            <a:pPr algn="ctr"/>
            <a:r>
              <a:rPr lang="en-GB" sz="3200" b="1" dirty="0"/>
              <a:t>O</a:t>
            </a:r>
          </a:p>
        </p:txBody>
      </p:sp>
      <p:sp>
        <p:nvSpPr>
          <p:cNvPr id="11" name="TextBox 10">
            <a:extLst>
              <a:ext uri="{FF2B5EF4-FFF2-40B4-BE49-F238E27FC236}">
                <a16:creationId xmlns:a16="http://schemas.microsoft.com/office/drawing/2014/main" id="{339458E0-7EEE-4211-908D-ABF25DD4FEBA}"/>
              </a:ext>
            </a:extLst>
          </p:cNvPr>
          <p:cNvSpPr txBox="1"/>
          <p:nvPr/>
        </p:nvSpPr>
        <p:spPr>
          <a:xfrm>
            <a:off x="7617338" y="4612991"/>
            <a:ext cx="754912" cy="584775"/>
          </a:xfrm>
          <a:prstGeom prst="rect">
            <a:avLst/>
          </a:prstGeom>
          <a:noFill/>
          <a:ln w="76200">
            <a:solidFill>
              <a:schemeClr val="tx1"/>
            </a:solidFill>
          </a:ln>
        </p:spPr>
        <p:txBody>
          <a:bodyPr wrap="square" rtlCol="0">
            <a:spAutoFit/>
          </a:bodyPr>
          <a:lstStyle/>
          <a:p>
            <a:pPr algn="ctr"/>
            <a:r>
              <a:rPr lang="en-GB" sz="3200" b="1" dirty="0"/>
              <a:t>S</a:t>
            </a:r>
          </a:p>
        </p:txBody>
      </p:sp>
      <p:sp>
        <p:nvSpPr>
          <p:cNvPr id="13" name="TextBox 12">
            <a:extLst>
              <a:ext uri="{FF2B5EF4-FFF2-40B4-BE49-F238E27FC236}">
                <a16:creationId xmlns:a16="http://schemas.microsoft.com/office/drawing/2014/main" id="{0E2057AD-24EE-4CF1-99EC-18496170E1EE}"/>
              </a:ext>
            </a:extLst>
          </p:cNvPr>
          <p:cNvSpPr txBox="1"/>
          <p:nvPr/>
        </p:nvSpPr>
        <p:spPr>
          <a:xfrm>
            <a:off x="3118878" y="4606363"/>
            <a:ext cx="754912" cy="584775"/>
          </a:xfrm>
          <a:prstGeom prst="rect">
            <a:avLst/>
          </a:prstGeom>
          <a:noFill/>
          <a:ln w="76200">
            <a:solidFill>
              <a:schemeClr val="tx1"/>
            </a:solidFill>
          </a:ln>
        </p:spPr>
        <p:txBody>
          <a:bodyPr wrap="square" rtlCol="0">
            <a:spAutoFit/>
          </a:bodyPr>
          <a:lstStyle/>
          <a:p>
            <a:pPr algn="ctr"/>
            <a:r>
              <a:rPr lang="en-GB" sz="3200" b="1" dirty="0"/>
              <a:t>B</a:t>
            </a:r>
          </a:p>
        </p:txBody>
      </p:sp>
      <p:sp>
        <p:nvSpPr>
          <p:cNvPr id="14" name="TextBox 13">
            <a:extLst>
              <a:ext uri="{FF2B5EF4-FFF2-40B4-BE49-F238E27FC236}">
                <a16:creationId xmlns:a16="http://schemas.microsoft.com/office/drawing/2014/main" id="{F3A1D0A6-2C82-4CCE-80FB-816E0653A734}"/>
              </a:ext>
            </a:extLst>
          </p:cNvPr>
          <p:cNvSpPr txBox="1"/>
          <p:nvPr/>
        </p:nvSpPr>
        <p:spPr>
          <a:xfrm>
            <a:off x="6105738" y="4600005"/>
            <a:ext cx="754912" cy="584775"/>
          </a:xfrm>
          <a:prstGeom prst="rect">
            <a:avLst/>
          </a:prstGeom>
          <a:noFill/>
          <a:ln w="76200">
            <a:solidFill>
              <a:schemeClr val="tx1"/>
            </a:solidFill>
          </a:ln>
        </p:spPr>
        <p:txBody>
          <a:bodyPr wrap="square" rtlCol="0">
            <a:spAutoFit/>
          </a:bodyPr>
          <a:lstStyle/>
          <a:p>
            <a:pPr algn="ctr"/>
            <a:r>
              <a:rPr lang="en-GB" sz="3200" b="1" dirty="0"/>
              <a:t>O</a:t>
            </a:r>
          </a:p>
        </p:txBody>
      </p:sp>
      <p:sp>
        <p:nvSpPr>
          <p:cNvPr id="15" name="TextBox 14">
            <a:extLst>
              <a:ext uri="{FF2B5EF4-FFF2-40B4-BE49-F238E27FC236}">
                <a16:creationId xmlns:a16="http://schemas.microsoft.com/office/drawing/2014/main" id="{88B16AB9-4B8E-4EFB-B6F5-F8AD756C1E3A}"/>
              </a:ext>
            </a:extLst>
          </p:cNvPr>
          <p:cNvSpPr txBox="1"/>
          <p:nvPr/>
        </p:nvSpPr>
        <p:spPr>
          <a:xfrm>
            <a:off x="6862426" y="4606498"/>
            <a:ext cx="754912" cy="584775"/>
          </a:xfrm>
          <a:prstGeom prst="rect">
            <a:avLst/>
          </a:prstGeom>
          <a:noFill/>
          <a:ln w="76200">
            <a:solidFill>
              <a:schemeClr val="tx1"/>
            </a:solidFill>
          </a:ln>
        </p:spPr>
        <p:txBody>
          <a:bodyPr wrap="square" rtlCol="0">
            <a:spAutoFit/>
          </a:bodyPr>
          <a:lstStyle/>
          <a:p>
            <a:pPr algn="ctr"/>
            <a:r>
              <a:rPr lang="en-GB" sz="3200" b="1" dirty="0"/>
              <a:t>N</a:t>
            </a:r>
          </a:p>
        </p:txBody>
      </p:sp>
      <p:sp>
        <p:nvSpPr>
          <p:cNvPr id="16" name="TextBox 15">
            <a:extLst>
              <a:ext uri="{FF2B5EF4-FFF2-40B4-BE49-F238E27FC236}">
                <a16:creationId xmlns:a16="http://schemas.microsoft.com/office/drawing/2014/main" id="{47185BC8-F052-49BA-9BCC-982C94007083}"/>
              </a:ext>
            </a:extLst>
          </p:cNvPr>
          <p:cNvSpPr txBox="1"/>
          <p:nvPr/>
        </p:nvSpPr>
        <p:spPr>
          <a:xfrm>
            <a:off x="3860506" y="4606363"/>
            <a:ext cx="754912" cy="584775"/>
          </a:xfrm>
          <a:prstGeom prst="rect">
            <a:avLst/>
          </a:prstGeom>
          <a:noFill/>
          <a:ln w="76200">
            <a:solidFill>
              <a:schemeClr val="tx1"/>
            </a:solidFill>
          </a:ln>
        </p:spPr>
        <p:txBody>
          <a:bodyPr wrap="square" rtlCol="0">
            <a:spAutoFit/>
          </a:bodyPr>
          <a:lstStyle/>
          <a:p>
            <a:pPr algn="ctr"/>
            <a:r>
              <a:rPr lang="en-GB" sz="3200" b="1" dirty="0"/>
              <a:t>E</a:t>
            </a:r>
          </a:p>
        </p:txBody>
      </p:sp>
    </p:spTree>
    <p:extLst>
      <p:ext uri="{BB962C8B-B14F-4D97-AF65-F5344CB8AC3E}">
        <p14:creationId xmlns:p14="http://schemas.microsoft.com/office/powerpoint/2010/main" val="9643615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hat, headdress, clothing, cake&#10;&#10;Description automatically generated">
            <a:extLst>
              <a:ext uri="{FF2B5EF4-FFF2-40B4-BE49-F238E27FC236}">
                <a16:creationId xmlns:a16="http://schemas.microsoft.com/office/drawing/2014/main" id="{ED6075E0-4684-4BA1-A969-6CBE5A66D9C6}"/>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575678" y="2964374"/>
            <a:ext cx="4219067" cy="2942877"/>
          </a:xfrm>
          <a:prstGeom prst="rect">
            <a:avLst/>
          </a:prstGeom>
        </p:spPr>
      </p:pic>
      <p:sp>
        <p:nvSpPr>
          <p:cNvPr id="5" name="TextBox 4">
            <a:extLst>
              <a:ext uri="{FF2B5EF4-FFF2-40B4-BE49-F238E27FC236}">
                <a16:creationId xmlns:a16="http://schemas.microsoft.com/office/drawing/2014/main" id="{4EB1726C-079D-48EC-92FD-2B0DFA43D374}"/>
              </a:ext>
            </a:extLst>
          </p:cNvPr>
          <p:cNvSpPr txBox="1"/>
          <p:nvPr/>
        </p:nvSpPr>
        <p:spPr>
          <a:xfrm>
            <a:off x="622852" y="609600"/>
            <a:ext cx="10946296" cy="1938992"/>
          </a:xfrm>
          <a:prstGeom prst="rect">
            <a:avLst/>
          </a:prstGeom>
          <a:noFill/>
        </p:spPr>
        <p:txBody>
          <a:bodyPr wrap="square" rtlCol="0">
            <a:spAutoFit/>
          </a:bodyPr>
          <a:lstStyle/>
          <a:p>
            <a:pPr algn="ctr"/>
            <a:r>
              <a:rPr lang="en-GB" sz="6000" dirty="0"/>
              <a:t>What is the price of this hat now it is in the sale?</a:t>
            </a:r>
          </a:p>
        </p:txBody>
      </p:sp>
      <p:sp>
        <p:nvSpPr>
          <p:cNvPr id="7" name="Rectangle: Top Corners Snipped 6">
            <a:extLst>
              <a:ext uri="{FF2B5EF4-FFF2-40B4-BE49-F238E27FC236}">
                <a16:creationId xmlns:a16="http://schemas.microsoft.com/office/drawing/2014/main" id="{938CDEF5-94A0-4B83-B6B1-15330981D105}"/>
              </a:ext>
            </a:extLst>
          </p:cNvPr>
          <p:cNvSpPr/>
          <p:nvPr/>
        </p:nvSpPr>
        <p:spPr>
          <a:xfrm rot="18256440">
            <a:off x="7541740" y="3366602"/>
            <a:ext cx="1679944" cy="2470582"/>
          </a:xfrm>
          <a:prstGeom prst="snip2SameRect">
            <a:avLst/>
          </a:prstGeom>
          <a:solidFill>
            <a:schemeClr val="bg1">
              <a:lumMod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ysClr val="windowText" lastClr="000000"/>
                </a:solidFill>
              </a:rPr>
              <a:t>£80</a:t>
            </a:r>
          </a:p>
          <a:p>
            <a:pPr algn="ctr"/>
            <a:r>
              <a:rPr lang="en-GB" sz="4800" dirty="0">
                <a:solidFill>
                  <a:sysClr val="windowText" lastClr="000000"/>
                </a:solidFill>
              </a:rPr>
              <a:t>20% OFF</a:t>
            </a:r>
          </a:p>
        </p:txBody>
      </p:sp>
      <p:sp>
        <p:nvSpPr>
          <p:cNvPr id="8" name="Freeform: Shape 7">
            <a:extLst>
              <a:ext uri="{FF2B5EF4-FFF2-40B4-BE49-F238E27FC236}">
                <a16:creationId xmlns:a16="http://schemas.microsoft.com/office/drawing/2014/main" id="{3C5808F2-EB9A-4210-8F6B-BAE0DD4CEEB6}"/>
              </a:ext>
            </a:extLst>
          </p:cNvPr>
          <p:cNvSpPr/>
          <p:nvPr/>
        </p:nvSpPr>
        <p:spPr>
          <a:xfrm>
            <a:off x="4327451" y="3264195"/>
            <a:ext cx="3253563" cy="861238"/>
          </a:xfrm>
          <a:custGeom>
            <a:avLst/>
            <a:gdLst>
              <a:gd name="connsiteX0" fmla="*/ 3253563 w 3253563"/>
              <a:gd name="connsiteY0" fmla="*/ 776177 h 861238"/>
              <a:gd name="connsiteX1" fmla="*/ 3221665 w 3253563"/>
              <a:gd name="connsiteY1" fmla="*/ 691117 h 861238"/>
              <a:gd name="connsiteX2" fmla="*/ 3211033 w 3253563"/>
              <a:gd name="connsiteY2" fmla="*/ 659219 h 861238"/>
              <a:gd name="connsiteX3" fmla="*/ 3189768 w 3253563"/>
              <a:gd name="connsiteY3" fmla="*/ 616689 h 861238"/>
              <a:gd name="connsiteX4" fmla="*/ 3179135 w 3253563"/>
              <a:gd name="connsiteY4" fmla="*/ 584791 h 861238"/>
              <a:gd name="connsiteX5" fmla="*/ 3136605 w 3253563"/>
              <a:gd name="connsiteY5" fmla="*/ 520996 h 861238"/>
              <a:gd name="connsiteX6" fmla="*/ 3125972 w 3253563"/>
              <a:gd name="connsiteY6" fmla="*/ 489098 h 861238"/>
              <a:gd name="connsiteX7" fmla="*/ 3019647 w 3253563"/>
              <a:gd name="connsiteY7" fmla="*/ 361507 h 861238"/>
              <a:gd name="connsiteX8" fmla="*/ 2987749 w 3253563"/>
              <a:gd name="connsiteY8" fmla="*/ 340242 h 861238"/>
              <a:gd name="connsiteX9" fmla="*/ 2966484 w 3253563"/>
              <a:gd name="connsiteY9" fmla="*/ 308345 h 861238"/>
              <a:gd name="connsiteX10" fmla="*/ 2934586 w 3253563"/>
              <a:gd name="connsiteY10" fmla="*/ 297712 h 861238"/>
              <a:gd name="connsiteX11" fmla="*/ 2860158 w 3253563"/>
              <a:gd name="connsiteY11" fmla="*/ 265814 h 861238"/>
              <a:gd name="connsiteX12" fmla="*/ 2764465 w 3253563"/>
              <a:gd name="connsiteY12" fmla="*/ 212652 h 861238"/>
              <a:gd name="connsiteX13" fmla="*/ 2711302 w 3253563"/>
              <a:gd name="connsiteY13" fmla="*/ 170121 h 861238"/>
              <a:gd name="connsiteX14" fmla="*/ 2679405 w 3253563"/>
              <a:gd name="connsiteY14" fmla="*/ 159489 h 861238"/>
              <a:gd name="connsiteX15" fmla="*/ 2615609 w 3253563"/>
              <a:gd name="connsiteY15" fmla="*/ 116958 h 861238"/>
              <a:gd name="connsiteX16" fmla="*/ 2498651 w 3253563"/>
              <a:gd name="connsiteY16" fmla="*/ 85061 h 861238"/>
              <a:gd name="connsiteX17" fmla="*/ 2402958 w 3253563"/>
              <a:gd name="connsiteY17" fmla="*/ 53163 h 861238"/>
              <a:gd name="connsiteX18" fmla="*/ 2371061 w 3253563"/>
              <a:gd name="connsiteY18" fmla="*/ 42531 h 861238"/>
              <a:gd name="connsiteX19" fmla="*/ 2317898 w 3253563"/>
              <a:gd name="connsiteY19" fmla="*/ 21265 h 861238"/>
              <a:gd name="connsiteX20" fmla="*/ 2105247 w 3253563"/>
              <a:gd name="connsiteY20" fmla="*/ 0 h 861238"/>
              <a:gd name="connsiteX21" fmla="*/ 1679944 w 3253563"/>
              <a:gd name="connsiteY21" fmla="*/ 10633 h 861238"/>
              <a:gd name="connsiteX22" fmla="*/ 1552354 w 3253563"/>
              <a:gd name="connsiteY22" fmla="*/ 42531 h 861238"/>
              <a:gd name="connsiteX23" fmla="*/ 1499191 w 3253563"/>
              <a:gd name="connsiteY23" fmla="*/ 53163 h 861238"/>
              <a:gd name="connsiteX24" fmla="*/ 1339702 w 3253563"/>
              <a:gd name="connsiteY24" fmla="*/ 74428 h 861238"/>
              <a:gd name="connsiteX25" fmla="*/ 1244009 w 3253563"/>
              <a:gd name="connsiteY25" fmla="*/ 116958 h 861238"/>
              <a:gd name="connsiteX26" fmla="*/ 1212112 w 3253563"/>
              <a:gd name="connsiteY26" fmla="*/ 127591 h 861238"/>
              <a:gd name="connsiteX27" fmla="*/ 1169582 w 3253563"/>
              <a:gd name="connsiteY27" fmla="*/ 148856 h 861238"/>
              <a:gd name="connsiteX28" fmla="*/ 1137684 w 3253563"/>
              <a:gd name="connsiteY28" fmla="*/ 159489 h 861238"/>
              <a:gd name="connsiteX29" fmla="*/ 1063256 w 3253563"/>
              <a:gd name="connsiteY29" fmla="*/ 202019 h 861238"/>
              <a:gd name="connsiteX30" fmla="*/ 988828 w 3253563"/>
              <a:gd name="connsiteY30" fmla="*/ 233917 h 861238"/>
              <a:gd name="connsiteX31" fmla="*/ 946298 w 3253563"/>
              <a:gd name="connsiteY31" fmla="*/ 255182 h 861238"/>
              <a:gd name="connsiteX32" fmla="*/ 882502 w 3253563"/>
              <a:gd name="connsiteY32" fmla="*/ 297712 h 861238"/>
              <a:gd name="connsiteX33" fmla="*/ 850605 w 3253563"/>
              <a:gd name="connsiteY33" fmla="*/ 308345 h 861238"/>
              <a:gd name="connsiteX34" fmla="*/ 808075 w 3253563"/>
              <a:gd name="connsiteY34" fmla="*/ 340242 h 861238"/>
              <a:gd name="connsiteX35" fmla="*/ 765544 w 3253563"/>
              <a:gd name="connsiteY35" fmla="*/ 361507 h 861238"/>
              <a:gd name="connsiteX36" fmla="*/ 712382 w 3253563"/>
              <a:gd name="connsiteY36" fmla="*/ 393405 h 861238"/>
              <a:gd name="connsiteX37" fmla="*/ 669851 w 3253563"/>
              <a:gd name="connsiteY37" fmla="*/ 414670 h 861238"/>
              <a:gd name="connsiteX38" fmla="*/ 606056 w 3253563"/>
              <a:gd name="connsiteY38" fmla="*/ 457200 h 861238"/>
              <a:gd name="connsiteX39" fmla="*/ 574158 w 3253563"/>
              <a:gd name="connsiteY39" fmla="*/ 478465 h 861238"/>
              <a:gd name="connsiteX40" fmla="*/ 542261 w 3253563"/>
              <a:gd name="connsiteY40" fmla="*/ 489098 h 861238"/>
              <a:gd name="connsiteX41" fmla="*/ 457200 w 3253563"/>
              <a:gd name="connsiteY41" fmla="*/ 531628 h 861238"/>
              <a:gd name="connsiteX42" fmla="*/ 393405 w 3253563"/>
              <a:gd name="connsiteY42" fmla="*/ 584791 h 861238"/>
              <a:gd name="connsiteX43" fmla="*/ 350875 w 3253563"/>
              <a:gd name="connsiteY43" fmla="*/ 595424 h 861238"/>
              <a:gd name="connsiteX44" fmla="*/ 297712 w 3253563"/>
              <a:gd name="connsiteY44" fmla="*/ 637954 h 861238"/>
              <a:gd name="connsiteX45" fmla="*/ 255182 w 3253563"/>
              <a:gd name="connsiteY45" fmla="*/ 659219 h 861238"/>
              <a:gd name="connsiteX46" fmla="*/ 202019 w 3253563"/>
              <a:gd name="connsiteY46" fmla="*/ 691117 h 861238"/>
              <a:gd name="connsiteX47" fmla="*/ 159489 w 3253563"/>
              <a:gd name="connsiteY47" fmla="*/ 733647 h 861238"/>
              <a:gd name="connsiteX48" fmla="*/ 127591 w 3253563"/>
              <a:gd name="connsiteY48" fmla="*/ 754912 h 861238"/>
              <a:gd name="connsiteX49" fmla="*/ 95693 w 3253563"/>
              <a:gd name="connsiteY49" fmla="*/ 797442 h 861238"/>
              <a:gd name="connsiteX50" fmla="*/ 63796 w 3253563"/>
              <a:gd name="connsiteY50" fmla="*/ 818707 h 861238"/>
              <a:gd name="connsiteX51" fmla="*/ 42530 w 3253563"/>
              <a:gd name="connsiteY51" fmla="*/ 839972 h 861238"/>
              <a:gd name="connsiteX52" fmla="*/ 0 w 3253563"/>
              <a:gd name="connsiteY52" fmla="*/ 861238 h 8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53563" h="861238">
                <a:moveTo>
                  <a:pt x="3253563" y="776177"/>
                </a:moveTo>
                <a:cubicBezTo>
                  <a:pt x="3233047" y="673602"/>
                  <a:pt x="3258171" y="764129"/>
                  <a:pt x="3221665" y="691117"/>
                </a:cubicBezTo>
                <a:cubicBezTo>
                  <a:pt x="3216653" y="681092"/>
                  <a:pt x="3215448" y="669521"/>
                  <a:pt x="3211033" y="659219"/>
                </a:cubicBezTo>
                <a:cubicBezTo>
                  <a:pt x="3204789" y="644651"/>
                  <a:pt x="3196012" y="631257"/>
                  <a:pt x="3189768" y="616689"/>
                </a:cubicBezTo>
                <a:cubicBezTo>
                  <a:pt x="3185353" y="606387"/>
                  <a:pt x="3184578" y="594588"/>
                  <a:pt x="3179135" y="584791"/>
                </a:cubicBezTo>
                <a:cubicBezTo>
                  <a:pt x="3166723" y="562450"/>
                  <a:pt x="3144687" y="545242"/>
                  <a:pt x="3136605" y="520996"/>
                </a:cubicBezTo>
                <a:cubicBezTo>
                  <a:pt x="3133061" y="510363"/>
                  <a:pt x="3131415" y="498895"/>
                  <a:pt x="3125972" y="489098"/>
                </a:cubicBezTo>
                <a:cubicBezTo>
                  <a:pt x="3102898" y="447564"/>
                  <a:pt x="3058991" y="387736"/>
                  <a:pt x="3019647" y="361507"/>
                </a:cubicBezTo>
                <a:lnTo>
                  <a:pt x="2987749" y="340242"/>
                </a:lnTo>
                <a:cubicBezTo>
                  <a:pt x="2980661" y="329610"/>
                  <a:pt x="2976462" y="316328"/>
                  <a:pt x="2966484" y="308345"/>
                </a:cubicBezTo>
                <a:cubicBezTo>
                  <a:pt x="2957732" y="301344"/>
                  <a:pt x="2944611" y="302724"/>
                  <a:pt x="2934586" y="297712"/>
                </a:cubicBezTo>
                <a:cubicBezTo>
                  <a:pt x="2861159" y="260998"/>
                  <a:pt x="2948674" y="287944"/>
                  <a:pt x="2860158" y="265814"/>
                </a:cubicBezTo>
                <a:cubicBezTo>
                  <a:pt x="2787038" y="217067"/>
                  <a:pt x="2820609" y="231365"/>
                  <a:pt x="2764465" y="212652"/>
                </a:cubicBezTo>
                <a:cubicBezTo>
                  <a:pt x="2744685" y="192871"/>
                  <a:pt x="2738130" y="183535"/>
                  <a:pt x="2711302" y="170121"/>
                </a:cubicBezTo>
                <a:cubicBezTo>
                  <a:pt x="2701278" y="165109"/>
                  <a:pt x="2690037" y="163033"/>
                  <a:pt x="2679405" y="159489"/>
                </a:cubicBezTo>
                <a:cubicBezTo>
                  <a:pt x="2658140" y="145312"/>
                  <a:pt x="2640671" y="121970"/>
                  <a:pt x="2615609" y="116958"/>
                </a:cubicBezTo>
                <a:cubicBezTo>
                  <a:pt x="2540471" y="101931"/>
                  <a:pt x="2579586" y="112040"/>
                  <a:pt x="2498651" y="85061"/>
                </a:cubicBezTo>
                <a:lnTo>
                  <a:pt x="2402958" y="53163"/>
                </a:lnTo>
                <a:cubicBezTo>
                  <a:pt x="2392326" y="49619"/>
                  <a:pt x="2381467" y="46693"/>
                  <a:pt x="2371061" y="42531"/>
                </a:cubicBezTo>
                <a:cubicBezTo>
                  <a:pt x="2353340" y="35442"/>
                  <a:pt x="2336495" y="25557"/>
                  <a:pt x="2317898" y="21265"/>
                </a:cubicBezTo>
                <a:cubicBezTo>
                  <a:pt x="2281900" y="12958"/>
                  <a:pt x="2124785" y="1628"/>
                  <a:pt x="2105247" y="0"/>
                </a:cubicBezTo>
                <a:cubicBezTo>
                  <a:pt x="1963479" y="3544"/>
                  <a:pt x="1821480" y="1787"/>
                  <a:pt x="1679944" y="10633"/>
                </a:cubicBezTo>
                <a:cubicBezTo>
                  <a:pt x="1664462" y="11601"/>
                  <a:pt x="1581360" y="36730"/>
                  <a:pt x="1552354" y="42531"/>
                </a:cubicBezTo>
                <a:cubicBezTo>
                  <a:pt x="1534633" y="46075"/>
                  <a:pt x="1517017" y="50192"/>
                  <a:pt x="1499191" y="53163"/>
                </a:cubicBezTo>
                <a:cubicBezTo>
                  <a:pt x="1455144" y="60504"/>
                  <a:pt x="1382738" y="69049"/>
                  <a:pt x="1339702" y="74428"/>
                </a:cubicBezTo>
                <a:cubicBezTo>
                  <a:pt x="1175130" y="129285"/>
                  <a:pt x="1345099" y="66412"/>
                  <a:pt x="1244009" y="116958"/>
                </a:cubicBezTo>
                <a:cubicBezTo>
                  <a:pt x="1233985" y="121970"/>
                  <a:pt x="1222413" y="123176"/>
                  <a:pt x="1212112" y="127591"/>
                </a:cubicBezTo>
                <a:cubicBezTo>
                  <a:pt x="1197544" y="133835"/>
                  <a:pt x="1184150" y="142612"/>
                  <a:pt x="1169582" y="148856"/>
                </a:cubicBezTo>
                <a:cubicBezTo>
                  <a:pt x="1159280" y="153271"/>
                  <a:pt x="1147986" y="155074"/>
                  <a:pt x="1137684" y="159489"/>
                </a:cubicBezTo>
                <a:cubicBezTo>
                  <a:pt x="1073424" y="187029"/>
                  <a:pt x="1116647" y="171510"/>
                  <a:pt x="1063256" y="202019"/>
                </a:cubicBezTo>
                <a:cubicBezTo>
                  <a:pt x="992730" y="242319"/>
                  <a:pt x="1048471" y="208356"/>
                  <a:pt x="988828" y="233917"/>
                </a:cubicBezTo>
                <a:cubicBezTo>
                  <a:pt x="974260" y="240161"/>
                  <a:pt x="959889" y="247027"/>
                  <a:pt x="946298" y="255182"/>
                </a:cubicBezTo>
                <a:cubicBezTo>
                  <a:pt x="924382" y="268331"/>
                  <a:pt x="906748" y="289630"/>
                  <a:pt x="882502" y="297712"/>
                </a:cubicBezTo>
                <a:lnTo>
                  <a:pt x="850605" y="308345"/>
                </a:lnTo>
                <a:cubicBezTo>
                  <a:pt x="836428" y="318977"/>
                  <a:pt x="823102" y="330850"/>
                  <a:pt x="808075" y="340242"/>
                </a:cubicBezTo>
                <a:cubicBezTo>
                  <a:pt x="794634" y="348643"/>
                  <a:pt x="779400" y="353809"/>
                  <a:pt x="765544" y="361507"/>
                </a:cubicBezTo>
                <a:cubicBezTo>
                  <a:pt x="747479" y="371543"/>
                  <a:pt x="730447" y="383369"/>
                  <a:pt x="712382" y="393405"/>
                </a:cubicBezTo>
                <a:cubicBezTo>
                  <a:pt x="698526" y="401103"/>
                  <a:pt x="683443" y="406515"/>
                  <a:pt x="669851" y="414670"/>
                </a:cubicBezTo>
                <a:cubicBezTo>
                  <a:pt x="647936" y="427819"/>
                  <a:pt x="627321" y="443023"/>
                  <a:pt x="606056" y="457200"/>
                </a:cubicBezTo>
                <a:cubicBezTo>
                  <a:pt x="595423" y="464288"/>
                  <a:pt x="586281" y="474424"/>
                  <a:pt x="574158" y="478465"/>
                </a:cubicBezTo>
                <a:lnTo>
                  <a:pt x="542261" y="489098"/>
                </a:lnTo>
                <a:cubicBezTo>
                  <a:pt x="447803" y="559941"/>
                  <a:pt x="550101" y="491814"/>
                  <a:pt x="457200" y="531628"/>
                </a:cubicBezTo>
                <a:cubicBezTo>
                  <a:pt x="382448" y="563664"/>
                  <a:pt x="470041" y="540998"/>
                  <a:pt x="393405" y="584791"/>
                </a:cubicBezTo>
                <a:cubicBezTo>
                  <a:pt x="380717" y="592041"/>
                  <a:pt x="365052" y="591880"/>
                  <a:pt x="350875" y="595424"/>
                </a:cubicBezTo>
                <a:cubicBezTo>
                  <a:pt x="327589" y="618709"/>
                  <a:pt x="329007" y="620071"/>
                  <a:pt x="297712" y="637954"/>
                </a:cubicBezTo>
                <a:cubicBezTo>
                  <a:pt x="283950" y="645818"/>
                  <a:pt x="268370" y="650427"/>
                  <a:pt x="255182" y="659219"/>
                </a:cubicBezTo>
                <a:cubicBezTo>
                  <a:pt x="196800" y="698140"/>
                  <a:pt x="276061" y="666435"/>
                  <a:pt x="202019" y="691117"/>
                </a:cubicBezTo>
                <a:cubicBezTo>
                  <a:pt x="187842" y="705294"/>
                  <a:pt x="174711" y="720599"/>
                  <a:pt x="159489" y="733647"/>
                </a:cubicBezTo>
                <a:cubicBezTo>
                  <a:pt x="149787" y="741963"/>
                  <a:pt x="136627" y="745876"/>
                  <a:pt x="127591" y="754912"/>
                </a:cubicBezTo>
                <a:cubicBezTo>
                  <a:pt x="115060" y="767442"/>
                  <a:pt x="108224" y="784911"/>
                  <a:pt x="95693" y="797442"/>
                </a:cubicBezTo>
                <a:cubicBezTo>
                  <a:pt x="86657" y="806478"/>
                  <a:pt x="73774" y="810724"/>
                  <a:pt x="63796" y="818707"/>
                </a:cubicBezTo>
                <a:cubicBezTo>
                  <a:pt x="55968" y="824969"/>
                  <a:pt x="51126" y="834814"/>
                  <a:pt x="42530" y="839972"/>
                </a:cubicBezTo>
                <a:cubicBezTo>
                  <a:pt x="-18556" y="876624"/>
                  <a:pt x="29486" y="831752"/>
                  <a:pt x="0" y="861238"/>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F0AE002-17E6-4502-BB11-D8C2782710AD}"/>
              </a:ext>
            </a:extLst>
          </p:cNvPr>
          <p:cNvSpPr/>
          <p:nvPr/>
        </p:nvSpPr>
        <p:spPr>
          <a:xfrm>
            <a:off x="7432158" y="3795823"/>
            <a:ext cx="297712" cy="255182"/>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a:extLst>
              <a:ext uri="{FF2B5EF4-FFF2-40B4-BE49-F238E27FC236}">
                <a16:creationId xmlns:a16="http://schemas.microsoft.com/office/drawing/2014/main" id="{8B936D25-36C1-4878-92D1-0644183FDA0A}"/>
              </a:ext>
            </a:extLst>
          </p:cNvPr>
          <p:cNvCxnSpPr/>
          <p:nvPr/>
        </p:nvCxnSpPr>
        <p:spPr>
          <a:xfrm flipH="1">
            <a:off x="7581014" y="3753293"/>
            <a:ext cx="659219" cy="9835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98AF25F-0067-42AF-B011-2CDFA62B5936}"/>
              </a:ext>
            </a:extLst>
          </p:cNvPr>
          <p:cNvSpPr txBox="1"/>
          <p:nvPr/>
        </p:nvSpPr>
        <p:spPr>
          <a:xfrm>
            <a:off x="8240233" y="1579096"/>
            <a:ext cx="2617668" cy="1015663"/>
          </a:xfrm>
          <a:prstGeom prst="rect">
            <a:avLst/>
          </a:prstGeom>
          <a:noFill/>
          <a:ln w="76200">
            <a:solidFill>
              <a:schemeClr val="tx1"/>
            </a:solidFill>
          </a:ln>
        </p:spPr>
        <p:txBody>
          <a:bodyPr wrap="square" rtlCol="0">
            <a:spAutoFit/>
          </a:bodyPr>
          <a:lstStyle/>
          <a:p>
            <a:pPr algn="ctr"/>
            <a:r>
              <a:rPr lang="en-GB" sz="6000" b="1" dirty="0"/>
              <a:t>£64</a:t>
            </a:r>
          </a:p>
        </p:txBody>
      </p:sp>
    </p:spTree>
    <p:extLst>
      <p:ext uri="{BB962C8B-B14F-4D97-AF65-F5344CB8AC3E}">
        <p14:creationId xmlns:p14="http://schemas.microsoft.com/office/powerpoint/2010/main" val="39740829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6B927-59A0-4BEE-8CDD-C3815590C127}"/>
              </a:ext>
            </a:extLst>
          </p:cNvPr>
          <p:cNvSpPr txBox="1"/>
          <p:nvPr/>
        </p:nvSpPr>
        <p:spPr>
          <a:xfrm>
            <a:off x="614916" y="425302"/>
            <a:ext cx="10962168" cy="8402300"/>
          </a:xfrm>
          <a:prstGeom prst="rect">
            <a:avLst/>
          </a:prstGeom>
          <a:noFill/>
        </p:spPr>
        <p:txBody>
          <a:bodyPr wrap="square" rtlCol="0">
            <a:spAutoFit/>
          </a:bodyPr>
          <a:lstStyle/>
          <a:p>
            <a:pPr algn="ctr"/>
            <a:r>
              <a:rPr lang="en-GB" sz="5400" dirty="0"/>
              <a:t>What fashion accessory is split between two words in this conversation (your clue is bad grammar)?</a:t>
            </a:r>
          </a:p>
          <a:p>
            <a:pPr algn="ctr"/>
            <a:endParaRPr lang="en-GB" sz="5400" dirty="0"/>
          </a:p>
          <a:p>
            <a:pPr algn="ctr"/>
            <a:r>
              <a:rPr lang="en-GB" sz="5400" b="1" dirty="0"/>
              <a:t>Harry said “My favourite band is Ab</a:t>
            </a:r>
            <a:r>
              <a:rPr lang="en-GB" sz="5400" b="1" dirty="0">
                <a:solidFill>
                  <a:srgbClr val="FF0000"/>
                </a:solidFill>
              </a:rPr>
              <a:t>ba</a:t>
            </a:r>
            <a:r>
              <a:rPr lang="en-GB" sz="5400" b="1" dirty="0"/>
              <a:t>.”  “</a:t>
            </a:r>
            <a:r>
              <a:rPr lang="en-GB" sz="5400" b="1" dirty="0">
                <a:solidFill>
                  <a:srgbClr val="FF0000"/>
                </a:solidFill>
              </a:rPr>
              <a:t>g</a:t>
            </a:r>
            <a:r>
              <a:rPr lang="en-GB" sz="5400" b="1" dirty="0"/>
              <a:t>ood for you,” said Noah. “The best band is The Beatles.”</a:t>
            </a:r>
          </a:p>
          <a:p>
            <a:pPr algn="ctr"/>
            <a:endParaRPr lang="en-GB" sz="5400" dirty="0"/>
          </a:p>
          <a:p>
            <a:pPr algn="ctr"/>
            <a:endParaRPr lang="en-GB" sz="5400" dirty="0"/>
          </a:p>
          <a:p>
            <a:pPr algn="ctr"/>
            <a:endParaRPr lang="en-GB" sz="5400" b="1" dirty="0"/>
          </a:p>
        </p:txBody>
      </p:sp>
    </p:spTree>
    <p:extLst>
      <p:ext uri="{BB962C8B-B14F-4D97-AF65-F5344CB8AC3E}">
        <p14:creationId xmlns:p14="http://schemas.microsoft.com/office/powerpoint/2010/main" val="19554334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8D0244-798C-49A1-8403-8588ED71512B}"/>
              </a:ext>
            </a:extLst>
          </p:cNvPr>
          <p:cNvSpPr txBox="1"/>
          <p:nvPr/>
        </p:nvSpPr>
        <p:spPr>
          <a:xfrm>
            <a:off x="616687" y="925032"/>
            <a:ext cx="10951535" cy="1938992"/>
          </a:xfrm>
          <a:prstGeom prst="rect">
            <a:avLst/>
          </a:prstGeom>
          <a:noFill/>
        </p:spPr>
        <p:txBody>
          <a:bodyPr wrap="square" rtlCol="0">
            <a:spAutoFit/>
          </a:bodyPr>
          <a:lstStyle/>
          <a:p>
            <a:pPr algn="ctr"/>
            <a:r>
              <a:rPr lang="en-GB" sz="6000" dirty="0"/>
              <a:t>Which UK national park completes this crossword?</a:t>
            </a:r>
          </a:p>
        </p:txBody>
      </p:sp>
      <p:sp>
        <p:nvSpPr>
          <p:cNvPr id="4" name="TextBox 3">
            <a:extLst>
              <a:ext uri="{FF2B5EF4-FFF2-40B4-BE49-F238E27FC236}">
                <a16:creationId xmlns:a16="http://schemas.microsoft.com/office/drawing/2014/main" id="{79AF41A7-6479-476C-A802-0E6692790BDD}"/>
              </a:ext>
            </a:extLst>
          </p:cNvPr>
          <p:cNvSpPr txBox="1"/>
          <p:nvPr/>
        </p:nvSpPr>
        <p:spPr>
          <a:xfrm>
            <a:off x="5337542" y="2869037"/>
            <a:ext cx="754912" cy="584775"/>
          </a:xfrm>
          <a:prstGeom prst="rect">
            <a:avLst/>
          </a:prstGeom>
          <a:noFill/>
          <a:ln w="76200">
            <a:solidFill>
              <a:schemeClr val="tx1"/>
            </a:solidFill>
          </a:ln>
        </p:spPr>
        <p:txBody>
          <a:bodyPr wrap="square" rtlCol="0">
            <a:spAutoFit/>
          </a:bodyPr>
          <a:lstStyle/>
          <a:p>
            <a:pPr algn="ctr"/>
            <a:r>
              <a:rPr lang="en-GB" sz="3200" b="1" dirty="0"/>
              <a:t>B</a:t>
            </a:r>
          </a:p>
        </p:txBody>
      </p:sp>
      <p:sp>
        <p:nvSpPr>
          <p:cNvPr id="5" name="TextBox 4">
            <a:extLst>
              <a:ext uri="{FF2B5EF4-FFF2-40B4-BE49-F238E27FC236}">
                <a16:creationId xmlns:a16="http://schemas.microsoft.com/office/drawing/2014/main" id="{A237E414-4142-4419-91A5-27FFEAF4546D}"/>
              </a:ext>
            </a:extLst>
          </p:cNvPr>
          <p:cNvSpPr txBox="1"/>
          <p:nvPr/>
        </p:nvSpPr>
        <p:spPr>
          <a:xfrm>
            <a:off x="5337542" y="3445579"/>
            <a:ext cx="754912" cy="564976"/>
          </a:xfrm>
          <a:prstGeom prst="rect">
            <a:avLst/>
          </a:prstGeom>
          <a:noFill/>
          <a:ln w="76200">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A10D5AA7-E0C2-4910-ABF8-33505E87EAE1}"/>
              </a:ext>
            </a:extLst>
          </p:cNvPr>
          <p:cNvSpPr txBox="1"/>
          <p:nvPr/>
        </p:nvSpPr>
        <p:spPr>
          <a:xfrm>
            <a:off x="5337542" y="4035029"/>
            <a:ext cx="754912" cy="564976"/>
          </a:xfrm>
          <a:prstGeom prst="rect">
            <a:avLst/>
          </a:prstGeom>
          <a:noFill/>
          <a:ln w="76200">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4F7067FC-A30B-400E-9006-F8FC60551C2D}"/>
              </a:ext>
            </a:extLst>
          </p:cNvPr>
          <p:cNvSpPr txBox="1"/>
          <p:nvPr/>
        </p:nvSpPr>
        <p:spPr>
          <a:xfrm>
            <a:off x="5337542" y="4592111"/>
            <a:ext cx="754912" cy="564976"/>
          </a:xfrm>
          <a:prstGeom prst="rect">
            <a:avLst/>
          </a:prstGeom>
          <a:noFill/>
          <a:ln w="76200">
            <a:solidFill>
              <a:schemeClr val="tx1"/>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33D55601-E700-4FE9-991C-7052F1D9A3E4}"/>
              </a:ext>
            </a:extLst>
          </p:cNvPr>
          <p:cNvSpPr txBox="1"/>
          <p:nvPr/>
        </p:nvSpPr>
        <p:spPr>
          <a:xfrm>
            <a:off x="4605666" y="4606409"/>
            <a:ext cx="754912" cy="564976"/>
          </a:xfrm>
          <a:prstGeom prst="rect">
            <a:avLst/>
          </a:prstGeom>
          <a:noFill/>
          <a:ln w="76200">
            <a:solidFill>
              <a:schemeClr val="tx1"/>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6F6A3080-317C-4257-9FB9-B7D7251FD889}"/>
              </a:ext>
            </a:extLst>
          </p:cNvPr>
          <p:cNvSpPr txBox="1"/>
          <p:nvPr/>
        </p:nvSpPr>
        <p:spPr>
          <a:xfrm>
            <a:off x="5360578" y="5678848"/>
            <a:ext cx="754912" cy="584775"/>
          </a:xfrm>
          <a:prstGeom prst="rect">
            <a:avLst/>
          </a:prstGeom>
          <a:noFill/>
          <a:ln w="76200">
            <a:solidFill>
              <a:schemeClr val="tx1"/>
            </a:solidFill>
          </a:ln>
        </p:spPr>
        <p:txBody>
          <a:bodyPr wrap="square" rtlCol="0">
            <a:spAutoFit/>
          </a:bodyPr>
          <a:lstStyle/>
          <a:p>
            <a:pPr algn="ctr"/>
            <a:r>
              <a:rPr lang="en-GB" sz="3200" b="1" dirty="0"/>
              <a:t>N</a:t>
            </a:r>
          </a:p>
        </p:txBody>
      </p:sp>
      <p:sp>
        <p:nvSpPr>
          <p:cNvPr id="10" name="TextBox 9">
            <a:extLst>
              <a:ext uri="{FF2B5EF4-FFF2-40B4-BE49-F238E27FC236}">
                <a16:creationId xmlns:a16="http://schemas.microsoft.com/office/drawing/2014/main" id="{10ACE0CE-E73F-4D92-9757-A772EA6FBF22}"/>
              </a:ext>
            </a:extLst>
          </p:cNvPr>
          <p:cNvSpPr txBox="1"/>
          <p:nvPr/>
        </p:nvSpPr>
        <p:spPr>
          <a:xfrm>
            <a:off x="5352602" y="5127633"/>
            <a:ext cx="754912" cy="564976"/>
          </a:xfrm>
          <a:prstGeom prst="rect">
            <a:avLst/>
          </a:prstGeom>
          <a:noFill/>
          <a:ln w="76200">
            <a:solidFill>
              <a:schemeClr val="tx1"/>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339458E0-7EEE-4211-908D-ABF25DD4FEBA}"/>
              </a:ext>
            </a:extLst>
          </p:cNvPr>
          <p:cNvSpPr txBox="1"/>
          <p:nvPr/>
        </p:nvSpPr>
        <p:spPr>
          <a:xfrm>
            <a:off x="7617338" y="4612991"/>
            <a:ext cx="754912" cy="584775"/>
          </a:xfrm>
          <a:prstGeom prst="rect">
            <a:avLst/>
          </a:prstGeom>
          <a:noFill/>
          <a:ln w="76200">
            <a:solidFill>
              <a:schemeClr val="tx1"/>
            </a:solidFill>
          </a:ln>
        </p:spPr>
        <p:txBody>
          <a:bodyPr wrap="square" rtlCol="0">
            <a:spAutoFit/>
          </a:bodyPr>
          <a:lstStyle/>
          <a:p>
            <a:pPr algn="ctr"/>
            <a:r>
              <a:rPr lang="en-GB" sz="3200" b="1" dirty="0"/>
              <a:t>S</a:t>
            </a:r>
          </a:p>
        </p:txBody>
      </p:sp>
      <p:sp>
        <p:nvSpPr>
          <p:cNvPr id="13" name="TextBox 12">
            <a:extLst>
              <a:ext uri="{FF2B5EF4-FFF2-40B4-BE49-F238E27FC236}">
                <a16:creationId xmlns:a16="http://schemas.microsoft.com/office/drawing/2014/main" id="{0E2057AD-24EE-4CF1-99EC-18496170E1EE}"/>
              </a:ext>
            </a:extLst>
          </p:cNvPr>
          <p:cNvSpPr txBox="1"/>
          <p:nvPr/>
        </p:nvSpPr>
        <p:spPr>
          <a:xfrm>
            <a:off x="3118878" y="4606363"/>
            <a:ext cx="754912" cy="584775"/>
          </a:xfrm>
          <a:prstGeom prst="rect">
            <a:avLst/>
          </a:prstGeom>
          <a:noFill/>
          <a:ln w="76200">
            <a:solidFill>
              <a:schemeClr val="tx1"/>
            </a:solidFill>
          </a:ln>
        </p:spPr>
        <p:txBody>
          <a:bodyPr wrap="square" rtlCol="0">
            <a:spAutoFit/>
          </a:bodyPr>
          <a:lstStyle/>
          <a:p>
            <a:pPr algn="ctr"/>
            <a:r>
              <a:rPr lang="en-GB" sz="3200" b="1" dirty="0"/>
              <a:t>B</a:t>
            </a:r>
          </a:p>
        </p:txBody>
      </p:sp>
      <p:sp>
        <p:nvSpPr>
          <p:cNvPr id="14" name="TextBox 13">
            <a:extLst>
              <a:ext uri="{FF2B5EF4-FFF2-40B4-BE49-F238E27FC236}">
                <a16:creationId xmlns:a16="http://schemas.microsoft.com/office/drawing/2014/main" id="{F3A1D0A6-2C82-4CCE-80FB-816E0653A734}"/>
              </a:ext>
            </a:extLst>
          </p:cNvPr>
          <p:cNvSpPr txBox="1"/>
          <p:nvPr/>
        </p:nvSpPr>
        <p:spPr>
          <a:xfrm>
            <a:off x="6105738" y="4600005"/>
            <a:ext cx="754912" cy="564976"/>
          </a:xfrm>
          <a:prstGeom prst="rect">
            <a:avLst/>
          </a:prstGeom>
          <a:noFill/>
          <a:ln w="76200">
            <a:solidFill>
              <a:schemeClr val="tx1"/>
            </a:solidFill>
          </a:ln>
        </p:spPr>
        <p:txBody>
          <a:bodyPr wrap="square" rtlCol="0">
            <a:spAutoFit/>
          </a:bodyPr>
          <a:lstStyle/>
          <a:p>
            <a:endParaRPr lang="en-GB" dirty="0"/>
          </a:p>
        </p:txBody>
      </p:sp>
      <p:sp>
        <p:nvSpPr>
          <p:cNvPr id="15" name="TextBox 14">
            <a:extLst>
              <a:ext uri="{FF2B5EF4-FFF2-40B4-BE49-F238E27FC236}">
                <a16:creationId xmlns:a16="http://schemas.microsoft.com/office/drawing/2014/main" id="{88B16AB9-4B8E-4EFB-B6F5-F8AD756C1E3A}"/>
              </a:ext>
            </a:extLst>
          </p:cNvPr>
          <p:cNvSpPr txBox="1"/>
          <p:nvPr/>
        </p:nvSpPr>
        <p:spPr>
          <a:xfrm>
            <a:off x="6862426" y="4606498"/>
            <a:ext cx="754912" cy="564976"/>
          </a:xfrm>
          <a:prstGeom prst="rect">
            <a:avLst/>
          </a:prstGeom>
          <a:noFill/>
          <a:ln w="76200">
            <a:solidFill>
              <a:schemeClr val="tx1"/>
            </a:solidFill>
          </a:ln>
        </p:spPr>
        <p:txBody>
          <a:bodyPr wrap="square" rtlCol="0">
            <a:spAutoFit/>
          </a:bodyPr>
          <a:lstStyle/>
          <a:p>
            <a:endParaRPr lang="en-GB" dirty="0"/>
          </a:p>
        </p:txBody>
      </p:sp>
      <p:sp>
        <p:nvSpPr>
          <p:cNvPr id="16" name="TextBox 15">
            <a:extLst>
              <a:ext uri="{FF2B5EF4-FFF2-40B4-BE49-F238E27FC236}">
                <a16:creationId xmlns:a16="http://schemas.microsoft.com/office/drawing/2014/main" id="{47185BC8-F052-49BA-9BCC-982C94007083}"/>
              </a:ext>
            </a:extLst>
          </p:cNvPr>
          <p:cNvSpPr txBox="1"/>
          <p:nvPr/>
        </p:nvSpPr>
        <p:spPr>
          <a:xfrm>
            <a:off x="3860506" y="4606363"/>
            <a:ext cx="754912" cy="564976"/>
          </a:xfrm>
          <a:prstGeom prst="rect">
            <a:avLst/>
          </a:prstGeom>
          <a:noFill/>
          <a:ln w="76200">
            <a:solidFill>
              <a:schemeClr val="tx1"/>
            </a:solidFill>
          </a:ln>
        </p:spPr>
        <p:txBody>
          <a:bodyPr wrap="square" rtlCol="0">
            <a:spAutoFit/>
          </a:bodyPr>
          <a:lstStyle/>
          <a:p>
            <a:endParaRPr lang="en-GB" dirty="0"/>
          </a:p>
        </p:txBody>
      </p:sp>
      <p:pic>
        <p:nvPicPr>
          <p:cNvPr id="17" name="Online Media 2" title="Countdown Timer 10 seconds with Sound Effect 4K Free Download">
            <a:hlinkClick r:id="" action="ppaction://media"/>
            <a:extLst>
              <a:ext uri="{FF2B5EF4-FFF2-40B4-BE49-F238E27FC236}">
                <a16:creationId xmlns:a16="http://schemas.microsoft.com/office/drawing/2014/main" id="{DAF4D070-D0F3-4929-B96A-8F4212C459AA}"/>
              </a:ext>
            </a:extLst>
          </p:cNvPr>
          <p:cNvPicPr>
            <a:picLocks noRot="1" noChangeAspect="1"/>
          </p:cNvPicPr>
          <p:nvPr>
            <a:videoFile r:link="rId1"/>
          </p:nvPr>
        </p:nvPicPr>
        <p:blipFill>
          <a:blip r:embed="rId3"/>
          <a:stretch>
            <a:fillRect/>
          </a:stretch>
        </p:blipFill>
        <p:spPr>
          <a:xfrm>
            <a:off x="8658159" y="1894528"/>
            <a:ext cx="2428688" cy="1366137"/>
          </a:xfrm>
          <a:prstGeom prst="rect">
            <a:avLst/>
          </a:prstGeom>
        </p:spPr>
      </p:pic>
    </p:spTree>
    <p:extLst>
      <p:ext uri="{BB962C8B-B14F-4D97-AF65-F5344CB8AC3E}">
        <p14:creationId xmlns:p14="http://schemas.microsoft.com/office/powerpoint/2010/main" val="36763275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FAD96-2A6D-4C97-AAAD-8C1267FE0FDE}"/>
              </a:ext>
            </a:extLst>
          </p:cNvPr>
          <p:cNvSpPr txBox="1"/>
          <p:nvPr/>
        </p:nvSpPr>
        <p:spPr>
          <a:xfrm>
            <a:off x="584791" y="606056"/>
            <a:ext cx="10994065" cy="5632311"/>
          </a:xfrm>
          <a:prstGeom prst="rect">
            <a:avLst/>
          </a:prstGeom>
          <a:noFill/>
        </p:spPr>
        <p:txBody>
          <a:bodyPr wrap="square" rtlCol="0">
            <a:spAutoFit/>
          </a:bodyPr>
          <a:lstStyle/>
          <a:p>
            <a:pPr algn="ctr"/>
            <a:r>
              <a:rPr lang="en-GB" sz="6000" dirty="0"/>
              <a:t>This is an anagram of which country?</a:t>
            </a:r>
          </a:p>
          <a:p>
            <a:pPr algn="ctr"/>
            <a:endParaRPr lang="en-GB" sz="6000" dirty="0"/>
          </a:p>
          <a:p>
            <a:pPr algn="ctr"/>
            <a:r>
              <a:rPr lang="en-GB" sz="6000" b="1" dirty="0"/>
              <a:t>UOCLMIBA</a:t>
            </a:r>
          </a:p>
          <a:p>
            <a:pPr algn="ctr"/>
            <a:r>
              <a:rPr lang="en-GB" sz="6000" b="1" dirty="0">
                <a:solidFill>
                  <a:srgbClr val="FF0000"/>
                </a:solidFill>
              </a:rPr>
              <a:t>COLUMBIA</a:t>
            </a:r>
          </a:p>
          <a:p>
            <a:pPr algn="ctr"/>
            <a:endParaRPr lang="en-GB" sz="6000" dirty="0"/>
          </a:p>
        </p:txBody>
      </p:sp>
    </p:spTree>
    <p:extLst>
      <p:ext uri="{BB962C8B-B14F-4D97-AF65-F5344CB8AC3E}">
        <p14:creationId xmlns:p14="http://schemas.microsoft.com/office/powerpoint/2010/main" val="40672455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0E97CE-8AF7-4686-8C95-317A2D87C8E9}"/>
              </a:ext>
            </a:extLst>
          </p:cNvPr>
          <p:cNvSpPr txBox="1"/>
          <p:nvPr/>
        </p:nvSpPr>
        <p:spPr>
          <a:xfrm>
            <a:off x="2902688" y="3221665"/>
            <a:ext cx="2254103" cy="1785104"/>
          </a:xfrm>
          <a:prstGeom prst="rect">
            <a:avLst/>
          </a:prstGeom>
          <a:solidFill>
            <a:srgbClr val="002060"/>
          </a:solidFill>
          <a:ln w="76200">
            <a:solidFill>
              <a:schemeClr val="tx1"/>
            </a:solidFill>
          </a:ln>
        </p:spPr>
        <p:txBody>
          <a:bodyPr wrap="square" rtlCol="0">
            <a:spAutoFit/>
          </a:bodyPr>
          <a:lstStyle/>
          <a:p>
            <a:pPr algn="ctr"/>
            <a:r>
              <a:rPr lang="en-GB" sz="2200" dirty="0">
                <a:ln w="38100">
                  <a:solidFill>
                    <a:schemeClr val="bg1"/>
                  </a:solidFill>
                </a:ln>
                <a:solidFill>
                  <a:schemeClr val="bg1"/>
                </a:solidFill>
                <a:latin typeface="Arial Nova" panose="020B0504020202020204" pitchFamily="34" charset="0"/>
              </a:rPr>
              <a:t>TOTAL NUMBER OF PEOPLE ON A GAME OF GUESS WHO </a:t>
            </a:r>
          </a:p>
        </p:txBody>
      </p:sp>
      <p:sp>
        <p:nvSpPr>
          <p:cNvPr id="3" name="TextBox 2">
            <a:extLst>
              <a:ext uri="{FF2B5EF4-FFF2-40B4-BE49-F238E27FC236}">
                <a16:creationId xmlns:a16="http://schemas.microsoft.com/office/drawing/2014/main" id="{B010774D-66A7-4D9F-8A4C-1F8C468B0A91}"/>
              </a:ext>
            </a:extLst>
          </p:cNvPr>
          <p:cNvSpPr txBox="1"/>
          <p:nvPr/>
        </p:nvSpPr>
        <p:spPr>
          <a:xfrm>
            <a:off x="7035211" y="3221665"/>
            <a:ext cx="2353338" cy="1785104"/>
          </a:xfrm>
          <a:prstGeom prst="rect">
            <a:avLst/>
          </a:prstGeom>
          <a:solidFill>
            <a:srgbClr val="002060"/>
          </a:solidFill>
          <a:ln w="76200">
            <a:solidFill>
              <a:schemeClr val="tx1"/>
            </a:solidFill>
          </a:ln>
        </p:spPr>
        <p:txBody>
          <a:bodyPr wrap="square" rtlCol="0">
            <a:spAutoFit/>
          </a:bodyPr>
          <a:lstStyle/>
          <a:p>
            <a:pPr algn="ctr"/>
            <a:r>
              <a:rPr lang="en-GB" sz="2200" b="1" dirty="0">
                <a:ln>
                  <a:solidFill>
                    <a:schemeClr val="bg1"/>
                  </a:solidFill>
                </a:ln>
                <a:solidFill>
                  <a:schemeClr val="bg1"/>
                </a:solidFill>
                <a:effectLst>
                  <a:outerShdw blurRad="50800" dist="38100" dir="2700000" algn="tl" rotWithShape="0">
                    <a:prstClr val="black">
                      <a:alpha val="40000"/>
                    </a:prstClr>
                  </a:outerShdw>
                </a:effectLst>
                <a:latin typeface="Algerian" panose="04020705040A02060702" pitchFamily="82" charset="0"/>
              </a:rPr>
              <a:t>HOW MANY BOOKS ARE IN THE WISHING CHAIR COLLECTION </a:t>
            </a:r>
          </a:p>
        </p:txBody>
      </p:sp>
      <p:sp>
        <p:nvSpPr>
          <p:cNvPr id="5" name="Division Sign 4">
            <a:extLst>
              <a:ext uri="{FF2B5EF4-FFF2-40B4-BE49-F238E27FC236}">
                <a16:creationId xmlns:a16="http://schemas.microsoft.com/office/drawing/2014/main" id="{E9F3B3A0-63E2-4EEE-9BF1-41114E509E00}"/>
              </a:ext>
            </a:extLst>
          </p:cNvPr>
          <p:cNvSpPr/>
          <p:nvPr/>
        </p:nvSpPr>
        <p:spPr>
          <a:xfrm>
            <a:off x="5394251" y="3550549"/>
            <a:ext cx="1403498" cy="1281223"/>
          </a:xfrm>
          <a:prstGeom prst="mathDivid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446FD1C-C0C9-4BEE-8B89-BC93D1446D8D}"/>
              </a:ext>
            </a:extLst>
          </p:cNvPr>
          <p:cNvSpPr txBox="1"/>
          <p:nvPr/>
        </p:nvSpPr>
        <p:spPr>
          <a:xfrm>
            <a:off x="606056" y="584791"/>
            <a:ext cx="10979888" cy="1938992"/>
          </a:xfrm>
          <a:prstGeom prst="rect">
            <a:avLst/>
          </a:prstGeom>
          <a:noFill/>
        </p:spPr>
        <p:txBody>
          <a:bodyPr wrap="square" rtlCol="0">
            <a:spAutoFit/>
          </a:bodyPr>
          <a:lstStyle/>
          <a:p>
            <a:pPr algn="ctr"/>
            <a:r>
              <a:rPr lang="en-GB" sz="6000" dirty="0"/>
              <a:t>What is the answer to this maths problem?</a:t>
            </a:r>
          </a:p>
        </p:txBody>
      </p:sp>
      <p:sp>
        <p:nvSpPr>
          <p:cNvPr id="4" name="TextBox 3">
            <a:extLst>
              <a:ext uri="{FF2B5EF4-FFF2-40B4-BE49-F238E27FC236}">
                <a16:creationId xmlns:a16="http://schemas.microsoft.com/office/drawing/2014/main" id="{A19C03C8-0F15-4C26-8F86-139F464E16B2}"/>
              </a:ext>
            </a:extLst>
          </p:cNvPr>
          <p:cNvSpPr txBox="1"/>
          <p:nvPr/>
        </p:nvSpPr>
        <p:spPr>
          <a:xfrm>
            <a:off x="5295014" y="5103628"/>
            <a:ext cx="1637414" cy="1015663"/>
          </a:xfrm>
          <a:prstGeom prst="rect">
            <a:avLst/>
          </a:prstGeom>
          <a:noFill/>
        </p:spPr>
        <p:txBody>
          <a:bodyPr wrap="square" rtlCol="0">
            <a:spAutoFit/>
          </a:bodyPr>
          <a:lstStyle/>
          <a:p>
            <a:pPr algn="ctr"/>
            <a:r>
              <a:rPr lang="en-GB" sz="6000" b="1" dirty="0">
                <a:ln w="76200">
                  <a:solidFill>
                    <a:schemeClr val="tx1"/>
                  </a:solidFill>
                </a:ln>
                <a:solidFill>
                  <a:srgbClr val="FF0000"/>
                </a:solidFill>
              </a:rPr>
              <a:t>8</a:t>
            </a:r>
          </a:p>
        </p:txBody>
      </p:sp>
    </p:spTree>
    <p:extLst>
      <p:ext uri="{BB962C8B-B14F-4D97-AF65-F5344CB8AC3E}">
        <p14:creationId xmlns:p14="http://schemas.microsoft.com/office/powerpoint/2010/main" val="4948343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4D17C394-6153-444C-BB0C-DB8469510D55}"/>
              </a:ext>
            </a:extLst>
          </p:cNvPr>
          <p:cNvSpPr txBox="1"/>
          <p:nvPr/>
        </p:nvSpPr>
        <p:spPr>
          <a:xfrm>
            <a:off x="814184" y="1766674"/>
            <a:ext cx="3073940" cy="3436688"/>
          </a:xfrm>
          <a:prstGeom prst="rect">
            <a:avLst/>
          </a:prstGeom>
        </p:spPr>
        <p:txBody>
          <a:bodyPr vert="horz" lIns="91440" tIns="45720" rIns="91440" bIns="45720" rtlCol="0" anchor="b">
            <a:noAutofit/>
          </a:bodyPr>
          <a:lstStyle/>
          <a:p>
            <a:pPr algn="ctr">
              <a:spcBef>
                <a:spcPct val="0"/>
              </a:spcBef>
              <a:spcAft>
                <a:spcPts val="600"/>
              </a:spcAft>
            </a:pPr>
            <a:r>
              <a:rPr lang="en-US" sz="4800" dirty="0">
                <a:ln w="3175" cmpd="sng">
                  <a:noFill/>
                </a:ln>
                <a:solidFill>
                  <a:srgbClr val="262626"/>
                </a:solidFill>
                <a:latin typeface="+mj-lt"/>
                <a:ea typeface="+mj-ea"/>
                <a:cs typeface="+mj-cs"/>
              </a:rPr>
              <a:t>Which vegetable can be spelt using these letters?</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piano&#10;&#10;Description automatically generated">
            <a:extLst>
              <a:ext uri="{FF2B5EF4-FFF2-40B4-BE49-F238E27FC236}">
                <a16:creationId xmlns:a16="http://schemas.microsoft.com/office/drawing/2014/main" id="{93A5D42A-DA2D-4185-A636-17CFA678A4E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035150" y="2320058"/>
            <a:ext cx="6917189" cy="19886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Arrow: Up 6">
            <a:extLst>
              <a:ext uri="{FF2B5EF4-FFF2-40B4-BE49-F238E27FC236}">
                <a16:creationId xmlns:a16="http://schemas.microsoft.com/office/drawing/2014/main" id="{5C488286-F29C-472A-A52B-0E7F815FC2B9}"/>
              </a:ext>
            </a:extLst>
          </p:cNvPr>
          <p:cNvSpPr/>
          <p:nvPr/>
        </p:nvSpPr>
        <p:spPr>
          <a:xfrm>
            <a:off x="8124151" y="3994323"/>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Up 17">
            <a:extLst>
              <a:ext uri="{FF2B5EF4-FFF2-40B4-BE49-F238E27FC236}">
                <a16:creationId xmlns:a16="http://schemas.microsoft.com/office/drawing/2014/main" id="{963CF162-005B-40EC-AA80-7EBEFF757BB2}"/>
              </a:ext>
            </a:extLst>
          </p:cNvPr>
          <p:cNvSpPr/>
          <p:nvPr/>
        </p:nvSpPr>
        <p:spPr>
          <a:xfrm>
            <a:off x="11019160" y="3973084"/>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Up 19">
            <a:extLst>
              <a:ext uri="{FF2B5EF4-FFF2-40B4-BE49-F238E27FC236}">
                <a16:creationId xmlns:a16="http://schemas.microsoft.com/office/drawing/2014/main" id="{3E06A745-36DA-4D50-9C7E-32C462E5C176}"/>
              </a:ext>
            </a:extLst>
          </p:cNvPr>
          <p:cNvSpPr/>
          <p:nvPr/>
        </p:nvSpPr>
        <p:spPr>
          <a:xfrm>
            <a:off x="5887077" y="3973084"/>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2" name="Arrow: Up 21">
            <a:extLst>
              <a:ext uri="{FF2B5EF4-FFF2-40B4-BE49-F238E27FC236}">
                <a16:creationId xmlns:a16="http://schemas.microsoft.com/office/drawing/2014/main" id="{4A2AECD2-E234-4F0A-980B-CB1000D23D3A}"/>
              </a:ext>
            </a:extLst>
          </p:cNvPr>
          <p:cNvSpPr/>
          <p:nvPr/>
        </p:nvSpPr>
        <p:spPr>
          <a:xfrm>
            <a:off x="8817624" y="4000645"/>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Up 23">
            <a:extLst>
              <a:ext uri="{FF2B5EF4-FFF2-40B4-BE49-F238E27FC236}">
                <a16:creationId xmlns:a16="http://schemas.microsoft.com/office/drawing/2014/main" id="{E14C6873-1ACD-4939-9A1A-6F753D68060C}"/>
              </a:ext>
            </a:extLst>
          </p:cNvPr>
          <p:cNvSpPr/>
          <p:nvPr/>
        </p:nvSpPr>
        <p:spPr>
          <a:xfrm>
            <a:off x="7376594" y="3994323"/>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Up 24">
            <a:extLst>
              <a:ext uri="{FF2B5EF4-FFF2-40B4-BE49-F238E27FC236}">
                <a16:creationId xmlns:a16="http://schemas.microsoft.com/office/drawing/2014/main" id="{C0AEFE51-5FC1-4657-AC19-47DB36CCE20B}"/>
              </a:ext>
            </a:extLst>
          </p:cNvPr>
          <p:cNvSpPr/>
          <p:nvPr/>
        </p:nvSpPr>
        <p:spPr>
          <a:xfrm>
            <a:off x="9222978" y="3994323"/>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Up 25">
            <a:extLst>
              <a:ext uri="{FF2B5EF4-FFF2-40B4-BE49-F238E27FC236}">
                <a16:creationId xmlns:a16="http://schemas.microsoft.com/office/drawing/2014/main" id="{866598EA-17C2-48D2-9C44-E288DCBDD59F}"/>
              </a:ext>
            </a:extLst>
          </p:cNvPr>
          <p:cNvSpPr/>
          <p:nvPr/>
        </p:nvSpPr>
        <p:spPr>
          <a:xfrm>
            <a:off x="6334071" y="3973084"/>
            <a:ext cx="414670" cy="11073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F4498E5F-DEFC-44A0-8F55-05CC30EB9CA2}"/>
              </a:ext>
            </a:extLst>
          </p:cNvPr>
          <p:cNvSpPr txBox="1"/>
          <p:nvPr/>
        </p:nvSpPr>
        <p:spPr>
          <a:xfrm>
            <a:off x="5986130" y="5586524"/>
            <a:ext cx="5571461" cy="97376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8F03072-7B16-4A76-B5B2-832FB04E1D45}"/>
              </a:ext>
            </a:extLst>
          </p:cNvPr>
          <p:cNvSpPr txBox="1"/>
          <p:nvPr/>
        </p:nvSpPr>
        <p:spPr>
          <a:xfrm>
            <a:off x="5411972" y="5434522"/>
            <a:ext cx="6241312" cy="1015663"/>
          </a:xfrm>
          <a:prstGeom prst="rect">
            <a:avLst/>
          </a:prstGeom>
          <a:noFill/>
        </p:spPr>
        <p:txBody>
          <a:bodyPr wrap="square" rtlCol="0">
            <a:spAutoFit/>
          </a:bodyPr>
          <a:lstStyle/>
          <a:p>
            <a:pPr algn="ctr"/>
            <a:r>
              <a:rPr lang="en-GB" sz="6000" b="1" dirty="0">
                <a:solidFill>
                  <a:srgbClr val="FF0000"/>
                </a:solidFill>
              </a:rPr>
              <a:t>CABBAGE</a:t>
            </a:r>
          </a:p>
        </p:txBody>
      </p:sp>
    </p:spTree>
    <p:extLst>
      <p:ext uri="{BB962C8B-B14F-4D97-AF65-F5344CB8AC3E}">
        <p14:creationId xmlns:p14="http://schemas.microsoft.com/office/powerpoint/2010/main" val="38517506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8168F-871C-4FCE-AA99-6F9E18A978C1}"/>
              </a:ext>
            </a:extLst>
          </p:cNvPr>
          <p:cNvSpPr txBox="1"/>
          <p:nvPr/>
        </p:nvSpPr>
        <p:spPr>
          <a:xfrm>
            <a:off x="606056" y="616688"/>
            <a:ext cx="10962167" cy="3785652"/>
          </a:xfrm>
          <a:prstGeom prst="rect">
            <a:avLst/>
          </a:prstGeom>
          <a:noFill/>
        </p:spPr>
        <p:txBody>
          <a:bodyPr wrap="square" rtlCol="0">
            <a:spAutoFit/>
          </a:bodyPr>
          <a:lstStyle/>
          <a:p>
            <a:pPr algn="ctr"/>
            <a:r>
              <a:rPr lang="en-GB" sz="6000" b="1" dirty="0"/>
              <a:t>ADD UP YOUR SCORES, EACH ONE YOU GET CORRECT SCORES YOU ONE POINT.</a:t>
            </a:r>
          </a:p>
        </p:txBody>
      </p:sp>
    </p:spTree>
    <p:extLst>
      <p:ext uri="{BB962C8B-B14F-4D97-AF65-F5344CB8AC3E}">
        <p14:creationId xmlns:p14="http://schemas.microsoft.com/office/powerpoint/2010/main" val="14198752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3D981-8283-4542-92D1-61977D44F220}"/>
              </a:ext>
            </a:extLst>
          </p:cNvPr>
          <p:cNvSpPr txBox="1"/>
          <p:nvPr/>
        </p:nvSpPr>
        <p:spPr>
          <a:xfrm>
            <a:off x="595423" y="606056"/>
            <a:ext cx="10983433" cy="3785652"/>
          </a:xfrm>
          <a:prstGeom prst="rect">
            <a:avLst/>
          </a:prstGeom>
          <a:noFill/>
        </p:spPr>
        <p:txBody>
          <a:bodyPr wrap="square" rtlCol="0">
            <a:spAutoFit/>
          </a:bodyPr>
          <a:lstStyle/>
          <a:p>
            <a:pPr algn="ctr"/>
            <a:r>
              <a:rPr lang="en-GB" sz="6000" dirty="0"/>
              <a:t>How much is this drop worth in the standard quiz show “Tipping Point” if each counter is worth double its normal value? </a:t>
            </a:r>
          </a:p>
        </p:txBody>
      </p:sp>
      <p:sp>
        <p:nvSpPr>
          <p:cNvPr id="3" name="Oval 2">
            <a:extLst>
              <a:ext uri="{FF2B5EF4-FFF2-40B4-BE49-F238E27FC236}">
                <a16:creationId xmlns:a16="http://schemas.microsoft.com/office/drawing/2014/main" id="{7170ECD3-61DC-4F33-A04D-3C96A9B9585D}"/>
              </a:ext>
            </a:extLst>
          </p:cNvPr>
          <p:cNvSpPr/>
          <p:nvPr/>
        </p:nvSpPr>
        <p:spPr>
          <a:xfrm>
            <a:off x="1120618" y="4029900"/>
            <a:ext cx="1127051" cy="11057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298AAA1C-54D2-4FFB-869D-1EE877DA80B9}"/>
              </a:ext>
            </a:extLst>
          </p:cNvPr>
          <p:cNvSpPr/>
          <p:nvPr/>
        </p:nvSpPr>
        <p:spPr>
          <a:xfrm>
            <a:off x="3612181" y="4582793"/>
            <a:ext cx="1127051" cy="11057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A7FF05E-489A-439B-8065-8F06A6E903B8}"/>
              </a:ext>
            </a:extLst>
          </p:cNvPr>
          <p:cNvSpPr/>
          <p:nvPr/>
        </p:nvSpPr>
        <p:spPr>
          <a:xfrm>
            <a:off x="2414573" y="3358230"/>
            <a:ext cx="1127051" cy="11057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X 2</a:t>
            </a:r>
          </a:p>
        </p:txBody>
      </p:sp>
      <p:sp>
        <p:nvSpPr>
          <p:cNvPr id="7" name="Oval 6">
            <a:extLst>
              <a:ext uri="{FF2B5EF4-FFF2-40B4-BE49-F238E27FC236}">
                <a16:creationId xmlns:a16="http://schemas.microsoft.com/office/drawing/2014/main" id="{50682CC4-E19E-46D4-8597-D61C82BDD0B8}"/>
              </a:ext>
            </a:extLst>
          </p:cNvPr>
          <p:cNvSpPr/>
          <p:nvPr/>
        </p:nvSpPr>
        <p:spPr>
          <a:xfrm>
            <a:off x="5044953" y="4721015"/>
            <a:ext cx="1127051" cy="11057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060FC33-EAE2-45B3-8A7E-0499FBF44D54}"/>
              </a:ext>
            </a:extLst>
          </p:cNvPr>
          <p:cNvSpPr/>
          <p:nvPr/>
        </p:nvSpPr>
        <p:spPr>
          <a:xfrm>
            <a:off x="2172586" y="4885807"/>
            <a:ext cx="1127051" cy="11057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132D2DB7-AF17-4BB4-8291-4569569457E3}"/>
              </a:ext>
            </a:extLst>
          </p:cNvPr>
          <p:cNvSpPr/>
          <p:nvPr/>
        </p:nvSpPr>
        <p:spPr>
          <a:xfrm>
            <a:off x="6583522" y="5015981"/>
            <a:ext cx="1127051" cy="11057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943FA9CF-248F-46BF-A04D-7047180447BE}"/>
              </a:ext>
            </a:extLst>
          </p:cNvPr>
          <p:cNvSpPr txBox="1"/>
          <p:nvPr/>
        </p:nvSpPr>
        <p:spPr>
          <a:xfrm>
            <a:off x="8506047" y="4263656"/>
            <a:ext cx="2519916" cy="1323439"/>
          </a:xfrm>
          <a:prstGeom prst="rect">
            <a:avLst/>
          </a:prstGeom>
          <a:solidFill>
            <a:srgbClr val="FFFF00"/>
          </a:solidFill>
          <a:ln w="76200">
            <a:solidFill>
              <a:schemeClr val="tx1"/>
            </a:solidFill>
          </a:ln>
        </p:spPr>
        <p:txBody>
          <a:bodyPr wrap="square" rtlCol="0">
            <a:spAutoFit/>
          </a:bodyPr>
          <a:lstStyle/>
          <a:p>
            <a:pPr algn="ctr"/>
            <a:r>
              <a:rPr lang="en-GB" sz="8000" b="1" dirty="0">
                <a:solidFill>
                  <a:srgbClr val="FF0000"/>
                </a:solidFill>
              </a:rPr>
              <a:t>£700</a:t>
            </a:r>
          </a:p>
        </p:txBody>
      </p:sp>
    </p:spTree>
    <p:extLst>
      <p:ext uri="{BB962C8B-B14F-4D97-AF65-F5344CB8AC3E}">
        <p14:creationId xmlns:p14="http://schemas.microsoft.com/office/powerpoint/2010/main" val="6464825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6ACCE08B-2B2F-4455-AAB1-3E1B4643B57C}"/>
              </a:ext>
            </a:extLst>
          </p:cNvPr>
          <p:cNvSpPr txBox="1"/>
          <p:nvPr/>
        </p:nvSpPr>
        <p:spPr>
          <a:xfrm>
            <a:off x="826852" y="872061"/>
            <a:ext cx="3073940" cy="2648281"/>
          </a:xfrm>
          <a:prstGeom prst="rect">
            <a:avLst/>
          </a:prstGeom>
        </p:spPr>
        <p:txBody>
          <a:bodyPr vert="horz" lIns="91440" tIns="45720" rIns="91440" bIns="45720" rtlCol="0" anchor="b">
            <a:normAutofit lnSpcReduction="10000"/>
          </a:bodyPr>
          <a:lstStyle/>
          <a:p>
            <a:pPr algn="ctr">
              <a:spcBef>
                <a:spcPct val="0"/>
              </a:spcBef>
              <a:spcAft>
                <a:spcPts val="600"/>
              </a:spcAft>
            </a:pPr>
            <a:r>
              <a:rPr lang="en-US" sz="4400" dirty="0">
                <a:ln w="3175" cmpd="sng">
                  <a:noFill/>
                </a:ln>
                <a:solidFill>
                  <a:srgbClr val="262626"/>
                </a:solidFill>
                <a:latin typeface="+mj-lt"/>
                <a:ea typeface="+mj-ea"/>
                <a:cs typeface="+mj-cs"/>
              </a:rPr>
              <a:t>Which of these is the host for this TV show </a:t>
            </a:r>
          </a:p>
        </p:txBody>
      </p:sp>
      <p:sp useBgFill="1">
        <p:nvSpPr>
          <p:cNvPr id="26" name="Rectangle 25">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and blue text&#10;&#10;Description automatically generated">
            <a:extLst>
              <a:ext uri="{FF2B5EF4-FFF2-40B4-BE49-F238E27FC236}">
                <a16:creationId xmlns:a16="http://schemas.microsoft.com/office/drawing/2014/main" id="{D579E132-A254-46D2-AE73-6CB7588014D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696025"/>
            <a:ext cx="6098041" cy="34149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a:extLst>
              <a:ext uri="{FF2B5EF4-FFF2-40B4-BE49-F238E27FC236}">
                <a16:creationId xmlns:a16="http://schemas.microsoft.com/office/drawing/2014/main" id="{D282EC93-212C-465E-B137-4200C70F1B99}"/>
              </a:ext>
            </a:extLst>
          </p:cNvPr>
          <p:cNvSpPr txBox="1"/>
          <p:nvPr/>
        </p:nvSpPr>
        <p:spPr>
          <a:xfrm>
            <a:off x="608012" y="4425489"/>
            <a:ext cx="3552006" cy="1815882"/>
          </a:xfrm>
          <a:prstGeom prst="rect">
            <a:avLst/>
          </a:prstGeom>
          <a:noFill/>
          <a:ln w="76200">
            <a:solidFill>
              <a:schemeClr val="tx1"/>
            </a:solidFill>
          </a:ln>
        </p:spPr>
        <p:txBody>
          <a:bodyPr wrap="square" rtlCol="0">
            <a:spAutoFit/>
          </a:bodyPr>
          <a:lstStyle/>
          <a:p>
            <a:pPr marL="514350" indent="-514350">
              <a:buAutoNum type="alphaUcPeriod"/>
            </a:pPr>
            <a:r>
              <a:rPr lang="en-GB" sz="2800" b="1" dirty="0"/>
              <a:t>Bradly Walsh</a:t>
            </a:r>
          </a:p>
          <a:p>
            <a:pPr marL="514350" indent="-514350">
              <a:buAutoNum type="alphaUcPeriod"/>
            </a:pPr>
            <a:r>
              <a:rPr lang="en-GB" sz="2800" b="1" dirty="0"/>
              <a:t>Ben Shepard</a:t>
            </a:r>
          </a:p>
          <a:p>
            <a:pPr marL="514350" indent="-514350">
              <a:buAutoNum type="alphaUcPeriod"/>
            </a:pPr>
            <a:r>
              <a:rPr lang="en-GB" sz="2800" b="1" dirty="0">
                <a:solidFill>
                  <a:srgbClr val="FF0000"/>
                </a:solidFill>
              </a:rPr>
              <a:t>Jeremy Clarkson</a:t>
            </a:r>
          </a:p>
          <a:p>
            <a:pPr marL="514350" indent="-514350">
              <a:buAutoNum type="alphaUcPeriod"/>
            </a:pPr>
            <a:r>
              <a:rPr lang="en-GB" sz="2800" b="1" dirty="0"/>
              <a:t>Warwick Davies </a:t>
            </a:r>
          </a:p>
        </p:txBody>
      </p:sp>
    </p:spTree>
    <p:extLst>
      <p:ext uri="{BB962C8B-B14F-4D97-AF65-F5344CB8AC3E}">
        <p14:creationId xmlns:p14="http://schemas.microsoft.com/office/powerpoint/2010/main" val="17800437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870ED8-DFAE-404E-9A64-4F55C2D6E6D6}"/>
              </a:ext>
            </a:extLst>
          </p:cNvPr>
          <p:cNvSpPr txBox="1"/>
          <p:nvPr/>
        </p:nvSpPr>
        <p:spPr>
          <a:xfrm>
            <a:off x="5170968" y="2594344"/>
            <a:ext cx="925032" cy="584775"/>
          </a:xfrm>
          <a:prstGeom prst="rect">
            <a:avLst/>
          </a:prstGeom>
          <a:noFill/>
          <a:ln w="76200">
            <a:solidFill>
              <a:schemeClr val="tx1"/>
            </a:solidFill>
          </a:ln>
        </p:spPr>
        <p:txBody>
          <a:bodyPr wrap="square" rtlCol="0">
            <a:spAutoFit/>
          </a:bodyPr>
          <a:lstStyle/>
          <a:p>
            <a:pPr algn="ctr"/>
            <a:r>
              <a:rPr lang="en-GB" sz="3200" b="1" dirty="0"/>
              <a:t>A</a:t>
            </a:r>
          </a:p>
        </p:txBody>
      </p:sp>
      <p:sp>
        <p:nvSpPr>
          <p:cNvPr id="4" name="TextBox 3">
            <a:extLst>
              <a:ext uri="{FF2B5EF4-FFF2-40B4-BE49-F238E27FC236}">
                <a16:creationId xmlns:a16="http://schemas.microsoft.com/office/drawing/2014/main" id="{41EF8DE1-42AF-482F-8232-A4E9BBDF3D87}"/>
              </a:ext>
            </a:extLst>
          </p:cNvPr>
          <p:cNvSpPr txBox="1"/>
          <p:nvPr/>
        </p:nvSpPr>
        <p:spPr>
          <a:xfrm>
            <a:off x="5170968" y="3211032"/>
            <a:ext cx="925032" cy="584775"/>
          </a:xfrm>
          <a:prstGeom prst="rect">
            <a:avLst/>
          </a:prstGeom>
          <a:noFill/>
          <a:ln w="76200">
            <a:solidFill>
              <a:schemeClr val="tx1"/>
            </a:solidFill>
          </a:ln>
        </p:spPr>
        <p:txBody>
          <a:bodyPr wrap="square" rtlCol="0">
            <a:spAutoFit/>
          </a:bodyPr>
          <a:lstStyle/>
          <a:p>
            <a:pPr algn="ctr"/>
            <a:r>
              <a:rPr lang="en-GB" sz="3200" b="1" dirty="0"/>
              <a:t>K</a:t>
            </a:r>
          </a:p>
        </p:txBody>
      </p:sp>
      <p:sp>
        <p:nvSpPr>
          <p:cNvPr id="5" name="TextBox 4">
            <a:extLst>
              <a:ext uri="{FF2B5EF4-FFF2-40B4-BE49-F238E27FC236}">
                <a16:creationId xmlns:a16="http://schemas.microsoft.com/office/drawing/2014/main" id="{498E0220-79E9-4B21-AFB4-0C5931995509}"/>
              </a:ext>
            </a:extLst>
          </p:cNvPr>
          <p:cNvSpPr txBox="1"/>
          <p:nvPr/>
        </p:nvSpPr>
        <p:spPr>
          <a:xfrm>
            <a:off x="5170968" y="3827720"/>
            <a:ext cx="925032" cy="584775"/>
          </a:xfrm>
          <a:prstGeom prst="rect">
            <a:avLst/>
          </a:prstGeom>
          <a:noFill/>
          <a:ln w="76200">
            <a:solidFill>
              <a:schemeClr val="tx1"/>
            </a:solidFill>
          </a:ln>
        </p:spPr>
        <p:txBody>
          <a:bodyPr wrap="square" rtlCol="0">
            <a:spAutoFit/>
          </a:bodyPr>
          <a:lstStyle/>
          <a:p>
            <a:pPr algn="ctr"/>
            <a:r>
              <a:rPr lang="en-GB" sz="3200" b="1" dirty="0"/>
              <a:t>E</a:t>
            </a:r>
          </a:p>
        </p:txBody>
      </p:sp>
      <p:sp>
        <p:nvSpPr>
          <p:cNvPr id="6" name="TextBox 5">
            <a:extLst>
              <a:ext uri="{FF2B5EF4-FFF2-40B4-BE49-F238E27FC236}">
                <a16:creationId xmlns:a16="http://schemas.microsoft.com/office/drawing/2014/main" id="{435DD9F5-FE62-4C97-801B-A86F866766CD}"/>
              </a:ext>
            </a:extLst>
          </p:cNvPr>
          <p:cNvSpPr txBox="1"/>
          <p:nvPr/>
        </p:nvSpPr>
        <p:spPr>
          <a:xfrm>
            <a:off x="2395872" y="3211032"/>
            <a:ext cx="925032" cy="584775"/>
          </a:xfrm>
          <a:prstGeom prst="rect">
            <a:avLst/>
          </a:prstGeom>
          <a:noFill/>
          <a:ln w="76200">
            <a:solidFill>
              <a:schemeClr val="tx1"/>
            </a:solidFill>
          </a:ln>
        </p:spPr>
        <p:txBody>
          <a:bodyPr wrap="square" rtlCol="0">
            <a:spAutoFit/>
          </a:bodyPr>
          <a:lstStyle/>
          <a:p>
            <a:pPr algn="ctr"/>
            <a:r>
              <a:rPr lang="en-GB" sz="3200" b="1" dirty="0"/>
              <a:t>L</a:t>
            </a:r>
          </a:p>
        </p:txBody>
      </p:sp>
      <p:sp>
        <p:nvSpPr>
          <p:cNvPr id="7" name="TextBox 6">
            <a:extLst>
              <a:ext uri="{FF2B5EF4-FFF2-40B4-BE49-F238E27FC236}">
                <a16:creationId xmlns:a16="http://schemas.microsoft.com/office/drawing/2014/main" id="{D53E3004-270E-4006-8435-99E2AAA742CA}"/>
              </a:ext>
            </a:extLst>
          </p:cNvPr>
          <p:cNvSpPr txBox="1"/>
          <p:nvPr/>
        </p:nvSpPr>
        <p:spPr>
          <a:xfrm>
            <a:off x="5149703" y="4444408"/>
            <a:ext cx="925032" cy="584775"/>
          </a:xfrm>
          <a:prstGeom prst="rect">
            <a:avLst/>
          </a:prstGeom>
          <a:noFill/>
          <a:ln w="76200">
            <a:solidFill>
              <a:schemeClr val="tx1"/>
            </a:solidFill>
          </a:ln>
        </p:spPr>
        <p:txBody>
          <a:bodyPr wrap="square" rtlCol="0">
            <a:spAutoFit/>
          </a:bodyPr>
          <a:lstStyle/>
          <a:p>
            <a:pPr algn="ctr"/>
            <a:r>
              <a:rPr lang="en-GB" sz="3200" b="1" dirty="0"/>
              <a:t>S</a:t>
            </a:r>
          </a:p>
        </p:txBody>
      </p:sp>
      <p:sp>
        <p:nvSpPr>
          <p:cNvPr id="8" name="TextBox 7">
            <a:extLst>
              <a:ext uri="{FF2B5EF4-FFF2-40B4-BE49-F238E27FC236}">
                <a16:creationId xmlns:a16="http://schemas.microsoft.com/office/drawing/2014/main" id="{47595867-2425-4155-A076-048BC9621BFF}"/>
              </a:ext>
            </a:extLst>
          </p:cNvPr>
          <p:cNvSpPr txBox="1"/>
          <p:nvPr/>
        </p:nvSpPr>
        <p:spPr>
          <a:xfrm>
            <a:off x="5170968" y="1977656"/>
            <a:ext cx="925032" cy="584775"/>
          </a:xfrm>
          <a:prstGeom prst="rect">
            <a:avLst/>
          </a:prstGeom>
          <a:noFill/>
          <a:ln w="76200">
            <a:solidFill>
              <a:schemeClr val="tx1"/>
            </a:solidFill>
          </a:ln>
        </p:spPr>
        <p:txBody>
          <a:bodyPr wrap="square" rtlCol="0">
            <a:spAutoFit/>
          </a:bodyPr>
          <a:lstStyle/>
          <a:p>
            <a:pPr algn="ctr"/>
            <a:r>
              <a:rPr lang="en-GB" sz="3200" b="1" dirty="0"/>
              <a:t>E</a:t>
            </a:r>
          </a:p>
        </p:txBody>
      </p:sp>
      <p:sp>
        <p:nvSpPr>
          <p:cNvPr id="9" name="TextBox 8">
            <a:extLst>
              <a:ext uri="{FF2B5EF4-FFF2-40B4-BE49-F238E27FC236}">
                <a16:creationId xmlns:a16="http://schemas.microsoft.com/office/drawing/2014/main" id="{BE651CA0-3C4F-461D-866E-145432A70C98}"/>
              </a:ext>
            </a:extLst>
          </p:cNvPr>
          <p:cNvSpPr txBox="1"/>
          <p:nvPr/>
        </p:nvSpPr>
        <p:spPr>
          <a:xfrm>
            <a:off x="4245936" y="3211032"/>
            <a:ext cx="925032" cy="584775"/>
          </a:xfrm>
          <a:prstGeom prst="rect">
            <a:avLst/>
          </a:prstGeom>
          <a:noFill/>
          <a:ln w="76200">
            <a:solidFill>
              <a:schemeClr val="tx1"/>
            </a:solidFill>
          </a:ln>
        </p:spPr>
        <p:txBody>
          <a:bodyPr wrap="square" rtlCol="0">
            <a:spAutoFit/>
          </a:bodyPr>
          <a:lstStyle/>
          <a:p>
            <a:pPr algn="ctr"/>
            <a:r>
              <a:rPr lang="en-GB" sz="3200" b="1" dirty="0"/>
              <a:t>N</a:t>
            </a:r>
          </a:p>
        </p:txBody>
      </p:sp>
      <p:sp>
        <p:nvSpPr>
          <p:cNvPr id="10" name="TextBox 9">
            <a:extLst>
              <a:ext uri="{FF2B5EF4-FFF2-40B4-BE49-F238E27FC236}">
                <a16:creationId xmlns:a16="http://schemas.microsoft.com/office/drawing/2014/main" id="{B7B7155C-3D09-4E77-9A0D-66EB26628CF7}"/>
              </a:ext>
            </a:extLst>
          </p:cNvPr>
          <p:cNvSpPr txBox="1"/>
          <p:nvPr/>
        </p:nvSpPr>
        <p:spPr>
          <a:xfrm>
            <a:off x="5149703" y="5050477"/>
            <a:ext cx="925032" cy="584775"/>
          </a:xfrm>
          <a:prstGeom prst="rect">
            <a:avLst/>
          </a:prstGeom>
          <a:noFill/>
          <a:ln w="76200">
            <a:solidFill>
              <a:schemeClr val="tx1"/>
            </a:solidFill>
          </a:ln>
        </p:spPr>
        <p:txBody>
          <a:bodyPr wrap="square" rtlCol="0">
            <a:spAutoFit/>
          </a:bodyPr>
          <a:lstStyle/>
          <a:p>
            <a:pPr algn="ctr"/>
            <a:r>
              <a:rPr lang="en-GB" sz="3200" b="1" dirty="0"/>
              <a:t>T</a:t>
            </a:r>
          </a:p>
        </p:txBody>
      </p:sp>
      <p:sp>
        <p:nvSpPr>
          <p:cNvPr id="12" name="TextBox 11">
            <a:extLst>
              <a:ext uri="{FF2B5EF4-FFF2-40B4-BE49-F238E27FC236}">
                <a16:creationId xmlns:a16="http://schemas.microsoft.com/office/drawing/2014/main" id="{22CBB710-1207-437A-A247-3D7CDB97E829}"/>
              </a:ext>
            </a:extLst>
          </p:cNvPr>
          <p:cNvSpPr txBox="1"/>
          <p:nvPr/>
        </p:nvSpPr>
        <p:spPr>
          <a:xfrm>
            <a:off x="3310272" y="3211032"/>
            <a:ext cx="925032" cy="584775"/>
          </a:xfrm>
          <a:prstGeom prst="rect">
            <a:avLst/>
          </a:prstGeom>
          <a:noFill/>
          <a:ln w="76200">
            <a:solidFill>
              <a:schemeClr val="tx1"/>
            </a:solidFill>
          </a:ln>
        </p:spPr>
        <p:txBody>
          <a:bodyPr wrap="square" rtlCol="0">
            <a:spAutoFit/>
          </a:bodyPr>
          <a:lstStyle/>
          <a:p>
            <a:pPr algn="ctr"/>
            <a:r>
              <a:rPr lang="en-GB" sz="3200" b="1" dirty="0"/>
              <a:t>I</a:t>
            </a:r>
          </a:p>
        </p:txBody>
      </p:sp>
      <p:sp>
        <p:nvSpPr>
          <p:cNvPr id="13" name="TextBox 12">
            <a:extLst>
              <a:ext uri="{FF2B5EF4-FFF2-40B4-BE49-F238E27FC236}">
                <a16:creationId xmlns:a16="http://schemas.microsoft.com/office/drawing/2014/main" id="{C83A499C-6D60-478A-8DF0-E3E15D7A5A48}"/>
              </a:ext>
            </a:extLst>
          </p:cNvPr>
          <p:cNvSpPr txBox="1"/>
          <p:nvPr/>
        </p:nvSpPr>
        <p:spPr>
          <a:xfrm>
            <a:off x="5170968" y="1360968"/>
            <a:ext cx="925032" cy="584775"/>
          </a:xfrm>
          <a:prstGeom prst="rect">
            <a:avLst/>
          </a:prstGeom>
          <a:noFill/>
          <a:ln w="76200">
            <a:solidFill>
              <a:schemeClr val="tx1"/>
            </a:solidFill>
          </a:ln>
        </p:spPr>
        <p:txBody>
          <a:bodyPr wrap="square" rtlCol="0">
            <a:spAutoFit/>
          </a:bodyPr>
          <a:lstStyle/>
          <a:p>
            <a:pPr algn="ctr"/>
            <a:r>
              <a:rPr lang="en-GB" sz="3200" b="1" dirty="0"/>
              <a:t>W</a:t>
            </a:r>
          </a:p>
        </p:txBody>
      </p:sp>
      <p:sp>
        <p:nvSpPr>
          <p:cNvPr id="15" name="TextBox 14">
            <a:extLst>
              <a:ext uri="{FF2B5EF4-FFF2-40B4-BE49-F238E27FC236}">
                <a16:creationId xmlns:a16="http://schemas.microsoft.com/office/drawing/2014/main" id="{69378873-6FE3-445E-B724-E5BDA4FD8757}"/>
              </a:ext>
            </a:extLst>
          </p:cNvPr>
          <p:cNvSpPr txBox="1"/>
          <p:nvPr/>
        </p:nvSpPr>
        <p:spPr>
          <a:xfrm>
            <a:off x="6861544" y="2149203"/>
            <a:ext cx="4323907" cy="2123658"/>
          </a:xfrm>
          <a:prstGeom prst="rect">
            <a:avLst/>
          </a:prstGeom>
          <a:solidFill>
            <a:srgbClr val="002060"/>
          </a:solidFill>
          <a:ln w="76200">
            <a:solidFill>
              <a:schemeClr val="tx1"/>
            </a:solidFill>
          </a:ln>
        </p:spPr>
        <p:txBody>
          <a:bodyPr wrap="square" rtlCol="0">
            <a:spAutoFit/>
          </a:bodyPr>
          <a:lstStyle/>
          <a:p>
            <a:pPr algn="ctr"/>
            <a:r>
              <a:rPr lang="en-GB" sz="4400" dirty="0">
                <a:solidFill>
                  <a:schemeClr val="bg1"/>
                </a:solidFill>
              </a:rPr>
              <a:t>What 2000’s quiz show completes this crossword?</a:t>
            </a:r>
          </a:p>
        </p:txBody>
      </p:sp>
    </p:spTree>
    <p:extLst>
      <p:ext uri="{BB962C8B-B14F-4D97-AF65-F5344CB8AC3E}">
        <p14:creationId xmlns:p14="http://schemas.microsoft.com/office/powerpoint/2010/main" val="10907707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0B165D5B-E09B-4FBB-9A8B-773607087B59}"/>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How long does this clock last for before it stops?</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large clock mounted to the monitor&#10;&#10;Description automatically generated">
            <a:extLst>
              <a:ext uri="{FF2B5EF4-FFF2-40B4-BE49-F238E27FC236}">
                <a16:creationId xmlns:a16="http://schemas.microsoft.com/office/drawing/2014/main" id="{4E1E4814-9C9C-4530-AE72-A4014C30DB41}"/>
              </a:ext>
            </a:extLst>
          </p:cNvPr>
          <p:cNvPicPr>
            <a:picLocks noChangeAspect="1"/>
          </p:cNvPicPr>
          <p:nvPr/>
        </p:nvPicPr>
        <p:blipFill>
          <a:blip r:embed="rId5"/>
          <a:stretch>
            <a:fillRect/>
          </a:stretch>
        </p:blipFill>
        <p:spPr>
          <a:xfrm>
            <a:off x="5435910" y="1116711"/>
            <a:ext cx="6098041" cy="45735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a:extLst>
              <a:ext uri="{FF2B5EF4-FFF2-40B4-BE49-F238E27FC236}">
                <a16:creationId xmlns:a16="http://schemas.microsoft.com/office/drawing/2014/main" id="{B015EE2D-4FC7-4DE6-AD9A-C81DA13BAFAD}"/>
              </a:ext>
            </a:extLst>
          </p:cNvPr>
          <p:cNvSpPr txBox="1"/>
          <p:nvPr/>
        </p:nvSpPr>
        <p:spPr>
          <a:xfrm>
            <a:off x="895026" y="4817521"/>
            <a:ext cx="3149725" cy="1323439"/>
          </a:xfrm>
          <a:prstGeom prst="rect">
            <a:avLst/>
          </a:prstGeom>
          <a:solidFill>
            <a:srgbClr val="FFFF00"/>
          </a:solidFill>
          <a:ln w="76200">
            <a:solidFill>
              <a:schemeClr val="tx1"/>
            </a:solidFill>
          </a:ln>
        </p:spPr>
        <p:txBody>
          <a:bodyPr wrap="square" rtlCol="0">
            <a:spAutoFit/>
          </a:bodyPr>
          <a:lstStyle/>
          <a:p>
            <a:pPr algn="ctr"/>
            <a:r>
              <a:rPr lang="en-GB" sz="8000" b="1" dirty="0"/>
              <a:t>30</a:t>
            </a:r>
            <a:r>
              <a:rPr lang="en-GB" sz="2000" b="1" dirty="0"/>
              <a:t>SECONDS</a:t>
            </a:r>
            <a:endParaRPr lang="en-GB" sz="8000" b="1" dirty="0"/>
          </a:p>
        </p:txBody>
      </p:sp>
    </p:spTree>
    <p:extLst>
      <p:ext uri="{BB962C8B-B14F-4D97-AF65-F5344CB8AC3E}">
        <p14:creationId xmlns:p14="http://schemas.microsoft.com/office/powerpoint/2010/main" val="41284586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0"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32"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AB20EFC9-309E-4273-892A-3C31870CB2D7}"/>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In what quiz show was this picture taken</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92E5CDC-FA85-45CF-87AF-A1547D763D2C}"/>
              </a:ext>
            </a:extLst>
          </p:cNvPr>
          <p:cNvPicPr>
            <a:picLocks noChangeAspect="1"/>
          </p:cNvPicPr>
          <p:nvPr/>
        </p:nvPicPr>
        <p:blipFill>
          <a:blip r:embed="rId5"/>
          <a:stretch>
            <a:fillRect/>
          </a:stretch>
        </p:blipFill>
        <p:spPr>
          <a:xfrm>
            <a:off x="5435910" y="1688403"/>
            <a:ext cx="6098041" cy="34301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90F337E6-97D7-4A62-83B9-6DADB99BDFC8}"/>
              </a:ext>
            </a:extLst>
          </p:cNvPr>
          <p:cNvSpPr txBox="1"/>
          <p:nvPr/>
        </p:nvSpPr>
        <p:spPr>
          <a:xfrm>
            <a:off x="622852" y="609600"/>
            <a:ext cx="10959548" cy="1015663"/>
          </a:xfrm>
          <a:prstGeom prst="rect">
            <a:avLst/>
          </a:prstGeom>
          <a:noFill/>
        </p:spPr>
        <p:txBody>
          <a:bodyPr wrap="square" rtlCol="0">
            <a:spAutoFit/>
          </a:bodyPr>
          <a:lstStyle/>
          <a:p>
            <a:pPr algn="ctr"/>
            <a:endParaRPr lang="en-GB" sz="6000" dirty="0"/>
          </a:p>
        </p:txBody>
      </p:sp>
      <p:pic>
        <p:nvPicPr>
          <p:cNvPr id="6" name="Picture 5" descr="A close up of a sign&#10;&#10;Description automatically generated">
            <a:extLst>
              <a:ext uri="{FF2B5EF4-FFF2-40B4-BE49-F238E27FC236}">
                <a16:creationId xmlns:a16="http://schemas.microsoft.com/office/drawing/2014/main" id="{D9668492-EF14-4D07-B33E-52104404409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968996" y="4319079"/>
            <a:ext cx="2857500" cy="1619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101489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0"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32"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BC64DE7-35C6-424B-8441-A7FB6ED7B6A8}"/>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What is the word missing in the name of this game show?</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light, device, drawing, food&#10;&#10;Description automatically generated">
            <a:extLst>
              <a:ext uri="{FF2B5EF4-FFF2-40B4-BE49-F238E27FC236}">
                <a16:creationId xmlns:a16="http://schemas.microsoft.com/office/drawing/2014/main" id="{DDF1A7DC-139A-4D13-89D5-92D8153D363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696025"/>
            <a:ext cx="6098041" cy="34149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a:extLst>
              <a:ext uri="{FF2B5EF4-FFF2-40B4-BE49-F238E27FC236}">
                <a16:creationId xmlns:a16="http://schemas.microsoft.com/office/drawing/2014/main" id="{B06BAEEE-54A6-4296-B3DF-3F86AD02947B}"/>
              </a:ext>
            </a:extLst>
          </p:cNvPr>
          <p:cNvSpPr/>
          <p:nvPr/>
        </p:nvSpPr>
        <p:spPr>
          <a:xfrm>
            <a:off x="7258178" y="2144556"/>
            <a:ext cx="2478024" cy="768765"/>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latin typeface="Arial Black" panose="020B0A04020102020204" pitchFamily="34" charset="0"/>
              </a:rPr>
              <a:t>?</a:t>
            </a:r>
          </a:p>
        </p:txBody>
      </p:sp>
    </p:spTree>
    <p:extLst>
      <p:ext uri="{BB962C8B-B14F-4D97-AF65-F5344CB8AC3E}">
        <p14:creationId xmlns:p14="http://schemas.microsoft.com/office/powerpoint/2010/main" val="19167663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hat, headdress, clothing, cake&#10;&#10;Description automatically generated">
            <a:extLst>
              <a:ext uri="{FF2B5EF4-FFF2-40B4-BE49-F238E27FC236}">
                <a16:creationId xmlns:a16="http://schemas.microsoft.com/office/drawing/2014/main" id="{ED6075E0-4684-4BA1-A969-6CBE5A66D9C6}"/>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575678" y="2964374"/>
            <a:ext cx="4219067" cy="2942877"/>
          </a:xfrm>
          <a:prstGeom prst="rect">
            <a:avLst/>
          </a:prstGeom>
        </p:spPr>
      </p:pic>
      <p:sp>
        <p:nvSpPr>
          <p:cNvPr id="5" name="TextBox 4">
            <a:extLst>
              <a:ext uri="{FF2B5EF4-FFF2-40B4-BE49-F238E27FC236}">
                <a16:creationId xmlns:a16="http://schemas.microsoft.com/office/drawing/2014/main" id="{4EB1726C-079D-48EC-92FD-2B0DFA43D374}"/>
              </a:ext>
            </a:extLst>
          </p:cNvPr>
          <p:cNvSpPr txBox="1"/>
          <p:nvPr/>
        </p:nvSpPr>
        <p:spPr>
          <a:xfrm>
            <a:off x="622852" y="609600"/>
            <a:ext cx="10946296" cy="1938992"/>
          </a:xfrm>
          <a:prstGeom prst="rect">
            <a:avLst/>
          </a:prstGeom>
          <a:noFill/>
        </p:spPr>
        <p:txBody>
          <a:bodyPr wrap="square" rtlCol="0">
            <a:spAutoFit/>
          </a:bodyPr>
          <a:lstStyle/>
          <a:p>
            <a:pPr algn="ctr"/>
            <a:r>
              <a:rPr lang="en-GB" sz="6000" dirty="0"/>
              <a:t>What is the price of this hat now it is in the sale?</a:t>
            </a:r>
          </a:p>
        </p:txBody>
      </p:sp>
      <p:sp>
        <p:nvSpPr>
          <p:cNvPr id="7" name="Rectangle: Top Corners Snipped 6">
            <a:extLst>
              <a:ext uri="{FF2B5EF4-FFF2-40B4-BE49-F238E27FC236}">
                <a16:creationId xmlns:a16="http://schemas.microsoft.com/office/drawing/2014/main" id="{938CDEF5-94A0-4B83-B6B1-15330981D105}"/>
              </a:ext>
            </a:extLst>
          </p:cNvPr>
          <p:cNvSpPr/>
          <p:nvPr/>
        </p:nvSpPr>
        <p:spPr>
          <a:xfrm rot="18256440">
            <a:off x="7541740" y="3366602"/>
            <a:ext cx="1679944" cy="2470582"/>
          </a:xfrm>
          <a:prstGeom prst="snip2SameRect">
            <a:avLst/>
          </a:prstGeom>
          <a:solidFill>
            <a:schemeClr val="bg1">
              <a:lumMod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ysClr val="windowText" lastClr="000000"/>
                </a:solidFill>
              </a:rPr>
              <a:t>£80</a:t>
            </a:r>
          </a:p>
          <a:p>
            <a:pPr algn="ctr"/>
            <a:r>
              <a:rPr lang="en-GB" sz="4800" dirty="0">
                <a:solidFill>
                  <a:sysClr val="windowText" lastClr="000000"/>
                </a:solidFill>
              </a:rPr>
              <a:t>20% OFF</a:t>
            </a:r>
          </a:p>
        </p:txBody>
      </p:sp>
      <p:sp>
        <p:nvSpPr>
          <p:cNvPr id="8" name="Freeform: Shape 7">
            <a:extLst>
              <a:ext uri="{FF2B5EF4-FFF2-40B4-BE49-F238E27FC236}">
                <a16:creationId xmlns:a16="http://schemas.microsoft.com/office/drawing/2014/main" id="{3C5808F2-EB9A-4210-8F6B-BAE0DD4CEEB6}"/>
              </a:ext>
            </a:extLst>
          </p:cNvPr>
          <p:cNvSpPr/>
          <p:nvPr/>
        </p:nvSpPr>
        <p:spPr>
          <a:xfrm>
            <a:off x="4327451" y="3264195"/>
            <a:ext cx="3253563" cy="861238"/>
          </a:xfrm>
          <a:custGeom>
            <a:avLst/>
            <a:gdLst>
              <a:gd name="connsiteX0" fmla="*/ 3253563 w 3253563"/>
              <a:gd name="connsiteY0" fmla="*/ 776177 h 861238"/>
              <a:gd name="connsiteX1" fmla="*/ 3221665 w 3253563"/>
              <a:gd name="connsiteY1" fmla="*/ 691117 h 861238"/>
              <a:gd name="connsiteX2" fmla="*/ 3211033 w 3253563"/>
              <a:gd name="connsiteY2" fmla="*/ 659219 h 861238"/>
              <a:gd name="connsiteX3" fmla="*/ 3189768 w 3253563"/>
              <a:gd name="connsiteY3" fmla="*/ 616689 h 861238"/>
              <a:gd name="connsiteX4" fmla="*/ 3179135 w 3253563"/>
              <a:gd name="connsiteY4" fmla="*/ 584791 h 861238"/>
              <a:gd name="connsiteX5" fmla="*/ 3136605 w 3253563"/>
              <a:gd name="connsiteY5" fmla="*/ 520996 h 861238"/>
              <a:gd name="connsiteX6" fmla="*/ 3125972 w 3253563"/>
              <a:gd name="connsiteY6" fmla="*/ 489098 h 861238"/>
              <a:gd name="connsiteX7" fmla="*/ 3019647 w 3253563"/>
              <a:gd name="connsiteY7" fmla="*/ 361507 h 861238"/>
              <a:gd name="connsiteX8" fmla="*/ 2987749 w 3253563"/>
              <a:gd name="connsiteY8" fmla="*/ 340242 h 861238"/>
              <a:gd name="connsiteX9" fmla="*/ 2966484 w 3253563"/>
              <a:gd name="connsiteY9" fmla="*/ 308345 h 861238"/>
              <a:gd name="connsiteX10" fmla="*/ 2934586 w 3253563"/>
              <a:gd name="connsiteY10" fmla="*/ 297712 h 861238"/>
              <a:gd name="connsiteX11" fmla="*/ 2860158 w 3253563"/>
              <a:gd name="connsiteY11" fmla="*/ 265814 h 861238"/>
              <a:gd name="connsiteX12" fmla="*/ 2764465 w 3253563"/>
              <a:gd name="connsiteY12" fmla="*/ 212652 h 861238"/>
              <a:gd name="connsiteX13" fmla="*/ 2711302 w 3253563"/>
              <a:gd name="connsiteY13" fmla="*/ 170121 h 861238"/>
              <a:gd name="connsiteX14" fmla="*/ 2679405 w 3253563"/>
              <a:gd name="connsiteY14" fmla="*/ 159489 h 861238"/>
              <a:gd name="connsiteX15" fmla="*/ 2615609 w 3253563"/>
              <a:gd name="connsiteY15" fmla="*/ 116958 h 861238"/>
              <a:gd name="connsiteX16" fmla="*/ 2498651 w 3253563"/>
              <a:gd name="connsiteY16" fmla="*/ 85061 h 861238"/>
              <a:gd name="connsiteX17" fmla="*/ 2402958 w 3253563"/>
              <a:gd name="connsiteY17" fmla="*/ 53163 h 861238"/>
              <a:gd name="connsiteX18" fmla="*/ 2371061 w 3253563"/>
              <a:gd name="connsiteY18" fmla="*/ 42531 h 861238"/>
              <a:gd name="connsiteX19" fmla="*/ 2317898 w 3253563"/>
              <a:gd name="connsiteY19" fmla="*/ 21265 h 861238"/>
              <a:gd name="connsiteX20" fmla="*/ 2105247 w 3253563"/>
              <a:gd name="connsiteY20" fmla="*/ 0 h 861238"/>
              <a:gd name="connsiteX21" fmla="*/ 1679944 w 3253563"/>
              <a:gd name="connsiteY21" fmla="*/ 10633 h 861238"/>
              <a:gd name="connsiteX22" fmla="*/ 1552354 w 3253563"/>
              <a:gd name="connsiteY22" fmla="*/ 42531 h 861238"/>
              <a:gd name="connsiteX23" fmla="*/ 1499191 w 3253563"/>
              <a:gd name="connsiteY23" fmla="*/ 53163 h 861238"/>
              <a:gd name="connsiteX24" fmla="*/ 1339702 w 3253563"/>
              <a:gd name="connsiteY24" fmla="*/ 74428 h 861238"/>
              <a:gd name="connsiteX25" fmla="*/ 1244009 w 3253563"/>
              <a:gd name="connsiteY25" fmla="*/ 116958 h 861238"/>
              <a:gd name="connsiteX26" fmla="*/ 1212112 w 3253563"/>
              <a:gd name="connsiteY26" fmla="*/ 127591 h 861238"/>
              <a:gd name="connsiteX27" fmla="*/ 1169582 w 3253563"/>
              <a:gd name="connsiteY27" fmla="*/ 148856 h 861238"/>
              <a:gd name="connsiteX28" fmla="*/ 1137684 w 3253563"/>
              <a:gd name="connsiteY28" fmla="*/ 159489 h 861238"/>
              <a:gd name="connsiteX29" fmla="*/ 1063256 w 3253563"/>
              <a:gd name="connsiteY29" fmla="*/ 202019 h 861238"/>
              <a:gd name="connsiteX30" fmla="*/ 988828 w 3253563"/>
              <a:gd name="connsiteY30" fmla="*/ 233917 h 861238"/>
              <a:gd name="connsiteX31" fmla="*/ 946298 w 3253563"/>
              <a:gd name="connsiteY31" fmla="*/ 255182 h 861238"/>
              <a:gd name="connsiteX32" fmla="*/ 882502 w 3253563"/>
              <a:gd name="connsiteY32" fmla="*/ 297712 h 861238"/>
              <a:gd name="connsiteX33" fmla="*/ 850605 w 3253563"/>
              <a:gd name="connsiteY33" fmla="*/ 308345 h 861238"/>
              <a:gd name="connsiteX34" fmla="*/ 808075 w 3253563"/>
              <a:gd name="connsiteY34" fmla="*/ 340242 h 861238"/>
              <a:gd name="connsiteX35" fmla="*/ 765544 w 3253563"/>
              <a:gd name="connsiteY35" fmla="*/ 361507 h 861238"/>
              <a:gd name="connsiteX36" fmla="*/ 712382 w 3253563"/>
              <a:gd name="connsiteY36" fmla="*/ 393405 h 861238"/>
              <a:gd name="connsiteX37" fmla="*/ 669851 w 3253563"/>
              <a:gd name="connsiteY37" fmla="*/ 414670 h 861238"/>
              <a:gd name="connsiteX38" fmla="*/ 606056 w 3253563"/>
              <a:gd name="connsiteY38" fmla="*/ 457200 h 861238"/>
              <a:gd name="connsiteX39" fmla="*/ 574158 w 3253563"/>
              <a:gd name="connsiteY39" fmla="*/ 478465 h 861238"/>
              <a:gd name="connsiteX40" fmla="*/ 542261 w 3253563"/>
              <a:gd name="connsiteY40" fmla="*/ 489098 h 861238"/>
              <a:gd name="connsiteX41" fmla="*/ 457200 w 3253563"/>
              <a:gd name="connsiteY41" fmla="*/ 531628 h 861238"/>
              <a:gd name="connsiteX42" fmla="*/ 393405 w 3253563"/>
              <a:gd name="connsiteY42" fmla="*/ 584791 h 861238"/>
              <a:gd name="connsiteX43" fmla="*/ 350875 w 3253563"/>
              <a:gd name="connsiteY43" fmla="*/ 595424 h 861238"/>
              <a:gd name="connsiteX44" fmla="*/ 297712 w 3253563"/>
              <a:gd name="connsiteY44" fmla="*/ 637954 h 861238"/>
              <a:gd name="connsiteX45" fmla="*/ 255182 w 3253563"/>
              <a:gd name="connsiteY45" fmla="*/ 659219 h 861238"/>
              <a:gd name="connsiteX46" fmla="*/ 202019 w 3253563"/>
              <a:gd name="connsiteY46" fmla="*/ 691117 h 861238"/>
              <a:gd name="connsiteX47" fmla="*/ 159489 w 3253563"/>
              <a:gd name="connsiteY47" fmla="*/ 733647 h 861238"/>
              <a:gd name="connsiteX48" fmla="*/ 127591 w 3253563"/>
              <a:gd name="connsiteY48" fmla="*/ 754912 h 861238"/>
              <a:gd name="connsiteX49" fmla="*/ 95693 w 3253563"/>
              <a:gd name="connsiteY49" fmla="*/ 797442 h 861238"/>
              <a:gd name="connsiteX50" fmla="*/ 63796 w 3253563"/>
              <a:gd name="connsiteY50" fmla="*/ 818707 h 861238"/>
              <a:gd name="connsiteX51" fmla="*/ 42530 w 3253563"/>
              <a:gd name="connsiteY51" fmla="*/ 839972 h 861238"/>
              <a:gd name="connsiteX52" fmla="*/ 0 w 3253563"/>
              <a:gd name="connsiteY52" fmla="*/ 861238 h 8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53563" h="861238">
                <a:moveTo>
                  <a:pt x="3253563" y="776177"/>
                </a:moveTo>
                <a:cubicBezTo>
                  <a:pt x="3233047" y="673602"/>
                  <a:pt x="3258171" y="764129"/>
                  <a:pt x="3221665" y="691117"/>
                </a:cubicBezTo>
                <a:cubicBezTo>
                  <a:pt x="3216653" y="681092"/>
                  <a:pt x="3215448" y="669521"/>
                  <a:pt x="3211033" y="659219"/>
                </a:cubicBezTo>
                <a:cubicBezTo>
                  <a:pt x="3204789" y="644651"/>
                  <a:pt x="3196012" y="631257"/>
                  <a:pt x="3189768" y="616689"/>
                </a:cubicBezTo>
                <a:cubicBezTo>
                  <a:pt x="3185353" y="606387"/>
                  <a:pt x="3184578" y="594588"/>
                  <a:pt x="3179135" y="584791"/>
                </a:cubicBezTo>
                <a:cubicBezTo>
                  <a:pt x="3166723" y="562450"/>
                  <a:pt x="3144687" y="545242"/>
                  <a:pt x="3136605" y="520996"/>
                </a:cubicBezTo>
                <a:cubicBezTo>
                  <a:pt x="3133061" y="510363"/>
                  <a:pt x="3131415" y="498895"/>
                  <a:pt x="3125972" y="489098"/>
                </a:cubicBezTo>
                <a:cubicBezTo>
                  <a:pt x="3102898" y="447564"/>
                  <a:pt x="3058991" y="387736"/>
                  <a:pt x="3019647" y="361507"/>
                </a:cubicBezTo>
                <a:lnTo>
                  <a:pt x="2987749" y="340242"/>
                </a:lnTo>
                <a:cubicBezTo>
                  <a:pt x="2980661" y="329610"/>
                  <a:pt x="2976462" y="316328"/>
                  <a:pt x="2966484" y="308345"/>
                </a:cubicBezTo>
                <a:cubicBezTo>
                  <a:pt x="2957732" y="301344"/>
                  <a:pt x="2944611" y="302724"/>
                  <a:pt x="2934586" y="297712"/>
                </a:cubicBezTo>
                <a:cubicBezTo>
                  <a:pt x="2861159" y="260998"/>
                  <a:pt x="2948674" y="287944"/>
                  <a:pt x="2860158" y="265814"/>
                </a:cubicBezTo>
                <a:cubicBezTo>
                  <a:pt x="2787038" y="217067"/>
                  <a:pt x="2820609" y="231365"/>
                  <a:pt x="2764465" y="212652"/>
                </a:cubicBezTo>
                <a:cubicBezTo>
                  <a:pt x="2744685" y="192871"/>
                  <a:pt x="2738130" y="183535"/>
                  <a:pt x="2711302" y="170121"/>
                </a:cubicBezTo>
                <a:cubicBezTo>
                  <a:pt x="2701278" y="165109"/>
                  <a:pt x="2690037" y="163033"/>
                  <a:pt x="2679405" y="159489"/>
                </a:cubicBezTo>
                <a:cubicBezTo>
                  <a:pt x="2658140" y="145312"/>
                  <a:pt x="2640671" y="121970"/>
                  <a:pt x="2615609" y="116958"/>
                </a:cubicBezTo>
                <a:cubicBezTo>
                  <a:pt x="2540471" y="101931"/>
                  <a:pt x="2579586" y="112040"/>
                  <a:pt x="2498651" y="85061"/>
                </a:cubicBezTo>
                <a:lnTo>
                  <a:pt x="2402958" y="53163"/>
                </a:lnTo>
                <a:cubicBezTo>
                  <a:pt x="2392326" y="49619"/>
                  <a:pt x="2381467" y="46693"/>
                  <a:pt x="2371061" y="42531"/>
                </a:cubicBezTo>
                <a:cubicBezTo>
                  <a:pt x="2353340" y="35442"/>
                  <a:pt x="2336495" y="25557"/>
                  <a:pt x="2317898" y="21265"/>
                </a:cubicBezTo>
                <a:cubicBezTo>
                  <a:pt x="2281900" y="12958"/>
                  <a:pt x="2124785" y="1628"/>
                  <a:pt x="2105247" y="0"/>
                </a:cubicBezTo>
                <a:cubicBezTo>
                  <a:pt x="1963479" y="3544"/>
                  <a:pt x="1821480" y="1787"/>
                  <a:pt x="1679944" y="10633"/>
                </a:cubicBezTo>
                <a:cubicBezTo>
                  <a:pt x="1664462" y="11601"/>
                  <a:pt x="1581360" y="36730"/>
                  <a:pt x="1552354" y="42531"/>
                </a:cubicBezTo>
                <a:cubicBezTo>
                  <a:pt x="1534633" y="46075"/>
                  <a:pt x="1517017" y="50192"/>
                  <a:pt x="1499191" y="53163"/>
                </a:cubicBezTo>
                <a:cubicBezTo>
                  <a:pt x="1455144" y="60504"/>
                  <a:pt x="1382738" y="69049"/>
                  <a:pt x="1339702" y="74428"/>
                </a:cubicBezTo>
                <a:cubicBezTo>
                  <a:pt x="1175130" y="129285"/>
                  <a:pt x="1345099" y="66412"/>
                  <a:pt x="1244009" y="116958"/>
                </a:cubicBezTo>
                <a:cubicBezTo>
                  <a:pt x="1233985" y="121970"/>
                  <a:pt x="1222413" y="123176"/>
                  <a:pt x="1212112" y="127591"/>
                </a:cubicBezTo>
                <a:cubicBezTo>
                  <a:pt x="1197544" y="133835"/>
                  <a:pt x="1184150" y="142612"/>
                  <a:pt x="1169582" y="148856"/>
                </a:cubicBezTo>
                <a:cubicBezTo>
                  <a:pt x="1159280" y="153271"/>
                  <a:pt x="1147986" y="155074"/>
                  <a:pt x="1137684" y="159489"/>
                </a:cubicBezTo>
                <a:cubicBezTo>
                  <a:pt x="1073424" y="187029"/>
                  <a:pt x="1116647" y="171510"/>
                  <a:pt x="1063256" y="202019"/>
                </a:cubicBezTo>
                <a:cubicBezTo>
                  <a:pt x="992730" y="242319"/>
                  <a:pt x="1048471" y="208356"/>
                  <a:pt x="988828" y="233917"/>
                </a:cubicBezTo>
                <a:cubicBezTo>
                  <a:pt x="974260" y="240161"/>
                  <a:pt x="959889" y="247027"/>
                  <a:pt x="946298" y="255182"/>
                </a:cubicBezTo>
                <a:cubicBezTo>
                  <a:pt x="924382" y="268331"/>
                  <a:pt x="906748" y="289630"/>
                  <a:pt x="882502" y="297712"/>
                </a:cubicBezTo>
                <a:lnTo>
                  <a:pt x="850605" y="308345"/>
                </a:lnTo>
                <a:cubicBezTo>
                  <a:pt x="836428" y="318977"/>
                  <a:pt x="823102" y="330850"/>
                  <a:pt x="808075" y="340242"/>
                </a:cubicBezTo>
                <a:cubicBezTo>
                  <a:pt x="794634" y="348643"/>
                  <a:pt x="779400" y="353809"/>
                  <a:pt x="765544" y="361507"/>
                </a:cubicBezTo>
                <a:cubicBezTo>
                  <a:pt x="747479" y="371543"/>
                  <a:pt x="730447" y="383369"/>
                  <a:pt x="712382" y="393405"/>
                </a:cubicBezTo>
                <a:cubicBezTo>
                  <a:pt x="698526" y="401103"/>
                  <a:pt x="683443" y="406515"/>
                  <a:pt x="669851" y="414670"/>
                </a:cubicBezTo>
                <a:cubicBezTo>
                  <a:pt x="647936" y="427819"/>
                  <a:pt x="627321" y="443023"/>
                  <a:pt x="606056" y="457200"/>
                </a:cubicBezTo>
                <a:cubicBezTo>
                  <a:pt x="595423" y="464288"/>
                  <a:pt x="586281" y="474424"/>
                  <a:pt x="574158" y="478465"/>
                </a:cubicBezTo>
                <a:lnTo>
                  <a:pt x="542261" y="489098"/>
                </a:lnTo>
                <a:cubicBezTo>
                  <a:pt x="447803" y="559941"/>
                  <a:pt x="550101" y="491814"/>
                  <a:pt x="457200" y="531628"/>
                </a:cubicBezTo>
                <a:cubicBezTo>
                  <a:pt x="382448" y="563664"/>
                  <a:pt x="470041" y="540998"/>
                  <a:pt x="393405" y="584791"/>
                </a:cubicBezTo>
                <a:cubicBezTo>
                  <a:pt x="380717" y="592041"/>
                  <a:pt x="365052" y="591880"/>
                  <a:pt x="350875" y="595424"/>
                </a:cubicBezTo>
                <a:cubicBezTo>
                  <a:pt x="327589" y="618709"/>
                  <a:pt x="329007" y="620071"/>
                  <a:pt x="297712" y="637954"/>
                </a:cubicBezTo>
                <a:cubicBezTo>
                  <a:pt x="283950" y="645818"/>
                  <a:pt x="268370" y="650427"/>
                  <a:pt x="255182" y="659219"/>
                </a:cubicBezTo>
                <a:cubicBezTo>
                  <a:pt x="196800" y="698140"/>
                  <a:pt x="276061" y="666435"/>
                  <a:pt x="202019" y="691117"/>
                </a:cubicBezTo>
                <a:cubicBezTo>
                  <a:pt x="187842" y="705294"/>
                  <a:pt x="174711" y="720599"/>
                  <a:pt x="159489" y="733647"/>
                </a:cubicBezTo>
                <a:cubicBezTo>
                  <a:pt x="149787" y="741963"/>
                  <a:pt x="136627" y="745876"/>
                  <a:pt x="127591" y="754912"/>
                </a:cubicBezTo>
                <a:cubicBezTo>
                  <a:pt x="115060" y="767442"/>
                  <a:pt x="108224" y="784911"/>
                  <a:pt x="95693" y="797442"/>
                </a:cubicBezTo>
                <a:cubicBezTo>
                  <a:pt x="86657" y="806478"/>
                  <a:pt x="73774" y="810724"/>
                  <a:pt x="63796" y="818707"/>
                </a:cubicBezTo>
                <a:cubicBezTo>
                  <a:pt x="55968" y="824969"/>
                  <a:pt x="51126" y="834814"/>
                  <a:pt x="42530" y="839972"/>
                </a:cubicBezTo>
                <a:cubicBezTo>
                  <a:pt x="-18556" y="876624"/>
                  <a:pt x="29486" y="831752"/>
                  <a:pt x="0" y="861238"/>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F0AE002-17E6-4502-BB11-D8C2782710AD}"/>
              </a:ext>
            </a:extLst>
          </p:cNvPr>
          <p:cNvSpPr/>
          <p:nvPr/>
        </p:nvSpPr>
        <p:spPr>
          <a:xfrm>
            <a:off x="7432158" y="3795823"/>
            <a:ext cx="297712" cy="255182"/>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Straight Connector 10">
            <a:extLst>
              <a:ext uri="{FF2B5EF4-FFF2-40B4-BE49-F238E27FC236}">
                <a16:creationId xmlns:a16="http://schemas.microsoft.com/office/drawing/2014/main" id="{8B936D25-36C1-4878-92D1-0644183FDA0A}"/>
              </a:ext>
            </a:extLst>
          </p:cNvPr>
          <p:cNvCxnSpPr/>
          <p:nvPr/>
        </p:nvCxnSpPr>
        <p:spPr>
          <a:xfrm flipH="1">
            <a:off x="7581014" y="3753293"/>
            <a:ext cx="659219" cy="9835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Online Media 2" title="Countdown Timer 10 seconds with Sound Effect 4K Free Download">
            <a:hlinkClick r:id="" action="ppaction://media"/>
            <a:extLst>
              <a:ext uri="{FF2B5EF4-FFF2-40B4-BE49-F238E27FC236}">
                <a16:creationId xmlns:a16="http://schemas.microsoft.com/office/drawing/2014/main" id="{D586AD8E-8881-4809-AA23-F4D575805A12}"/>
              </a:ext>
            </a:extLst>
          </p:cNvPr>
          <p:cNvPicPr>
            <a:picLocks noRot="1" noChangeAspect="1"/>
          </p:cNvPicPr>
          <p:nvPr>
            <a:videoFile r:link="rId1"/>
          </p:nvPr>
        </p:nvPicPr>
        <p:blipFill>
          <a:blip r:embed="rId5"/>
          <a:stretch>
            <a:fillRect/>
          </a:stretch>
        </p:blipFill>
        <p:spPr>
          <a:xfrm>
            <a:off x="8796382" y="1754372"/>
            <a:ext cx="2428688" cy="1366137"/>
          </a:xfrm>
          <a:prstGeom prst="rect">
            <a:avLst/>
          </a:prstGeom>
        </p:spPr>
      </p:pic>
    </p:spTree>
    <p:extLst>
      <p:ext uri="{BB962C8B-B14F-4D97-AF65-F5344CB8AC3E}">
        <p14:creationId xmlns:p14="http://schemas.microsoft.com/office/powerpoint/2010/main" val="35959555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8168F-871C-4FCE-AA99-6F9E18A978C1}"/>
              </a:ext>
            </a:extLst>
          </p:cNvPr>
          <p:cNvSpPr txBox="1"/>
          <p:nvPr/>
        </p:nvSpPr>
        <p:spPr>
          <a:xfrm>
            <a:off x="606056" y="616688"/>
            <a:ext cx="10962167" cy="3785652"/>
          </a:xfrm>
          <a:prstGeom prst="rect">
            <a:avLst/>
          </a:prstGeom>
          <a:noFill/>
        </p:spPr>
        <p:txBody>
          <a:bodyPr wrap="square" rtlCol="0">
            <a:spAutoFit/>
          </a:bodyPr>
          <a:lstStyle/>
          <a:p>
            <a:pPr algn="ctr"/>
            <a:r>
              <a:rPr lang="en-GB" sz="6000" b="1" dirty="0"/>
              <a:t>ADD UP YOUR SCORES, EACH ONE YOU GET CORRECT SCORES YOU ONE POINT.</a:t>
            </a:r>
          </a:p>
        </p:txBody>
      </p:sp>
    </p:spTree>
    <p:extLst>
      <p:ext uri="{BB962C8B-B14F-4D97-AF65-F5344CB8AC3E}">
        <p14:creationId xmlns:p14="http://schemas.microsoft.com/office/powerpoint/2010/main" val="2639032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EA23A5-CBF6-4DEB-ABE6-03796D1F9673}"/>
              </a:ext>
            </a:extLst>
          </p:cNvPr>
          <p:cNvSpPr txBox="1"/>
          <p:nvPr/>
        </p:nvSpPr>
        <p:spPr>
          <a:xfrm>
            <a:off x="609600" y="2459504"/>
            <a:ext cx="10972800" cy="3785652"/>
          </a:xfrm>
          <a:prstGeom prst="rect">
            <a:avLst/>
          </a:prstGeom>
          <a:noFill/>
        </p:spPr>
        <p:txBody>
          <a:bodyPr wrap="square" rtlCol="0">
            <a:spAutoFit/>
          </a:bodyPr>
          <a:lstStyle/>
          <a:p>
            <a:pPr algn="ctr"/>
            <a:r>
              <a:rPr lang="en-GB" sz="6000" dirty="0"/>
              <a:t>How many starfish can be seen in the picture?</a:t>
            </a:r>
          </a:p>
          <a:p>
            <a:pPr algn="ctr"/>
            <a:endParaRPr lang="en-GB" sz="6000" dirty="0"/>
          </a:p>
          <a:p>
            <a:pPr algn="ctr"/>
            <a:r>
              <a:rPr lang="en-GB" sz="6000" b="1" dirty="0">
                <a:solidFill>
                  <a:srgbClr val="FF0000"/>
                </a:solidFill>
              </a:rPr>
              <a:t>Three</a:t>
            </a:r>
          </a:p>
        </p:txBody>
      </p:sp>
    </p:spTree>
    <p:extLst>
      <p:ext uri="{BB962C8B-B14F-4D97-AF65-F5344CB8AC3E}">
        <p14:creationId xmlns:p14="http://schemas.microsoft.com/office/powerpoint/2010/main" val="2344507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DB42C1-CA93-4EA3-9D09-F536758C02B1}"/>
              </a:ext>
            </a:extLst>
          </p:cNvPr>
          <p:cNvSpPr txBox="1"/>
          <p:nvPr/>
        </p:nvSpPr>
        <p:spPr>
          <a:xfrm>
            <a:off x="623777" y="2459504"/>
            <a:ext cx="10944446" cy="3785652"/>
          </a:xfrm>
          <a:prstGeom prst="rect">
            <a:avLst/>
          </a:prstGeom>
          <a:noFill/>
        </p:spPr>
        <p:txBody>
          <a:bodyPr wrap="square" rtlCol="0">
            <a:spAutoFit/>
          </a:bodyPr>
          <a:lstStyle/>
          <a:p>
            <a:pPr algn="ctr"/>
            <a:r>
              <a:rPr lang="en-GB" sz="6000" dirty="0"/>
              <a:t>How many sea shells can bee seen on the sea floor? </a:t>
            </a:r>
          </a:p>
          <a:p>
            <a:pPr algn="ctr"/>
            <a:endParaRPr lang="en-GB" sz="6000" dirty="0"/>
          </a:p>
          <a:p>
            <a:pPr algn="ctr"/>
            <a:r>
              <a:rPr lang="en-GB" sz="6000" b="1" dirty="0">
                <a:solidFill>
                  <a:srgbClr val="FF0000"/>
                </a:solidFill>
              </a:rPr>
              <a:t>Five</a:t>
            </a:r>
          </a:p>
        </p:txBody>
      </p:sp>
    </p:spTree>
    <p:extLst>
      <p:ext uri="{BB962C8B-B14F-4D97-AF65-F5344CB8AC3E}">
        <p14:creationId xmlns:p14="http://schemas.microsoft.com/office/powerpoint/2010/main" val="40712183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2C822-A14A-4EBE-B14E-151E2D15671A}"/>
              </a:ext>
            </a:extLst>
          </p:cNvPr>
          <p:cNvSpPr txBox="1"/>
          <p:nvPr/>
        </p:nvSpPr>
        <p:spPr>
          <a:xfrm>
            <a:off x="614916" y="2459504"/>
            <a:ext cx="10962167" cy="3785652"/>
          </a:xfrm>
          <a:prstGeom prst="rect">
            <a:avLst/>
          </a:prstGeom>
          <a:noFill/>
        </p:spPr>
        <p:txBody>
          <a:bodyPr wrap="square" rtlCol="0">
            <a:spAutoFit/>
          </a:bodyPr>
          <a:lstStyle/>
          <a:p>
            <a:pPr algn="ctr"/>
            <a:r>
              <a:rPr lang="en-GB" sz="6000" dirty="0"/>
              <a:t>How many pieces of coral are in colour?</a:t>
            </a:r>
          </a:p>
          <a:p>
            <a:pPr algn="ctr"/>
            <a:endParaRPr lang="en-GB" sz="6000" dirty="0"/>
          </a:p>
          <a:p>
            <a:pPr algn="ctr"/>
            <a:r>
              <a:rPr lang="en-GB" sz="6000" b="1" dirty="0">
                <a:solidFill>
                  <a:srgbClr val="FF0000"/>
                </a:solidFill>
              </a:rPr>
              <a:t>Four</a:t>
            </a:r>
          </a:p>
        </p:txBody>
      </p:sp>
    </p:spTree>
    <p:extLst>
      <p:ext uri="{BB962C8B-B14F-4D97-AF65-F5344CB8AC3E}">
        <p14:creationId xmlns:p14="http://schemas.microsoft.com/office/powerpoint/2010/main" val="888928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1AF710-9784-4BE2-97D9-8DA71F2F6B8E}"/>
              </a:ext>
            </a:extLst>
          </p:cNvPr>
          <p:cNvSpPr txBox="1"/>
          <p:nvPr/>
        </p:nvSpPr>
        <p:spPr>
          <a:xfrm>
            <a:off x="595422" y="2363329"/>
            <a:ext cx="10983433" cy="3785652"/>
          </a:xfrm>
          <a:prstGeom prst="rect">
            <a:avLst/>
          </a:prstGeom>
          <a:noFill/>
        </p:spPr>
        <p:txBody>
          <a:bodyPr wrap="square" rtlCol="0">
            <a:spAutoFit/>
          </a:bodyPr>
          <a:lstStyle/>
          <a:p>
            <a:pPr algn="ctr"/>
            <a:r>
              <a:rPr lang="en-GB" sz="6000" dirty="0"/>
              <a:t>How many fish can be seen in in the picture?</a:t>
            </a:r>
          </a:p>
          <a:p>
            <a:pPr algn="ctr"/>
            <a:endParaRPr lang="en-GB" sz="6000" dirty="0"/>
          </a:p>
          <a:p>
            <a:pPr algn="ctr"/>
            <a:r>
              <a:rPr lang="en-GB" sz="6000" b="1" dirty="0">
                <a:solidFill>
                  <a:srgbClr val="FF0000"/>
                </a:solidFill>
              </a:rPr>
              <a:t>Five</a:t>
            </a:r>
            <a:r>
              <a:rPr lang="en-GB" sz="6000" dirty="0"/>
              <a:t> </a:t>
            </a:r>
          </a:p>
        </p:txBody>
      </p:sp>
    </p:spTree>
    <p:extLst>
      <p:ext uri="{BB962C8B-B14F-4D97-AF65-F5344CB8AC3E}">
        <p14:creationId xmlns:p14="http://schemas.microsoft.com/office/powerpoint/2010/main" val="14413450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8168F-871C-4FCE-AA99-6F9E18A978C1}"/>
              </a:ext>
            </a:extLst>
          </p:cNvPr>
          <p:cNvSpPr txBox="1"/>
          <p:nvPr/>
        </p:nvSpPr>
        <p:spPr>
          <a:xfrm>
            <a:off x="606056" y="616688"/>
            <a:ext cx="10962167" cy="3785652"/>
          </a:xfrm>
          <a:prstGeom prst="rect">
            <a:avLst/>
          </a:prstGeom>
          <a:noFill/>
        </p:spPr>
        <p:txBody>
          <a:bodyPr wrap="square" rtlCol="0">
            <a:spAutoFit/>
          </a:bodyPr>
          <a:lstStyle/>
          <a:p>
            <a:pPr algn="ctr"/>
            <a:r>
              <a:rPr lang="en-GB" sz="6000" b="1" dirty="0"/>
              <a:t>ADD UP YOUR SCORES, EACH ONE YOU GET CORRECT SCORES YOU ONE POINT.</a:t>
            </a:r>
          </a:p>
        </p:txBody>
      </p:sp>
    </p:spTree>
    <p:extLst>
      <p:ext uri="{BB962C8B-B14F-4D97-AF65-F5344CB8AC3E}">
        <p14:creationId xmlns:p14="http://schemas.microsoft.com/office/powerpoint/2010/main" val="19548623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1E4F1C9C-832F-446D-AFD9-AA21774F94D0}"/>
              </a:ext>
            </a:extLst>
          </p:cNvPr>
          <p:cNvSpPr txBox="1"/>
          <p:nvPr/>
        </p:nvSpPr>
        <p:spPr>
          <a:xfrm>
            <a:off x="826852" y="617645"/>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Which of these is the correct way to address a male judge </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sitting on a wooden table&#10;&#10;Description automatically generated">
            <a:extLst>
              <a:ext uri="{FF2B5EF4-FFF2-40B4-BE49-F238E27FC236}">
                <a16:creationId xmlns:a16="http://schemas.microsoft.com/office/drawing/2014/main" id="{059599E9-3AA6-4F50-AC6E-9BBE44C06A9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5910" y="1688403"/>
            <a:ext cx="6098041" cy="34301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A1737315-3327-4F88-8D13-AB933852A615}"/>
              </a:ext>
            </a:extLst>
          </p:cNvPr>
          <p:cNvSpPr txBox="1"/>
          <p:nvPr/>
        </p:nvSpPr>
        <p:spPr>
          <a:xfrm>
            <a:off x="590973" y="4670695"/>
            <a:ext cx="3552006" cy="1569660"/>
          </a:xfrm>
          <a:prstGeom prst="rect">
            <a:avLst/>
          </a:prstGeom>
          <a:noFill/>
          <a:ln w="76200">
            <a:solidFill>
              <a:schemeClr val="tx1"/>
            </a:solidFill>
          </a:ln>
        </p:spPr>
        <p:txBody>
          <a:bodyPr wrap="square" rtlCol="0">
            <a:spAutoFit/>
          </a:bodyPr>
          <a:lstStyle/>
          <a:p>
            <a:pPr marL="514350" indent="-514350">
              <a:buAutoNum type="alphaUcPeriod"/>
            </a:pPr>
            <a:r>
              <a:rPr lang="en-GB" sz="3200" b="1" dirty="0"/>
              <a:t>Your Grace</a:t>
            </a:r>
          </a:p>
          <a:p>
            <a:pPr marL="514350" indent="-514350">
              <a:buAutoNum type="alphaUcPeriod"/>
            </a:pPr>
            <a:r>
              <a:rPr lang="en-GB" sz="3200" b="1" dirty="0">
                <a:solidFill>
                  <a:srgbClr val="FF0000"/>
                </a:solidFill>
              </a:rPr>
              <a:t>Your Honour</a:t>
            </a:r>
          </a:p>
          <a:p>
            <a:pPr marL="514350" indent="-514350">
              <a:buAutoNum type="alphaUcPeriod"/>
            </a:pPr>
            <a:r>
              <a:rPr lang="en-GB" sz="3200" b="1" dirty="0"/>
              <a:t>My Man</a:t>
            </a:r>
          </a:p>
        </p:txBody>
      </p:sp>
    </p:spTree>
    <p:extLst>
      <p:ext uri="{BB962C8B-B14F-4D97-AF65-F5344CB8AC3E}">
        <p14:creationId xmlns:p14="http://schemas.microsoft.com/office/powerpoint/2010/main" val="18538842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5A40A0E4-363C-4A84-9507-0AE5378A912D}"/>
              </a:ext>
            </a:extLst>
          </p:cNvPr>
          <p:cNvSpPr txBox="1"/>
          <p:nvPr/>
        </p:nvSpPr>
        <p:spPr>
          <a:xfrm>
            <a:off x="826852" y="8720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400" dirty="0">
                <a:ln w="3175" cmpd="sng">
                  <a:noFill/>
                </a:ln>
                <a:solidFill>
                  <a:srgbClr val="262626"/>
                </a:solidFill>
                <a:latin typeface="+mj-lt"/>
                <a:ea typeface="+mj-ea"/>
                <a:cs typeface="+mj-cs"/>
              </a:rPr>
              <a:t>On this image of the solar system, which planet is five away from Saturn and four away from Jupiter?</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72091B9-C8DC-4B43-887D-D9E69A0414EA}"/>
              </a:ext>
            </a:extLst>
          </p:cNvPr>
          <p:cNvPicPr>
            <a:picLocks noChangeAspect="1"/>
          </p:cNvPicPr>
          <p:nvPr/>
        </p:nvPicPr>
        <p:blipFill rotWithShape="1">
          <a:blip r:embed="rId5"/>
          <a:srcRect t="23939" r="18550"/>
          <a:stretch/>
        </p:blipFill>
        <p:spPr>
          <a:xfrm>
            <a:off x="5283619" y="1791344"/>
            <a:ext cx="6420252" cy="3273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4E36C8DF-04EE-4FA0-8AEC-510C4B7BC450}"/>
              </a:ext>
            </a:extLst>
          </p:cNvPr>
          <p:cNvSpPr txBox="1"/>
          <p:nvPr/>
        </p:nvSpPr>
        <p:spPr>
          <a:xfrm>
            <a:off x="7281848" y="3590723"/>
            <a:ext cx="505328" cy="523220"/>
          </a:xfrm>
          <a:prstGeom prst="rect">
            <a:avLst/>
          </a:prstGeom>
          <a:noFill/>
          <a:ln w="76200">
            <a:solidFill>
              <a:srgbClr val="FF0000"/>
            </a:solidFill>
          </a:ln>
        </p:spPr>
        <p:txBody>
          <a:bodyPr wrap="square" rtlCol="0">
            <a:spAutoFit/>
          </a:bodyPr>
          <a:lstStyle/>
          <a:p>
            <a:pPr algn="ctr"/>
            <a:r>
              <a:rPr lang="en-GB" sz="2800" b="1" dirty="0">
                <a:solidFill>
                  <a:srgbClr val="FF0000"/>
                </a:solidFill>
              </a:rPr>
              <a:t>D</a:t>
            </a:r>
          </a:p>
        </p:txBody>
      </p:sp>
      <p:sp>
        <p:nvSpPr>
          <p:cNvPr id="25" name="TextBox 24">
            <a:extLst>
              <a:ext uri="{FF2B5EF4-FFF2-40B4-BE49-F238E27FC236}">
                <a16:creationId xmlns:a16="http://schemas.microsoft.com/office/drawing/2014/main" id="{587873DB-FCBD-4BF3-BF82-69099B483D74}"/>
              </a:ext>
            </a:extLst>
          </p:cNvPr>
          <p:cNvSpPr txBox="1"/>
          <p:nvPr/>
        </p:nvSpPr>
        <p:spPr>
          <a:xfrm>
            <a:off x="5799958" y="3590723"/>
            <a:ext cx="480699" cy="523220"/>
          </a:xfrm>
          <a:prstGeom prst="rect">
            <a:avLst/>
          </a:prstGeom>
          <a:noFill/>
          <a:ln w="76200">
            <a:solidFill>
              <a:srgbClr val="FF0000"/>
            </a:solidFill>
          </a:ln>
        </p:spPr>
        <p:txBody>
          <a:bodyPr wrap="square" rtlCol="0">
            <a:spAutoFit/>
          </a:bodyPr>
          <a:lstStyle/>
          <a:p>
            <a:pPr algn="ctr"/>
            <a:r>
              <a:rPr lang="en-GB" sz="2800" b="1" dirty="0">
                <a:solidFill>
                  <a:srgbClr val="92D050"/>
                </a:solidFill>
              </a:rPr>
              <a:t>A</a:t>
            </a:r>
          </a:p>
        </p:txBody>
      </p:sp>
      <p:sp>
        <p:nvSpPr>
          <p:cNvPr id="26" name="TextBox 25">
            <a:extLst>
              <a:ext uri="{FF2B5EF4-FFF2-40B4-BE49-F238E27FC236}">
                <a16:creationId xmlns:a16="http://schemas.microsoft.com/office/drawing/2014/main" id="{DEC5F63E-5AD7-4733-8AB9-D3C4F9BB88BE}"/>
              </a:ext>
            </a:extLst>
          </p:cNvPr>
          <p:cNvSpPr txBox="1"/>
          <p:nvPr/>
        </p:nvSpPr>
        <p:spPr>
          <a:xfrm>
            <a:off x="6295048" y="3590723"/>
            <a:ext cx="480699" cy="523220"/>
          </a:xfrm>
          <a:prstGeom prst="rect">
            <a:avLst/>
          </a:prstGeom>
          <a:noFill/>
          <a:ln w="76200">
            <a:solidFill>
              <a:srgbClr val="FF0000"/>
            </a:solidFill>
          </a:ln>
        </p:spPr>
        <p:txBody>
          <a:bodyPr wrap="square" rtlCol="0">
            <a:spAutoFit/>
          </a:bodyPr>
          <a:lstStyle/>
          <a:p>
            <a:pPr algn="ctr"/>
            <a:r>
              <a:rPr lang="en-GB" sz="2800" b="1" dirty="0">
                <a:solidFill>
                  <a:srgbClr val="FF0000"/>
                </a:solidFill>
              </a:rPr>
              <a:t>B</a:t>
            </a:r>
          </a:p>
        </p:txBody>
      </p:sp>
      <p:sp>
        <p:nvSpPr>
          <p:cNvPr id="27" name="TextBox 26">
            <a:extLst>
              <a:ext uri="{FF2B5EF4-FFF2-40B4-BE49-F238E27FC236}">
                <a16:creationId xmlns:a16="http://schemas.microsoft.com/office/drawing/2014/main" id="{4F78AA66-1208-4355-B31A-839F8C25B48C}"/>
              </a:ext>
            </a:extLst>
          </p:cNvPr>
          <p:cNvSpPr txBox="1"/>
          <p:nvPr/>
        </p:nvSpPr>
        <p:spPr>
          <a:xfrm>
            <a:off x="6784215" y="3592267"/>
            <a:ext cx="480699" cy="523220"/>
          </a:xfrm>
          <a:prstGeom prst="rect">
            <a:avLst/>
          </a:prstGeom>
          <a:noFill/>
          <a:ln w="76200">
            <a:solidFill>
              <a:srgbClr val="FF0000"/>
            </a:solidFill>
          </a:ln>
        </p:spPr>
        <p:txBody>
          <a:bodyPr wrap="square" rtlCol="0">
            <a:spAutoFit/>
          </a:bodyPr>
          <a:lstStyle/>
          <a:p>
            <a:pPr algn="ctr"/>
            <a:r>
              <a:rPr lang="en-GB" sz="2800" b="1" dirty="0">
                <a:solidFill>
                  <a:srgbClr val="FF0000"/>
                </a:solidFill>
              </a:rPr>
              <a:t>C</a:t>
            </a:r>
          </a:p>
        </p:txBody>
      </p:sp>
    </p:spTree>
    <p:extLst>
      <p:ext uri="{BB962C8B-B14F-4D97-AF65-F5344CB8AC3E}">
        <p14:creationId xmlns:p14="http://schemas.microsoft.com/office/powerpoint/2010/main" val="2569035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703F9C11-6B6B-4A4E-9847-89CFAD809994}"/>
              </a:ext>
            </a:extLst>
          </p:cNvPr>
          <p:cNvSpPr txBox="1"/>
          <p:nvPr/>
        </p:nvSpPr>
        <p:spPr>
          <a:xfrm>
            <a:off x="559219" y="724029"/>
            <a:ext cx="3677054" cy="375329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dirty="0">
                <a:ln w="3175" cmpd="sng">
                  <a:noFill/>
                </a:ln>
                <a:solidFill>
                  <a:srgbClr val="262626"/>
                </a:solidFill>
                <a:latin typeface="+mj-lt"/>
                <a:ea typeface="+mj-ea"/>
                <a:cs typeface="+mj-cs"/>
              </a:rPr>
              <a:t>Which point on this compass is directly opposite 315 degrees?</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04EE9BB-5BF5-4D10-9338-850DE6294864}"/>
              </a:ext>
            </a:extLst>
          </p:cNvPr>
          <p:cNvPicPr>
            <a:picLocks noChangeAspect="1"/>
          </p:cNvPicPr>
          <p:nvPr/>
        </p:nvPicPr>
        <p:blipFill>
          <a:blip r:embed="rId5"/>
          <a:stretch>
            <a:fillRect/>
          </a:stretch>
        </p:blipFill>
        <p:spPr>
          <a:xfrm rot="16200000">
            <a:off x="5730518" y="1558910"/>
            <a:ext cx="5629443" cy="37576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3" name="Arrow: Down 22">
            <a:extLst>
              <a:ext uri="{FF2B5EF4-FFF2-40B4-BE49-F238E27FC236}">
                <a16:creationId xmlns:a16="http://schemas.microsoft.com/office/drawing/2014/main" id="{D92556D9-5E2B-48A5-B29B-DB4BF61736CB}"/>
              </a:ext>
            </a:extLst>
          </p:cNvPr>
          <p:cNvSpPr/>
          <p:nvPr/>
        </p:nvSpPr>
        <p:spPr>
          <a:xfrm rot="2024459">
            <a:off x="9388209" y="1289028"/>
            <a:ext cx="919426" cy="1265269"/>
          </a:xfrm>
          <a:prstGeom prst="downArrow">
            <a:avLst/>
          </a:prstGeom>
          <a:solidFill>
            <a:srgbClr val="92D05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B</a:t>
            </a:r>
          </a:p>
        </p:txBody>
      </p:sp>
    </p:spTree>
    <p:extLst>
      <p:ext uri="{BB962C8B-B14F-4D97-AF65-F5344CB8AC3E}">
        <p14:creationId xmlns:p14="http://schemas.microsoft.com/office/powerpoint/2010/main" val="16338607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15BA58-6928-463C-BCDE-E8AF92106C57}"/>
              </a:ext>
            </a:extLst>
          </p:cNvPr>
          <p:cNvSpPr txBox="1"/>
          <p:nvPr/>
        </p:nvSpPr>
        <p:spPr>
          <a:xfrm>
            <a:off x="606056" y="595423"/>
            <a:ext cx="10972800" cy="2585323"/>
          </a:xfrm>
          <a:prstGeom prst="rect">
            <a:avLst/>
          </a:prstGeom>
          <a:noFill/>
        </p:spPr>
        <p:txBody>
          <a:bodyPr wrap="square" rtlCol="0">
            <a:spAutoFit/>
          </a:bodyPr>
          <a:lstStyle/>
          <a:p>
            <a:pPr algn="ctr"/>
            <a:r>
              <a:rPr lang="en-GB" sz="5400" dirty="0"/>
              <a:t>Which of these British monarchs featured on the worlds first adhesive postage stamp?</a:t>
            </a:r>
          </a:p>
        </p:txBody>
      </p:sp>
      <p:sp>
        <p:nvSpPr>
          <p:cNvPr id="3" name="TextBox 2">
            <a:extLst>
              <a:ext uri="{FF2B5EF4-FFF2-40B4-BE49-F238E27FC236}">
                <a16:creationId xmlns:a16="http://schemas.microsoft.com/office/drawing/2014/main" id="{3C43AF32-FD78-4BE6-A7DC-923C217A1891}"/>
              </a:ext>
            </a:extLst>
          </p:cNvPr>
          <p:cNvSpPr txBox="1"/>
          <p:nvPr/>
        </p:nvSpPr>
        <p:spPr>
          <a:xfrm>
            <a:off x="3965944" y="3180746"/>
            <a:ext cx="4253024" cy="3046988"/>
          </a:xfrm>
          <a:prstGeom prst="rect">
            <a:avLst/>
          </a:prstGeom>
          <a:solidFill>
            <a:srgbClr val="FF0000"/>
          </a:solidFill>
          <a:ln w="76200">
            <a:solidFill>
              <a:srgbClr val="7030A0"/>
            </a:solidFill>
          </a:ln>
        </p:spPr>
        <p:txBody>
          <a:bodyPr wrap="square" rtlCol="0">
            <a:spAutoFit/>
          </a:bodyPr>
          <a:lstStyle/>
          <a:p>
            <a:pPr marL="514350" indent="-514350">
              <a:buAutoNum type="alphaUcPeriod"/>
            </a:pPr>
            <a:r>
              <a:rPr lang="en-GB" sz="4800" b="1" dirty="0"/>
              <a:t>William IV</a:t>
            </a:r>
          </a:p>
          <a:p>
            <a:pPr marL="514350" indent="-514350">
              <a:buAutoNum type="alphaUcPeriod"/>
            </a:pPr>
            <a:r>
              <a:rPr lang="en-GB" sz="4800" b="1" dirty="0">
                <a:solidFill>
                  <a:schemeClr val="bg1"/>
                </a:solidFill>
              </a:rPr>
              <a:t>Victoria</a:t>
            </a:r>
          </a:p>
          <a:p>
            <a:pPr marL="514350" indent="-514350">
              <a:buAutoNum type="alphaUcPeriod"/>
            </a:pPr>
            <a:r>
              <a:rPr lang="en-GB" sz="4800" b="1" dirty="0"/>
              <a:t>Edward VII</a:t>
            </a:r>
          </a:p>
          <a:p>
            <a:pPr marL="514350" indent="-514350">
              <a:buAutoNum type="alphaUcPeriod"/>
            </a:pPr>
            <a:r>
              <a:rPr lang="en-GB" sz="4800" b="1" dirty="0"/>
              <a:t>Edward VIII</a:t>
            </a:r>
          </a:p>
        </p:txBody>
      </p:sp>
    </p:spTree>
    <p:extLst>
      <p:ext uri="{BB962C8B-B14F-4D97-AF65-F5344CB8AC3E}">
        <p14:creationId xmlns:p14="http://schemas.microsoft.com/office/powerpoint/2010/main" val="11450833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A6B927-59A0-4BEE-8CDD-C3815590C127}"/>
              </a:ext>
            </a:extLst>
          </p:cNvPr>
          <p:cNvSpPr txBox="1"/>
          <p:nvPr/>
        </p:nvSpPr>
        <p:spPr>
          <a:xfrm>
            <a:off x="614916" y="425302"/>
            <a:ext cx="10962168" cy="8402300"/>
          </a:xfrm>
          <a:prstGeom prst="rect">
            <a:avLst/>
          </a:prstGeom>
          <a:noFill/>
        </p:spPr>
        <p:txBody>
          <a:bodyPr wrap="square" rtlCol="0">
            <a:spAutoFit/>
          </a:bodyPr>
          <a:lstStyle/>
          <a:p>
            <a:pPr algn="ctr"/>
            <a:r>
              <a:rPr lang="en-GB" sz="5400" dirty="0"/>
              <a:t>What fashion accessory is split between two words in this conversation (your clue is bad grammar)?</a:t>
            </a:r>
          </a:p>
          <a:p>
            <a:pPr algn="ctr"/>
            <a:endParaRPr lang="en-GB" sz="5400" dirty="0"/>
          </a:p>
          <a:p>
            <a:pPr algn="ctr"/>
            <a:r>
              <a:rPr lang="en-GB" sz="5400" b="1" dirty="0"/>
              <a:t>Harry said “My favourite band is Abba.”  “good for you,” said Noah. “The best band is The Beatles.”</a:t>
            </a:r>
          </a:p>
          <a:p>
            <a:pPr algn="ctr"/>
            <a:endParaRPr lang="en-GB" sz="5400" dirty="0"/>
          </a:p>
          <a:p>
            <a:pPr algn="ctr"/>
            <a:endParaRPr lang="en-GB" sz="5400" dirty="0"/>
          </a:p>
          <a:p>
            <a:pPr algn="ctr"/>
            <a:endParaRPr lang="en-GB" sz="5400" b="1" dirty="0"/>
          </a:p>
        </p:txBody>
      </p:sp>
      <p:pic>
        <p:nvPicPr>
          <p:cNvPr id="3" name="Online Media 2" title="Countdown Timer 10 seconds with Sound Effect 4K Free Download">
            <a:hlinkClick r:id="" action="ppaction://media"/>
            <a:extLst>
              <a:ext uri="{FF2B5EF4-FFF2-40B4-BE49-F238E27FC236}">
                <a16:creationId xmlns:a16="http://schemas.microsoft.com/office/drawing/2014/main" id="{735C8CAD-96E1-4E43-B0A3-A3E526AEA7E2}"/>
              </a:ext>
            </a:extLst>
          </p:cNvPr>
          <p:cNvPicPr>
            <a:picLocks noRot="1" noChangeAspect="1"/>
          </p:cNvPicPr>
          <p:nvPr>
            <a:videoFile r:link="rId1"/>
          </p:nvPr>
        </p:nvPicPr>
        <p:blipFill>
          <a:blip r:embed="rId3"/>
          <a:stretch>
            <a:fillRect/>
          </a:stretch>
        </p:blipFill>
        <p:spPr>
          <a:xfrm>
            <a:off x="9253910" y="2464965"/>
            <a:ext cx="2428688" cy="1366137"/>
          </a:xfrm>
          <a:prstGeom prst="rect">
            <a:avLst/>
          </a:prstGeom>
        </p:spPr>
      </p:pic>
    </p:spTree>
    <p:extLst>
      <p:ext uri="{BB962C8B-B14F-4D97-AF65-F5344CB8AC3E}">
        <p14:creationId xmlns:p14="http://schemas.microsoft.com/office/powerpoint/2010/main" val="32047659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D4ECF35A-8366-4536-83D4-C0C4D1977CE6}"/>
              </a:ext>
            </a:extLst>
          </p:cNvPr>
          <p:cNvSpPr txBox="1"/>
          <p:nvPr/>
        </p:nvSpPr>
        <p:spPr>
          <a:xfrm>
            <a:off x="804626" y="19261"/>
            <a:ext cx="3073940" cy="3436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700" dirty="0">
                <a:ln w="3175" cmpd="sng">
                  <a:noFill/>
                </a:ln>
                <a:solidFill>
                  <a:srgbClr val="262626"/>
                </a:solidFill>
                <a:latin typeface="+mj-lt"/>
                <a:ea typeface="+mj-ea"/>
                <a:cs typeface="+mj-cs"/>
              </a:rPr>
              <a:t>Which of these is an anagram of the highlighted bone?</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holding, person&#10;&#10;Description automatically generated">
            <a:extLst>
              <a:ext uri="{FF2B5EF4-FFF2-40B4-BE49-F238E27FC236}">
                <a16:creationId xmlns:a16="http://schemas.microsoft.com/office/drawing/2014/main" id="{28DE9240-B07C-4364-8892-B881E15E888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691056" y="609602"/>
            <a:ext cx="5587749" cy="5587749"/>
          </a:xfrm>
          <a:prstGeom prst="rect">
            <a:avLst/>
          </a:prstGeom>
        </p:spPr>
      </p:pic>
      <p:sp>
        <p:nvSpPr>
          <p:cNvPr id="6" name="TextBox 5">
            <a:extLst>
              <a:ext uri="{FF2B5EF4-FFF2-40B4-BE49-F238E27FC236}">
                <a16:creationId xmlns:a16="http://schemas.microsoft.com/office/drawing/2014/main" id="{3C317703-3F97-406C-9556-5D4B89407506}"/>
              </a:ext>
            </a:extLst>
          </p:cNvPr>
          <p:cNvSpPr txBox="1"/>
          <p:nvPr/>
        </p:nvSpPr>
        <p:spPr>
          <a:xfrm>
            <a:off x="612037" y="4451679"/>
            <a:ext cx="3547981" cy="1815882"/>
          </a:xfrm>
          <a:prstGeom prst="rect">
            <a:avLst/>
          </a:prstGeom>
          <a:noFill/>
          <a:ln w="76200">
            <a:solidFill>
              <a:schemeClr val="tx1"/>
            </a:solidFill>
          </a:ln>
        </p:spPr>
        <p:txBody>
          <a:bodyPr wrap="square" rtlCol="0">
            <a:spAutoFit/>
          </a:bodyPr>
          <a:lstStyle/>
          <a:p>
            <a:pPr marL="514350" indent="-514350">
              <a:buAutoNum type="alphaUcPeriod"/>
            </a:pPr>
            <a:r>
              <a:rPr lang="en-GB" sz="2800" b="1" dirty="0"/>
              <a:t>EMU RUSH</a:t>
            </a:r>
          </a:p>
          <a:p>
            <a:pPr marL="514350" indent="-514350">
              <a:buAutoNum type="alphaUcPeriod"/>
            </a:pPr>
            <a:r>
              <a:rPr lang="en-GB" sz="2800" b="1" dirty="0">
                <a:solidFill>
                  <a:srgbClr val="FF0000"/>
                </a:solidFill>
              </a:rPr>
              <a:t>LATE PAL</a:t>
            </a:r>
          </a:p>
          <a:p>
            <a:pPr marL="514350" indent="-514350">
              <a:buAutoNum type="alphaUcPeriod"/>
            </a:pPr>
            <a:r>
              <a:rPr lang="en-GB" sz="2800" b="1" dirty="0"/>
              <a:t>CARAMEL TAPS</a:t>
            </a:r>
          </a:p>
          <a:p>
            <a:pPr marL="514350" indent="-514350">
              <a:buAutoNum type="alphaUcPeriod"/>
            </a:pPr>
            <a:r>
              <a:rPr lang="en-GB" sz="2800" b="1" dirty="0"/>
              <a:t>CALL VICE</a:t>
            </a:r>
          </a:p>
        </p:txBody>
      </p:sp>
    </p:spTree>
    <p:extLst>
      <p:ext uri="{BB962C8B-B14F-4D97-AF65-F5344CB8AC3E}">
        <p14:creationId xmlns:p14="http://schemas.microsoft.com/office/powerpoint/2010/main" val="9968216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BAB6E034-E507-41EE-A509-2F6E2227403E}"/>
              </a:ext>
            </a:extLst>
          </p:cNvPr>
          <p:cNvSpPr txBox="1"/>
          <p:nvPr/>
        </p:nvSpPr>
        <p:spPr>
          <a:xfrm>
            <a:off x="860776" y="-425457"/>
            <a:ext cx="3073940" cy="3436688"/>
          </a:xfrm>
          <a:prstGeom prst="rect">
            <a:avLst/>
          </a:prstGeom>
        </p:spPr>
        <p:txBody>
          <a:bodyPr vert="horz" lIns="91440" tIns="45720" rIns="91440" bIns="45720" rtlCol="0" anchor="b">
            <a:normAutofit/>
          </a:bodyPr>
          <a:lstStyle/>
          <a:p>
            <a:pPr algn="ctr">
              <a:spcBef>
                <a:spcPct val="0"/>
              </a:spcBef>
              <a:spcAft>
                <a:spcPts val="600"/>
              </a:spcAft>
            </a:pPr>
            <a:r>
              <a:rPr lang="en-US" sz="4400" dirty="0">
                <a:ln w="3175" cmpd="sng">
                  <a:noFill/>
                </a:ln>
                <a:solidFill>
                  <a:srgbClr val="262626"/>
                </a:solidFill>
                <a:latin typeface="+mj-lt"/>
                <a:ea typeface="+mj-ea"/>
                <a:cs typeface="+mj-cs"/>
              </a:rPr>
              <a:t>Which of these is not a type of hat?</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874375E-17FB-4BB6-B80B-1BF870A16CB8}"/>
              </a:ext>
            </a:extLst>
          </p:cNvPr>
          <p:cNvSpPr txBox="1"/>
          <p:nvPr/>
        </p:nvSpPr>
        <p:spPr>
          <a:xfrm>
            <a:off x="808178" y="3403476"/>
            <a:ext cx="3179135" cy="2539157"/>
          </a:xfrm>
          <a:prstGeom prst="rect">
            <a:avLst/>
          </a:prstGeom>
          <a:noFill/>
          <a:ln w="76200">
            <a:solidFill>
              <a:schemeClr val="tx1"/>
            </a:solidFill>
          </a:ln>
        </p:spPr>
        <p:txBody>
          <a:bodyPr wrap="square" rtlCol="0">
            <a:spAutoFit/>
          </a:bodyPr>
          <a:lstStyle/>
          <a:p>
            <a:pPr marL="514350" indent="-514350">
              <a:spcAft>
                <a:spcPts val="600"/>
              </a:spcAft>
              <a:buAutoNum type="alphaUcPeriod"/>
            </a:pPr>
            <a:r>
              <a:rPr lang="en-GB" sz="3600" b="1" dirty="0"/>
              <a:t>Non la</a:t>
            </a:r>
          </a:p>
          <a:p>
            <a:pPr marL="514350" indent="-514350">
              <a:spcAft>
                <a:spcPts val="600"/>
              </a:spcAft>
              <a:buAutoNum type="alphaUcPeriod"/>
            </a:pPr>
            <a:r>
              <a:rPr lang="en-GB" sz="3600" b="1" dirty="0"/>
              <a:t>Kepi</a:t>
            </a:r>
          </a:p>
          <a:p>
            <a:pPr marL="514350" indent="-514350">
              <a:spcAft>
                <a:spcPts val="600"/>
              </a:spcAft>
              <a:buAutoNum type="alphaUcPeriod"/>
            </a:pPr>
            <a:r>
              <a:rPr lang="en-GB" sz="3600" b="1" dirty="0"/>
              <a:t>Cloche</a:t>
            </a:r>
          </a:p>
          <a:p>
            <a:pPr marL="514350" indent="-514350">
              <a:spcAft>
                <a:spcPts val="600"/>
              </a:spcAft>
              <a:buAutoNum type="alphaUcPeriod"/>
            </a:pPr>
            <a:r>
              <a:rPr lang="en-GB" sz="3600" b="1" dirty="0">
                <a:solidFill>
                  <a:srgbClr val="FF0000"/>
                </a:solidFill>
              </a:rPr>
              <a:t>Moccasin</a:t>
            </a:r>
          </a:p>
        </p:txBody>
      </p:sp>
    </p:spTree>
    <p:extLst>
      <p:ext uri="{BB962C8B-B14F-4D97-AF65-F5344CB8AC3E}">
        <p14:creationId xmlns:p14="http://schemas.microsoft.com/office/powerpoint/2010/main" val="13058667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8168F-871C-4FCE-AA99-6F9E18A978C1}"/>
              </a:ext>
            </a:extLst>
          </p:cNvPr>
          <p:cNvSpPr txBox="1"/>
          <p:nvPr/>
        </p:nvSpPr>
        <p:spPr>
          <a:xfrm>
            <a:off x="606056" y="616688"/>
            <a:ext cx="10962167" cy="3785652"/>
          </a:xfrm>
          <a:prstGeom prst="rect">
            <a:avLst/>
          </a:prstGeom>
          <a:noFill/>
        </p:spPr>
        <p:txBody>
          <a:bodyPr wrap="square" rtlCol="0">
            <a:spAutoFit/>
          </a:bodyPr>
          <a:lstStyle/>
          <a:p>
            <a:pPr algn="ctr"/>
            <a:r>
              <a:rPr lang="en-GB" sz="6000" b="1" dirty="0"/>
              <a:t>ADD UP YOUR SCORES, EACH ONE YOU GET CORRECT SCORES YOU ONE POINT.</a:t>
            </a:r>
          </a:p>
        </p:txBody>
      </p:sp>
    </p:spTree>
    <p:extLst>
      <p:ext uri="{BB962C8B-B14F-4D97-AF65-F5344CB8AC3E}">
        <p14:creationId xmlns:p14="http://schemas.microsoft.com/office/powerpoint/2010/main" val="28821318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C43A183C-BE01-4137-8E82-D8D29525B1F1}"/>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741520" y="2620974"/>
            <a:ext cx="2242691" cy="1981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A stop sign&#10;&#10;Description automatically generated">
            <a:extLst>
              <a:ext uri="{FF2B5EF4-FFF2-40B4-BE49-F238E27FC236}">
                <a16:creationId xmlns:a16="http://schemas.microsoft.com/office/drawing/2014/main" id="{FB18D24B-24CC-40B0-A839-D4C6BC17E166}"/>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568610" y="2620974"/>
            <a:ext cx="1981173"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descr="A close up of a sign&#10;&#10;Description automatically generated">
            <a:extLst>
              <a:ext uri="{FF2B5EF4-FFF2-40B4-BE49-F238E27FC236}">
                <a16:creationId xmlns:a16="http://schemas.microsoft.com/office/drawing/2014/main" id="{504EFAB9-9ED6-4A63-9150-808B9736783D}"/>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5109071" y="2620975"/>
            <a:ext cx="2242692" cy="19922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descr="A close up of a sign&#10;&#10;Description automatically generated">
            <a:extLst>
              <a:ext uri="{FF2B5EF4-FFF2-40B4-BE49-F238E27FC236}">
                <a16:creationId xmlns:a16="http://schemas.microsoft.com/office/drawing/2014/main" id="{6659C1E2-F569-4388-8A7F-9C79475ABEB8}"/>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207789" y="2621266"/>
            <a:ext cx="2242363"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descr="A picture containing drawing&#10;&#10;Description automatically generated">
            <a:extLst>
              <a:ext uri="{FF2B5EF4-FFF2-40B4-BE49-F238E27FC236}">
                <a16:creationId xmlns:a16="http://schemas.microsoft.com/office/drawing/2014/main" id="{1BC7DB4D-85A6-45F8-B692-C4C318D3412A}"/>
              </a:ext>
            </a:extLst>
          </p:cNvPr>
          <p:cNvPicPr>
            <a:picLocks noChangeAspect="1"/>
          </p:cNvPicPr>
          <p:nvPr/>
        </p:nvPicPr>
        <p:blipFill>
          <a:blip r:embed="rId10" cstate="hqprint">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2667000" y="2620975"/>
            <a:ext cx="2242691" cy="1981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323774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F681FB-0D79-4B67-B0AB-D959C4C72FBC}"/>
              </a:ext>
            </a:extLst>
          </p:cNvPr>
          <p:cNvSpPr txBox="1"/>
          <p:nvPr/>
        </p:nvSpPr>
        <p:spPr>
          <a:xfrm>
            <a:off x="606056" y="606056"/>
            <a:ext cx="10972800" cy="3785652"/>
          </a:xfrm>
          <a:prstGeom prst="rect">
            <a:avLst/>
          </a:prstGeom>
          <a:noFill/>
        </p:spPr>
        <p:txBody>
          <a:bodyPr wrap="square" rtlCol="0">
            <a:spAutoFit/>
          </a:bodyPr>
          <a:lstStyle/>
          <a:p>
            <a:pPr algn="ctr"/>
            <a:r>
              <a:rPr lang="en-GB" sz="6000" b="1" dirty="0"/>
              <a:t>ADD UP YOUR SCORES, EACH TILE YOU PLACE IN THE RIGHT PLACE WILL SCORE YOU FIVE POINTS.</a:t>
            </a:r>
          </a:p>
        </p:txBody>
      </p:sp>
    </p:spTree>
    <p:extLst>
      <p:ext uri="{BB962C8B-B14F-4D97-AF65-F5344CB8AC3E}">
        <p14:creationId xmlns:p14="http://schemas.microsoft.com/office/powerpoint/2010/main" val="27961239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A60D7-DC0B-4DA8-A518-CB140CF5A193}"/>
              </a:ext>
            </a:extLst>
          </p:cNvPr>
          <p:cNvSpPr txBox="1"/>
          <p:nvPr/>
        </p:nvSpPr>
        <p:spPr>
          <a:xfrm>
            <a:off x="595423" y="606056"/>
            <a:ext cx="10972800" cy="1938992"/>
          </a:xfrm>
          <a:prstGeom prst="rect">
            <a:avLst/>
          </a:prstGeom>
          <a:noFill/>
        </p:spPr>
        <p:txBody>
          <a:bodyPr wrap="square" rtlCol="0">
            <a:spAutoFit/>
          </a:bodyPr>
          <a:lstStyle/>
          <a:p>
            <a:pPr algn="ctr"/>
            <a:r>
              <a:rPr lang="en-GB" sz="6000" dirty="0"/>
              <a:t>Which first name links these famous people?</a:t>
            </a:r>
          </a:p>
        </p:txBody>
      </p:sp>
      <p:sp>
        <p:nvSpPr>
          <p:cNvPr id="3" name="TextBox 2">
            <a:extLst>
              <a:ext uri="{FF2B5EF4-FFF2-40B4-BE49-F238E27FC236}">
                <a16:creationId xmlns:a16="http://schemas.microsoft.com/office/drawing/2014/main" id="{6CDCFA6D-C304-4C96-AF5A-D3B2D0BB7FD2}"/>
              </a:ext>
            </a:extLst>
          </p:cNvPr>
          <p:cNvSpPr txBox="1"/>
          <p:nvPr/>
        </p:nvSpPr>
        <p:spPr>
          <a:xfrm>
            <a:off x="3047999" y="3429000"/>
            <a:ext cx="6067647" cy="2308324"/>
          </a:xfrm>
          <a:prstGeom prst="rect">
            <a:avLst/>
          </a:prstGeom>
          <a:solidFill>
            <a:srgbClr val="002060"/>
          </a:solidFill>
          <a:ln w="76200">
            <a:solidFill>
              <a:schemeClr val="tx1"/>
            </a:solidFill>
          </a:ln>
        </p:spPr>
        <p:txBody>
          <a:bodyPr wrap="square" rtlCol="0">
            <a:spAutoFit/>
          </a:bodyPr>
          <a:lstStyle/>
          <a:p>
            <a:r>
              <a:rPr lang="en-GB" sz="4800" b="1" dirty="0">
                <a:solidFill>
                  <a:srgbClr val="FF0000"/>
                </a:solidFill>
              </a:rPr>
              <a:t>Sally</a:t>
            </a:r>
            <a:r>
              <a:rPr lang="en-GB" sz="4800" b="1" dirty="0">
                <a:solidFill>
                  <a:schemeClr val="bg1"/>
                </a:solidFill>
              </a:rPr>
              <a:t> Ride (astronaut)</a:t>
            </a:r>
          </a:p>
          <a:p>
            <a:r>
              <a:rPr lang="en-GB" sz="4800" b="1" dirty="0">
                <a:solidFill>
                  <a:srgbClr val="FF0000"/>
                </a:solidFill>
              </a:rPr>
              <a:t>Sally</a:t>
            </a:r>
            <a:r>
              <a:rPr lang="en-GB" sz="4800" b="1" dirty="0">
                <a:solidFill>
                  <a:schemeClr val="bg1"/>
                </a:solidFill>
              </a:rPr>
              <a:t> Field (actor)</a:t>
            </a:r>
          </a:p>
          <a:p>
            <a:r>
              <a:rPr lang="en-GB" sz="4800" b="1" dirty="0">
                <a:solidFill>
                  <a:srgbClr val="FF0000"/>
                </a:solidFill>
              </a:rPr>
              <a:t>Sally</a:t>
            </a:r>
            <a:r>
              <a:rPr lang="en-GB" sz="4800" b="1" dirty="0">
                <a:solidFill>
                  <a:schemeClr val="bg1"/>
                </a:solidFill>
              </a:rPr>
              <a:t> Gunnell (athlete)</a:t>
            </a:r>
          </a:p>
        </p:txBody>
      </p:sp>
    </p:spTree>
    <p:extLst>
      <p:ext uri="{BB962C8B-B14F-4D97-AF65-F5344CB8AC3E}">
        <p14:creationId xmlns:p14="http://schemas.microsoft.com/office/powerpoint/2010/main" val="7389535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F092C-00D7-4793-A062-5F454C8F757F}"/>
              </a:ext>
            </a:extLst>
          </p:cNvPr>
          <p:cNvSpPr txBox="1"/>
          <p:nvPr/>
        </p:nvSpPr>
        <p:spPr>
          <a:xfrm>
            <a:off x="625549" y="607113"/>
            <a:ext cx="10940902" cy="2308324"/>
          </a:xfrm>
          <a:prstGeom prst="rect">
            <a:avLst/>
          </a:prstGeom>
          <a:noFill/>
        </p:spPr>
        <p:txBody>
          <a:bodyPr wrap="square" rtlCol="0">
            <a:spAutoFit/>
          </a:bodyPr>
          <a:lstStyle/>
          <a:p>
            <a:pPr algn="ctr"/>
            <a:r>
              <a:rPr lang="en-GB" sz="4800" dirty="0"/>
              <a:t>Which of these singers shares their initials with the person who became editor-in-chief of American Vogue in 1998?</a:t>
            </a:r>
          </a:p>
        </p:txBody>
      </p:sp>
      <p:sp>
        <p:nvSpPr>
          <p:cNvPr id="3" name="TextBox 2">
            <a:extLst>
              <a:ext uri="{FF2B5EF4-FFF2-40B4-BE49-F238E27FC236}">
                <a16:creationId xmlns:a16="http://schemas.microsoft.com/office/drawing/2014/main" id="{92F9F978-F0B4-4352-9076-E16BE754E0C9}"/>
              </a:ext>
            </a:extLst>
          </p:cNvPr>
          <p:cNvSpPr txBox="1"/>
          <p:nvPr/>
        </p:nvSpPr>
        <p:spPr>
          <a:xfrm>
            <a:off x="3549501" y="3429000"/>
            <a:ext cx="4860851" cy="2123658"/>
          </a:xfrm>
          <a:prstGeom prst="rect">
            <a:avLst/>
          </a:prstGeom>
          <a:noFill/>
          <a:ln w="76200">
            <a:solidFill>
              <a:schemeClr val="tx1"/>
            </a:solidFill>
          </a:ln>
        </p:spPr>
        <p:txBody>
          <a:bodyPr wrap="square" rtlCol="0">
            <a:spAutoFit/>
          </a:bodyPr>
          <a:lstStyle/>
          <a:p>
            <a:pPr marL="514350" indent="-514350">
              <a:buAutoNum type="alphaUcPeriod"/>
            </a:pPr>
            <a:r>
              <a:rPr lang="en-GB" sz="4400" b="1" dirty="0">
                <a:solidFill>
                  <a:srgbClr val="FF0000"/>
                </a:solidFill>
              </a:rPr>
              <a:t>Amy Winehouse</a:t>
            </a:r>
          </a:p>
          <a:p>
            <a:pPr marL="514350" indent="-514350">
              <a:buAutoNum type="alphaUcPeriod"/>
            </a:pPr>
            <a:r>
              <a:rPr lang="en-GB" sz="4400" b="1" dirty="0"/>
              <a:t>Diana Ross</a:t>
            </a:r>
          </a:p>
          <a:p>
            <a:pPr marL="514350" indent="-514350">
              <a:buAutoNum type="alphaUcPeriod"/>
            </a:pPr>
            <a:r>
              <a:rPr lang="en-GB" sz="4400" b="1" dirty="0"/>
              <a:t>Celine Dion</a:t>
            </a:r>
          </a:p>
        </p:txBody>
      </p:sp>
    </p:spTree>
    <p:extLst>
      <p:ext uri="{BB962C8B-B14F-4D97-AF65-F5344CB8AC3E}">
        <p14:creationId xmlns:p14="http://schemas.microsoft.com/office/powerpoint/2010/main" val="17872507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228E35-EC5A-4B27-BE38-CEE0E60855B3}"/>
              </a:ext>
            </a:extLst>
          </p:cNvPr>
          <p:cNvSpPr txBox="1"/>
          <p:nvPr/>
        </p:nvSpPr>
        <p:spPr>
          <a:xfrm>
            <a:off x="595423" y="606056"/>
            <a:ext cx="10972800" cy="1938992"/>
          </a:xfrm>
          <a:prstGeom prst="rect">
            <a:avLst/>
          </a:prstGeom>
          <a:noFill/>
        </p:spPr>
        <p:txBody>
          <a:bodyPr wrap="square" rtlCol="0">
            <a:spAutoFit/>
          </a:bodyPr>
          <a:lstStyle/>
          <a:p>
            <a:pPr algn="ctr"/>
            <a:r>
              <a:rPr lang="en-GB" sz="6000" dirty="0"/>
              <a:t>Which fashion designer could have written this social media post?</a:t>
            </a:r>
          </a:p>
        </p:txBody>
      </p:sp>
      <p:sp>
        <p:nvSpPr>
          <p:cNvPr id="3" name="TextBox 2">
            <a:extLst>
              <a:ext uri="{FF2B5EF4-FFF2-40B4-BE49-F238E27FC236}">
                <a16:creationId xmlns:a16="http://schemas.microsoft.com/office/drawing/2014/main" id="{EB59A9D2-E4BA-4117-989F-B2659FA9D4DC}"/>
              </a:ext>
            </a:extLst>
          </p:cNvPr>
          <p:cNvSpPr txBox="1"/>
          <p:nvPr/>
        </p:nvSpPr>
        <p:spPr>
          <a:xfrm>
            <a:off x="3428999" y="2998382"/>
            <a:ext cx="5305647" cy="2677656"/>
          </a:xfrm>
          <a:prstGeom prst="rect">
            <a:avLst/>
          </a:prstGeom>
          <a:noFill/>
          <a:ln w="76200">
            <a:solidFill>
              <a:schemeClr val="tx1"/>
            </a:solidFill>
          </a:ln>
        </p:spPr>
        <p:txBody>
          <a:bodyPr wrap="square" rtlCol="0">
            <a:spAutoFit/>
          </a:bodyPr>
          <a:lstStyle/>
          <a:p>
            <a:r>
              <a:rPr lang="en-GB" sz="3200" b="1" dirty="0"/>
              <a:t>Clapham Veg</a:t>
            </a:r>
          </a:p>
          <a:p>
            <a:r>
              <a:rPr lang="en-GB" sz="2800" dirty="0"/>
              <a:t>Punk fashion selling out on London’s Kings Road #TooFastToLive#TooYoungToDie</a:t>
            </a:r>
          </a:p>
          <a:p>
            <a:endParaRPr lang="en-GB" sz="2800" dirty="0"/>
          </a:p>
          <a:p>
            <a:r>
              <a:rPr lang="en-GB" sz="2400" dirty="0"/>
              <a:t>       </a:t>
            </a:r>
            <a:r>
              <a:rPr lang="en-GB" sz="2000" dirty="0"/>
              <a:t>McMalc Likes this</a:t>
            </a:r>
            <a:endParaRPr lang="en-GB" sz="2400" dirty="0"/>
          </a:p>
        </p:txBody>
      </p:sp>
      <p:pic>
        <p:nvPicPr>
          <p:cNvPr id="5" name="Picture 4" descr="A close up of a logo&#10;&#10;Description automatically generated">
            <a:extLst>
              <a:ext uri="{FF2B5EF4-FFF2-40B4-BE49-F238E27FC236}">
                <a16:creationId xmlns:a16="http://schemas.microsoft.com/office/drawing/2014/main" id="{0C981E28-7FEF-49FF-8793-C79D08B893E3}"/>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521764" y="5234607"/>
            <a:ext cx="452282" cy="410219"/>
          </a:xfrm>
          <a:prstGeom prst="rect">
            <a:avLst/>
          </a:prstGeom>
        </p:spPr>
      </p:pic>
      <p:sp>
        <p:nvSpPr>
          <p:cNvPr id="10" name="TextBox 9">
            <a:extLst>
              <a:ext uri="{FF2B5EF4-FFF2-40B4-BE49-F238E27FC236}">
                <a16:creationId xmlns:a16="http://schemas.microsoft.com/office/drawing/2014/main" id="{867A76EF-3C9F-4711-BB8D-167825C5A862}"/>
              </a:ext>
            </a:extLst>
          </p:cNvPr>
          <p:cNvSpPr txBox="1"/>
          <p:nvPr/>
        </p:nvSpPr>
        <p:spPr>
          <a:xfrm>
            <a:off x="882502" y="3013771"/>
            <a:ext cx="2546497" cy="1323439"/>
          </a:xfrm>
          <a:prstGeom prst="rect">
            <a:avLst/>
          </a:prstGeom>
          <a:noFill/>
          <a:ln w="76200">
            <a:solidFill>
              <a:schemeClr val="tx1"/>
            </a:solidFill>
          </a:ln>
        </p:spPr>
        <p:txBody>
          <a:bodyPr wrap="square" rtlCol="0">
            <a:spAutoFit/>
          </a:bodyPr>
          <a:lstStyle/>
          <a:p>
            <a:pPr algn="ctr"/>
            <a:r>
              <a:rPr lang="en-GB" sz="4000" b="1" dirty="0">
                <a:solidFill>
                  <a:srgbClr val="FF0000"/>
                </a:solidFill>
              </a:rPr>
              <a:t>Vivienne</a:t>
            </a:r>
          </a:p>
          <a:p>
            <a:pPr algn="ctr"/>
            <a:r>
              <a:rPr lang="en-GB" sz="4000" b="1" dirty="0">
                <a:solidFill>
                  <a:srgbClr val="FF0000"/>
                </a:solidFill>
              </a:rPr>
              <a:t>Westwood</a:t>
            </a:r>
          </a:p>
        </p:txBody>
      </p:sp>
    </p:spTree>
    <p:extLst>
      <p:ext uri="{BB962C8B-B14F-4D97-AF65-F5344CB8AC3E}">
        <p14:creationId xmlns:p14="http://schemas.microsoft.com/office/powerpoint/2010/main" val="40554115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67DB1-CAF8-406E-83B2-C5F6FB3CE590}"/>
              </a:ext>
            </a:extLst>
          </p:cNvPr>
          <p:cNvSpPr txBox="1"/>
          <p:nvPr/>
        </p:nvSpPr>
        <p:spPr>
          <a:xfrm>
            <a:off x="606056" y="606056"/>
            <a:ext cx="10983432" cy="3785652"/>
          </a:xfrm>
          <a:prstGeom prst="rect">
            <a:avLst/>
          </a:prstGeom>
          <a:noFill/>
        </p:spPr>
        <p:txBody>
          <a:bodyPr wrap="square" rtlCol="0">
            <a:spAutoFit/>
          </a:bodyPr>
          <a:lstStyle/>
          <a:p>
            <a:pPr algn="ctr"/>
            <a:r>
              <a:rPr lang="en-GB" sz="6000" dirty="0"/>
              <a:t>When used in relation to wine, what does the “V” stand for in this abbreviation?</a:t>
            </a:r>
          </a:p>
          <a:p>
            <a:pPr algn="ctr"/>
            <a:r>
              <a:rPr lang="en-GB" sz="6000" b="1" dirty="0">
                <a:solidFill>
                  <a:srgbClr val="FF0000"/>
                </a:solidFill>
              </a:rPr>
              <a:t>Volume</a:t>
            </a:r>
          </a:p>
        </p:txBody>
      </p:sp>
      <p:sp>
        <p:nvSpPr>
          <p:cNvPr id="3" name="TextBox 2">
            <a:extLst>
              <a:ext uri="{FF2B5EF4-FFF2-40B4-BE49-F238E27FC236}">
                <a16:creationId xmlns:a16="http://schemas.microsoft.com/office/drawing/2014/main" id="{37B5A9DF-CA81-4511-BD42-90BC439DCE30}"/>
              </a:ext>
            </a:extLst>
          </p:cNvPr>
          <p:cNvSpPr txBox="1"/>
          <p:nvPr/>
        </p:nvSpPr>
        <p:spPr>
          <a:xfrm>
            <a:off x="2753833" y="4276789"/>
            <a:ext cx="6921795" cy="1323439"/>
          </a:xfrm>
          <a:prstGeom prst="rect">
            <a:avLst/>
          </a:prstGeom>
          <a:solidFill>
            <a:srgbClr val="002060"/>
          </a:solidFill>
          <a:ln w="76200">
            <a:solidFill>
              <a:srgbClr val="FFC000"/>
            </a:solidFill>
          </a:ln>
        </p:spPr>
        <p:txBody>
          <a:bodyPr wrap="square" rtlCol="0">
            <a:spAutoFit/>
          </a:bodyPr>
          <a:lstStyle/>
          <a:p>
            <a:pPr algn="ctr"/>
            <a:r>
              <a:rPr lang="en-GB" sz="8000" b="1" dirty="0">
                <a:solidFill>
                  <a:schemeClr val="bg1"/>
                </a:solidFill>
                <a:latin typeface="Arial Black" panose="020B0A04020102020204" pitchFamily="34" charset="0"/>
              </a:rPr>
              <a:t>ABV</a:t>
            </a:r>
          </a:p>
        </p:txBody>
      </p:sp>
    </p:spTree>
    <p:extLst>
      <p:ext uri="{BB962C8B-B14F-4D97-AF65-F5344CB8AC3E}">
        <p14:creationId xmlns:p14="http://schemas.microsoft.com/office/powerpoint/2010/main" val="40100397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F892EE-F443-4A74-843E-613C7B32CAF6}"/>
              </a:ext>
            </a:extLst>
          </p:cNvPr>
          <p:cNvSpPr txBox="1"/>
          <p:nvPr/>
        </p:nvSpPr>
        <p:spPr>
          <a:xfrm>
            <a:off x="613144" y="606056"/>
            <a:ext cx="10965712" cy="1938992"/>
          </a:xfrm>
          <a:prstGeom prst="rect">
            <a:avLst/>
          </a:prstGeom>
          <a:noFill/>
        </p:spPr>
        <p:txBody>
          <a:bodyPr wrap="square" rtlCol="0">
            <a:spAutoFit/>
          </a:bodyPr>
          <a:lstStyle/>
          <a:p>
            <a:pPr algn="ctr"/>
            <a:r>
              <a:rPr lang="en-GB" sz="6000" dirty="0"/>
              <a:t>Brass is an alloy of copper and which other metal?</a:t>
            </a:r>
          </a:p>
        </p:txBody>
      </p:sp>
      <p:sp>
        <p:nvSpPr>
          <p:cNvPr id="3" name="TextBox 2">
            <a:extLst>
              <a:ext uri="{FF2B5EF4-FFF2-40B4-BE49-F238E27FC236}">
                <a16:creationId xmlns:a16="http://schemas.microsoft.com/office/drawing/2014/main" id="{FBA5F48B-96CA-4694-937E-B27AEB92AA53}"/>
              </a:ext>
            </a:extLst>
          </p:cNvPr>
          <p:cNvSpPr txBox="1"/>
          <p:nvPr/>
        </p:nvSpPr>
        <p:spPr>
          <a:xfrm>
            <a:off x="4242392" y="2545048"/>
            <a:ext cx="3051544" cy="3416320"/>
          </a:xfrm>
          <a:prstGeom prst="rect">
            <a:avLst/>
          </a:prstGeom>
          <a:noFill/>
          <a:ln w="76200">
            <a:solidFill>
              <a:srgbClr val="FFC000"/>
            </a:solidFill>
          </a:ln>
        </p:spPr>
        <p:txBody>
          <a:bodyPr wrap="square" rtlCol="0">
            <a:spAutoFit/>
          </a:bodyPr>
          <a:lstStyle/>
          <a:p>
            <a:pPr marL="514350" indent="-514350">
              <a:buAutoNum type="alphaUcPeriod"/>
            </a:pPr>
            <a:r>
              <a:rPr lang="en-GB" sz="5400" b="1" dirty="0">
                <a:solidFill>
                  <a:srgbClr val="FF0000"/>
                </a:solidFill>
              </a:rPr>
              <a:t>Zinc</a:t>
            </a:r>
          </a:p>
          <a:p>
            <a:pPr marL="514350" indent="-514350">
              <a:buAutoNum type="alphaUcPeriod"/>
            </a:pPr>
            <a:r>
              <a:rPr lang="en-GB" sz="5400" b="1" dirty="0"/>
              <a:t>Tin</a:t>
            </a:r>
          </a:p>
          <a:p>
            <a:pPr marL="514350" indent="-514350">
              <a:buAutoNum type="alphaUcPeriod"/>
            </a:pPr>
            <a:r>
              <a:rPr lang="en-GB" sz="5400" b="1" dirty="0"/>
              <a:t>Nickel</a:t>
            </a:r>
          </a:p>
          <a:p>
            <a:pPr marL="514350" indent="-514350">
              <a:buAutoNum type="alphaUcPeriod"/>
            </a:pPr>
            <a:r>
              <a:rPr lang="en-GB" sz="5400" b="1" dirty="0"/>
              <a:t>Gold</a:t>
            </a:r>
          </a:p>
        </p:txBody>
      </p:sp>
    </p:spTree>
    <p:extLst>
      <p:ext uri="{BB962C8B-B14F-4D97-AF65-F5344CB8AC3E}">
        <p14:creationId xmlns:p14="http://schemas.microsoft.com/office/powerpoint/2010/main" val="16702122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8FAD96-2A6D-4C97-AAAD-8C1267FE0FDE}"/>
              </a:ext>
            </a:extLst>
          </p:cNvPr>
          <p:cNvSpPr txBox="1"/>
          <p:nvPr/>
        </p:nvSpPr>
        <p:spPr>
          <a:xfrm>
            <a:off x="584791" y="606056"/>
            <a:ext cx="10994065" cy="4708981"/>
          </a:xfrm>
          <a:prstGeom prst="rect">
            <a:avLst/>
          </a:prstGeom>
          <a:noFill/>
        </p:spPr>
        <p:txBody>
          <a:bodyPr wrap="square" rtlCol="0">
            <a:spAutoFit/>
          </a:bodyPr>
          <a:lstStyle/>
          <a:p>
            <a:pPr algn="ctr"/>
            <a:r>
              <a:rPr lang="en-GB" sz="6000" dirty="0"/>
              <a:t>This is an anagram of which country?</a:t>
            </a:r>
          </a:p>
          <a:p>
            <a:pPr algn="ctr"/>
            <a:endParaRPr lang="en-GB" sz="6000" dirty="0"/>
          </a:p>
          <a:p>
            <a:pPr algn="ctr"/>
            <a:r>
              <a:rPr lang="en-GB" sz="6000" b="1"/>
              <a:t>MULAIBOC</a:t>
            </a:r>
            <a:endParaRPr lang="en-GB" sz="6000" b="1" dirty="0"/>
          </a:p>
          <a:p>
            <a:pPr algn="ctr"/>
            <a:endParaRPr lang="en-GB" sz="6000" dirty="0"/>
          </a:p>
        </p:txBody>
      </p:sp>
      <p:pic>
        <p:nvPicPr>
          <p:cNvPr id="4" name="Online Media 2" title="Countdown Timer 10 seconds with Sound Effect 4K Free Download">
            <a:hlinkClick r:id="" action="ppaction://media"/>
            <a:extLst>
              <a:ext uri="{FF2B5EF4-FFF2-40B4-BE49-F238E27FC236}">
                <a16:creationId xmlns:a16="http://schemas.microsoft.com/office/drawing/2014/main" id="{E6B64B28-2619-4F61-96D1-37A03673BE69}"/>
              </a:ext>
            </a:extLst>
          </p:cNvPr>
          <p:cNvPicPr>
            <a:picLocks noRot="1" noChangeAspect="1"/>
          </p:cNvPicPr>
          <p:nvPr>
            <a:videoFile r:link="rId1"/>
          </p:nvPr>
        </p:nvPicPr>
        <p:blipFill>
          <a:blip r:embed="rId3"/>
          <a:stretch>
            <a:fillRect/>
          </a:stretch>
        </p:blipFill>
        <p:spPr>
          <a:xfrm>
            <a:off x="8407312" y="2062863"/>
            <a:ext cx="2428688" cy="1366137"/>
          </a:xfrm>
          <a:prstGeom prst="rect">
            <a:avLst/>
          </a:prstGeom>
        </p:spPr>
      </p:pic>
    </p:spTree>
    <p:extLst>
      <p:ext uri="{BB962C8B-B14F-4D97-AF65-F5344CB8AC3E}">
        <p14:creationId xmlns:p14="http://schemas.microsoft.com/office/powerpoint/2010/main" val="2110656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8168F-871C-4FCE-AA99-6F9E18A978C1}"/>
              </a:ext>
            </a:extLst>
          </p:cNvPr>
          <p:cNvSpPr txBox="1"/>
          <p:nvPr/>
        </p:nvSpPr>
        <p:spPr>
          <a:xfrm>
            <a:off x="606056" y="616688"/>
            <a:ext cx="10962167" cy="3785652"/>
          </a:xfrm>
          <a:prstGeom prst="rect">
            <a:avLst/>
          </a:prstGeom>
          <a:noFill/>
        </p:spPr>
        <p:txBody>
          <a:bodyPr wrap="square" rtlCol="0">
            <a:spAutoFit/>
          </a:bodyPr>
          <a:lstStyle/>
          <a:p>
            <a:pPr algn="ctr"/>
            <a:r>
              <a:rPr lang="en-GB" sz="6000" b="1" dirty="0"/>
              <a:t>ADD UP YOUR SCORES, EACH ONE YOU GET CORRECT SCORES YOU TWENTY POINTS.</a:t>
            </a:r>
          </a:p>
        </p:txBody>
      </p:sp>
    </p:spTree>
    <p:extLst>
      <p:ext uri="{BB962C8B-B14F-4D97-AF65-F5344CB8AC3E}">
        <p14:creationId xmlns:p14="http://schemas.microsoft.com/office/powerpoint/2010/main" val="42570257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3797FD-7F0A-483E-966E-7FE88F8D87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94299858-315B-4242-A342-32FD05E4DEE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5783D501-1479-4FE1-A62C-B9C862498C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53C2CCF-3504-410A-A978-9BCC7D295A0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DDB3BAEE-5BE4-4B17-A2DA-B334759C47A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CC3DFA58-D153-433B-B36D-B212BB43F6E5}"/>
              </a:ext>
            </a:extLst>
          </p:cNvPr>
          <p:cNvSpPr txBox="1"/>
          <p:nvPr/>
        </p:nvSpPr>
        <p:spPr>
          <a:xfrm>
            <a:off x="1055599" y="1055077"/>
            <a:ext cx="2532909" cy="4794578"/>
          </a:xfrm>
          <a:prstGeom prst="rect">
            <a:avLst/>
          </a:prstGeom>
        </p:spPr>
        <p:txBody>
          <a:bodyPr vert="horz" lIns="91440" tIns="45720" rIns="91440" bIns="45720" rtlCol="0" anchor="ctr">
            <a:normAutofit/>
          </a:bodyPr>
          <a:lstStyle/>
          <a:p>
            <a:pPr algn="ctr">
              <a:spcBef>
                <a:spcPct val="0"/>
              </a:spcBef>
              <a:spcAft>
                <a:spcPts val="600"/>
              </a:spcAft>
            </a:pPr>
            <a:r>
              <a:rPr lang="en-US" sz="4400" dirty="0">
                <a:ln w="3175" cmpd="sng">
                  <a:noFill/>
                </a:ln>
                <a:solidFill>
                  <a:srgbClr val="262626"/>
                </a:solidFill>
                <a:latin typeface="+mj-lt"/>
                <a:ea typeface="+mj-ea"/>
                <a:cs typeface="+mj-cs"/>
              </a:rPr>
              <a:t>Which of these films featuring dinosaurs was released first?</a:t>
            </a:r>
          </a:p>
        </p:txBody>
      </p:sp>
      <p:sp useBgFill="1">
        <p:nvSpPr>
          <p:cNvPr id="23" name="Rectangle 22">
            <a:extLst>
              <a:ext uri="{FF2B5EF4-FFF2-40B4-BE49-F238E27FC236}">
                <a16:creationId xmlns:a16="http://schemas.microsoft.com/office/drawing/2014/main"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extBox 2">
            <a:extLst>
              <a:ext uri="{FF2B5EF4-FFF2-40B4-BE49-F238E27FC236}">
                <a16:creationId xmlns:a16="http://schemas.microsoft.com/office/drawing/2014/main" id="{2FDF76C6-60D1-41A1-8C9A-5D856E7EEDBF}"/>
              </a:ext>
            </a:extLst>
          </p:cNvPr>
          <p:cNvGraphicFramePr/>
          <p:nvPr>
            <p:extLst>
              <p:ext uri="{D42A27DB-BD31-4B8C-83A1-F6EECF244321}">
                <p14:modId xmlns:p14="http://schemas.microsoft.com/office/powerpoint/2010/main" val="239557680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439578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BABB6-7A98-476E-94D9-47C703F0B98A}"/>
              </a:ext>
            </a:extLst>
          </p:cNvPr>
          <p:cNvSpPr txBox="1"/>
          <p:nvPr/>
        </p:nvSpPr>
        <p:spPr>
          <a:xfrm>
            <a:off x="606056" y="616688"/>
            <a:ext cx="10962167" cy="1938992"/>
          </a:xfrm>
          <a:prstGeom prst="rect">
            <a:avLst/>
          </a:prstGeom>
          <a:noFill/>
        </p:spPr>
        <p:txBody>
          <a:bodyPr wrap="square" rtlCol="0">
            <a:spAutoFit/>
          </a:bodyPr>
          <a:lstStyle/>
          <a:p>
            <a:pPr algn="ctr"/>
            <a:r>
              <a:rPr lang="en-GB" sz="6000" dirty="0"/>
              <a:t>The females of how many of these species lay eggs</a:t>
            </a:r>
          </a:p>
        </p:txBody>
      </p:sp>
      <p:pic>
        <p:nvPicPr>
          <p:cNvPr id="7" name="Picture 6" descr="A large reptile in the water&#10;&#10;Description automatically generated">
            <a:extLst>
              <a:ext uri="{FF2B5EF4-FFF2-40B4-BE49-F238E27FC236}">
                <a16:creationId xmlns:a16="http://schemas.microsoft.com/office/drawing/2014/main" id="{1663E0B8-2918-4F72-9F06-735E70D9583B}"/>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577149" y="4302321"/>
            <a:ext cx="2570760" cy="1577807"/>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descr="A small brown animal&#10;&#10;Description automatically generated">
            <a:extLst>
              <a:ext uri="{FF2B5EF4-FFF2-40B4-BE49-F238E27FC236}">
                <a16:creationId xmlns:a16="http://schemas.microsoft.com/office/drawing/2014/main" id="{4C5CFF23-55DA-4CC8-A37B-E40F95F598E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581604" y="2763262"/>
            <a:ext cx="2271182" cy="1188585"/>
          </a:xfrm>
          <a:prstGeom prst="rect">
            <a:avLst/>
          </a:prstGeom>
          <a:ln w="228600" cap="sq" cmpd="thickThin">
            <a:solidFill>
              <a:srgbClr val="000000"/>
            </a:solidFill>
            <a:prstDash val="solid"/>
            <a:miter lim="800000"/>
          </a:ln>
          <a:effectLst>
            <a:innerShdw blurRad="76200">
              <a:srgbClr val="000000"/>
            </a:innerShdw>
          </a:effectLst>
        </p:spPr>
      </p:pic>
      <p:pic>
        <p:nvPicPr>
          <p:cNvPr id="16" name="Picture 15" descr="A large brown dog lying on green grass&#10;&#10;Description automatically generated">
            <a:extLst>
              <a:ext uri="{FF2B5EF4-FFF2-40B4-BE49-F238E27FC236}">
                <a16:creationId xmlns:a16="http://schemas.microsoft.com/office/drawing/2014/main" id="{389A53D5-5460-460E-BA6E-14D6F426D340}"/>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2117098" y="4579438"/>
            <a:ext cx="2497754" cy="1661874"/>
          </a:xfrm>
          <a:prstGeom prst="rect">
            <a:avLst/>
          </a:prstGeom>
          <a:ln w="228600" cap="sq" cmpd="thickThin">
            <a:solidFill>
              <a:srgbClr val="000000"/>
            </a:solidFill>
            <a:prstDash val="solid"/>
            <a:miter lim="800000"/>
          </a:ln>
          <a:effectLst>
            <a:innerShdw blurRad="76200">
              <a:srgbClr val="000000"/>
            </a:innerShdw>
          </a:effectLst>
        </p:spPr>
      </p:pic>
      <p:pic>
        <p:nvPicPr>
          <p:cNvPr id="18" name="Picture 17" descr="A close up of a bird&#10;&#10;Description automatically generated">
            <a:extLst>
              <a:ext uri="{FF2B5EF4-FFF2-40B4-BE49-F238E27FC236}">
                <a16:creationId xmlns:a16="http://schemas.microsoft.com/office/drawing/2014/main" id="{F3A3DDF6-CD0E-4AB0-86A9-03CEEB2C3A9A}"/>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8785411" y="2084697"/>
            <a:ext cx="1934001" cy="13787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283539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 name="Rectangle 18">
            <a:extLst>
              <a:ext uri="{FF2B5EF4-FFF2-40B4-BE49-F238E27FC236}">
                <a16:creationId xmlns:a16="http://schemas.microsoft.com/office/drawing/2014/main" id="{B7328C2D-38F0-4C80-9EA5-A1AD0D6B2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grpSp>
        <p:nvGrpSpPr>
          <p:cNvPr id="21" name="Group 20">
            <a:extLst>
              <a:ext uri="{FF2B5EF4-FFF2-40B4-BE49-F238E27FC236}">
                <a16:creationId xmlns:a16="http://schemas.microsoft.com/office/drawing/2014/main" id="{BD17E249-48D0-476B-A642-A5D58DD39A2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7E4B7EC7-DE5B-4F27-839A-7CDF49C6181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DDA01082-3C8F-4602-8DA7-C82DF70956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24" name="Picture 23">
              <a:extLst>
                <a:ext uri="{FF2B5EF4-FFF2-40B4-BE49-F238E27FC236}">
                  <a16:creationId xmlns:a16="http://schemas.microsoft.com/office/drawing/2014/main" id="{1A21B48A-5892-4DD2-B2E1-91BD42A44C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BE083B53-5B4C-4C29-BDFD-A28B754A59D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4" name="TextBox 3">
            <a:extLst>
              <a:ext uri="{FF2B5EF4-FFF2-40B4-BE49-F238E27FC236}">
                <a16:creationId xmlns:a16="http://schemas.microsoft.com/office/drawing/2014/main" id="{E0B4031C-E9E2-4A6B-AD37-22EB72C8BBEC}"/>
              </a:ext>
            </a:extLst>
          </p:cNvPr>
          <p:cNvSpPr txBox="1"/>
          <p:nvPr/>
        </p:nvSpPr>
        <p:spPr>
          <a:xfrm>
            <a:off x="1295402" y="982132"/>
            <a:ext cx="9601196"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dirty="0">
                <a:ln w="3175" cmpd="sng">
                  <a:noFill/>
                </a:ln>
                <a:solidFill>
                  <a:schemeClr val="tx1">
                    <a:lumMod val="85000"/>
                    <a:lumOff val="15000"/>
                  </a:schemeClr>
                </a:solidFill>
                <a:latin typeface="+mj-lt"/>
                <a:ea typeface="+mj-ea"/>
                <a:cs typeface="+mj-cs"/>
              </a:rPr>
              <a:t>How much did Winnie-The-Pooh pay for the honey?</a:t>
            </a:r>
          </a:p>
        </p:txBody>
      </p:sp>
      <p:cxnSp>
        <p:nvCxnSpPr>
          <p:cNvPr id="27" name="Straight Connector 26">
            <a:extLst>
              <a:ext uri="{FF2B5EF4-FFF2-40B4-BE49-F238E27FC236}">
                <a16:creationId xmlns:a16="http://schemas.microsoft.com/office/drawing/2014/main" id="{0B65B193-F600-4C1B-9DBF-09D94CDB08D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370D86A-B111-461A-A95E-13FE2C764DCF}"/>
              </a:ext>
            </a:extLst>
          </p:cNvPr>
          <p:cNvSpPr txBox="1"/>
          <p:nvPr/>
        </p:nvSpPr>
        <p:spPr>
          <a:xfrm>
            <a:off x="1295401" y="2556932"/>
            <a:ext cx="9601196" cy="3318936"/>
          </a:xfrm>
          <a:prstGeom prst="rect">
            <a:avLst/>
          </a:prstGeom>
        </p:spPr>
        <p:txBody>
          <a:bodyPr vert="horz" lIns="91440" tIns="45720" rIns="91440" bIns="45720" rtlCol="0" anchor="t">
            <a:normAutofit lnSpcReduction="10000"/>
          </a:bodyPr>
          <a:lstStyle/>
          <a:p>
            <a:pPr algn="ctr">
              <a:spcBef>
                <a:spcPct val="20000"/>
              </a:spcBef>
              <a:spcAft>
                <a:spcPts val="600"/>
              </a:spcAft>
              <a:buClr>
                <a:schemeClr val="accent1"/>
              </a:buClr>
              <a:buSzPct val="115000"/>
            </a:pPr>
            <a:r>
              <a:rPr lang="en-US" sz="4000" b="1" dirty="0">
                <a:solidFill>
                  <a:schemeClr val="tx1">
                    <a:lumMod val="85000"/>
                    <a:lumOff val="15000"/>
                  </a:schemeClr>
                </a:solidFill>
              </a:rPr>
              <a:t>BBCF Prime</a:t>
            </a:r>
          </a:p>
          <a:p>
            <a:pPr>
              <a:spcBef>
                <a:spcPct val="20000"/>
              </a:spcBef>
              <a:spcAft>
                <a:spcPts val="600"/>
              </a:spcAft>
              <a:buClr>
                <a:schemeClr val="accent1"/>
              </a:buClr>
              <a:buSzPct val="115000"/>
              <a:buFont typeface="Arial"/>
              <a:buChar char="•"/>
            </a:pPr>
            <a:endParaRPr lang="en-US" sz="2000" b="1" dirty="0">
              <a:solidFill>
                <a:schemeClr val="tx1">
                  <a:lumMod val="85000"/>
                  <a:lumOff val="15000"/>
                </a:schemeClr>
              </a:solidFill>
            </a:endParaRP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CONDENSED MILK     £5.30</a:t>
            </a: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HONEY                           £23.00                          </a:t>
            </a: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BALOONS                       £4.70</a:t>
            </a:r>
          </a:p>
          <a:p>
            <a:pPr>
              <a:spcBef>
                <a:spcPct val="20000"/>
              </a:spcBef>
              <a:spcAft>
                <a:spcPts val="600"/>
              </a:spcAft>
              <a:buClr>
                <a:schemeClr val="accent1"/>
              </a:buClr>
              <a:buSzPct val="115000"/>
              <a:buFont typeface="Arial"/>
              <a:buChar char="•"/>
            </a:pPr>
            <a:endParaRPr lang="en-US" sz="2000" dirty="0">
              <a:solidFill>
                <a:schemeClr val="tx1">
                  <a:lumMod val="85000"/>
                  <a:lumOff val="15000"/>
                </a:schemeClr>
              </a:solidFill>
            </a:endParaRP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TOTAL                            £33.00      </a:t>
            </a: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
        <p:nvSpPr>
          <p:cNvPr id="6" name="Rectangle 5">
            <a:extLst>
              <a:ext uri="{FF2B5EF4-FFF2-40B4-BE49-F238E27FC236}">
                <a16:creationId xmlns:a16="http://schemas.microsoft.com/office/drawing/2014/main" id="{CEED9CD2-DD43-4562-8284-CA05C4773DFA}"/>
              </a:ext>
            </a:extLst>
          </p:cNvPr>
          <p:cNvSpPr/>
          <p:nvPr/>
        </p:nvSpPr>
        <p:spPr>
          <a:xfrm>
            <a:off x="687388" y="4968427"/>
            <a:ext cx="5464366" cy="1652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p:txBody>
      </p:sp>
      <p:pic>
        <p:nvPicPr>
          <p:cNvPr id="9" name="Picture 8" descr="A close up of a device&#10;&#10;Description automatically generated">
            <a:extLst>
              <a:ext uri="{FF2B5EF4-FFF2-40B4-BE49-F238E27FC236}">
                <a16:creationId xmlns:a16="http://schemas.microsoft.com/office/drawing/2014/main" id="{01BB62B8-0139-48A2-9DCC-87662CC3C97C}"/>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7705559" y="3593360"/>
            <a:ext cx="2055129" cy="2010738"/>
          </a:xfrm>
          <a:prstGeom prst="rect">
            <a:avLst/>
          </a:prstGeom>
        </p:spPr>
      </p:pic>
    </p:spTree>
    <p:extLst>
      <p:ext uri="{BB962C8B-B14F-4D97-AF65-F5344CB8AC3E}">
        <p14:creationId xmlns:p14="http://schemas.microsoft.com/office/powerpoint/2010/main" val="6017286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619B9-5F98-4AB7-B81C-93F6A3BC015F}"/>
              </a:ext>
            </a:extLst>
          </p:cNvPr>
          <p:cNvSpPr txBox="1"/>
          <p:nvPr/>
        </p:nvSpPr>
        <p:spPr>
          <a:xfrm>
            <a:off x="598967" y="457200"/>
            <a:ext cx="10994065" cy="5632311"/>
          </a:xfrm>
          <a:prstGeom prst="rect">
            <a:avLst/>
          </a:prstGeom>
          <a:noFill/>
        </p:spPr>
        <p:txBody>
          <a:bodyPr wrap="square" rtlCol="0">
            <a:spAutoFit/>
          </a:bodyPr>
          <a:lstStyle/>
          <a:p>
            <a:pPr algn="ctr"/>
            <a:r>
              <a:rPr lang="en-GB" sz="6000" dirty="0"/>
              <a:t>This is an anagram of which breakfast (it could include different types of cereal food?</a:t>
            </a:r>
          </a:p>
          <a:p>
            <a:pPr algn="ctr"/>
            <a:endParaRPr lang="en-GB" sz="6000" dirty="0"/>
          </a:p>
          <a:p>
            <a:pPr algn="ctr"/>
            <a:r>
              <a:rPr lang="en-GB" sz="6000" b="1" dirty="0">
                <a:solidFill>
                  <a:srgbClr val="FF0000"/>
                </a:solidFill>
              </a:rPr>
              <a:t>PORRIDGE</a:t>
            </a:r>
          </a:p>
          <a:p>
            <a:pPr algn="ctr"/>
            <a:r>
              <a:rPr lang="en-GB" sz="6000" b="1" dirty="0"/>
              <a:t>RIEGDORP</a:t>
            </a:r>
          </a:p>
        </p:txBody>
      </p:sp>
    </p:spTree>
    <p:extLst>
      <p:ext uri="{BB962C8B-B14F-4D97-AF65-F5344CB8AC3E}">
        <p14:creationId xmlns:p14="http://schemas.microsoft.com/office/powerpoint/2010/main" val="18026772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97A05-C3D4-447D-9046-CE7840A969F5}"/>
              </a:ext>
            </a:extLst>
          </p:cNvPr>
          <p:cNvSpPr txBox="1"/>
          <p:nvPr/>
        </p:nvSpPr>
        <p:spPr>
          <a:xfrm>
            <a:off x="606056" y="606056"/>
            <a:ext cx="10972800" cy="3785652"/>
          </a:xfrm>
          <a:prstGeom prst="rect">
            <a:avLst/>
          </a:prstGeom>
          <a:noFill/>
        </p:spPr>
        <p:txBody>
          <a:bodyPr wrap="square" rtlCol="0">
            <a:spAutoFit/>
          </a:bodyPr>
          <a:lstStyle/>
          <a:p>
            <a:pPr algn="ctr"/>
            <a:r>
              <a:rPr lang="en-GB" sz="6000" dirty="0"/>
              <a:t>Which word in this film title is a pronoun?</a:t>
            </a:r>
          </a:p>
          <a:p>
            <a:pPr algn="ctr"/>
            <a:endParaRPr lang="en-GB" sz="6000" b="1" dirty="0"/>
          </a:p>
          <a:p>
            <a:pPr algn="ctr"/>
            <a:r>
              <a:rPr lang="en-GB" sz="6000" b="1" dirty="0"/>
              <a:t>Honey, </a:t>
            </a:r>
            <a:r>
              <a:rPr lang="en-GB" sz="6000" b="1" dirty="0">
                <a:solidFill>
                  <a:srgbClr val="FF0000"/>
                </a:solidFill>
              </a:rPr>
              <a:t>I</a:t>
            </a:r>
            <a:r>
              <a:rPr lang="en-GB" sz="6000" b="1" dirty="0"/>
              <a:t> shrunk the children.</a:t>
            </a:r>
          </a:p>
        </p:txBody>
      </p:sp>
    </p:spTree>
    <p:extLst>
      <p:ext uri="{BB962C8B-B14F-4D97-AF65-F5344CB8AC3E}">
        <p14:creationId xmlns:p14="http://schemas.microsoft.com/office/powerpoint/2010/main" val="15529778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78168F-871C-4FCE-AA99-6F9E18A978C1}"/>
              </a:ext>
            </a:extLst>
          </p:cNvPr>
          <p:cNvSpPr txBox="1"/>
          <p:nvPr/>
        </p:nvSpPr>
        <p:spPr>
          <a:xfrm>
            <a:off x="606056" y="616688"/>
            <a:ext cx="10962167" cy="3785652"/>
          </a:xfrm>
          <a:prstGeom prst="rect">
            <a:avLst/>
          </a:prstGeom>
          <a:noFill/>
        </p:spPr>
        <p:txBody>
          <a:bodyPr wrap="square" rtlCol="0">
            <a:spAutoFit/>
          </a:bodyPr>
          <a:lstStyle/>
          <a:p>
            <a:pPr algn="ctr"/>
            <a:r>
              <a:rPr lang="en-GB" sz="6000" b="1" dirty="0"/>
              <a:t>ADD UP YOUR SCORES, EACH ONE YOU GET CORRECT SCORES YOU FIVE  POINTS.</a:t>
            </a:r>
          </a:p>
        </p:txBody>
      </p:sp>
    </p:spTree>
    <p:extLst>
      <p:ext uri="{BB962C8B-B14F-4D97-AF65-F5344CB8AC3E}">
        <p14:creationId xmlns:p14="http://schemas.microsoft.com/office/powerpoint/2010/main" val="9760889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33D9A-3784-45CA-84D5-2E6E68DA9B9A}"/>
              </a:ext>
            </a:extLst>
          </p:cNvPr>
          <p:cNvSpPr txBox="1"/>
          <p:nvPr/>
        </p:nvSpPr>
        <p:spPr>
          <a:xfrm>
            <a:off x="606056" y="616688"/>
            <a:ext cx="10972800" cy="4278094"/>
          </a:xfrm>
          <a:prstGeom prst="rect">
            <a:avLst/>
          </a:prstGeom>
          <a:noFill/>
        </p:spPr>
        <p:txBody>
          <a:bodyPr wrap="square" rtlCol="0">
            <a:spAutoFit/>
          </a:bodyPr>
          <a:lstStyle/>
          <a:p>
            <a:pPr algn="ctr"/>
            <a:r>
              <a:rPr lang="en-GB" sz="9600" dirty="0"/>
              <a:t>THE END</a:t>
            </a:r>
          </a:p>
          <a:p>
            <a:pPr algn="ctr"/>
            <a:endParaRPr lang="en-GB" sz="9600" dirty="0"/>
          </a:p>
          <a:p>
            <a:pPr algn="ctr"/>
            <a:r>
              <a:rPr lang="en-GB" sz="4000" dirty="0"/>
              <a:t>Add up your total score.</a:t>
            </a:r>
          </a:p>
          <a:p>
            <a:pPr algn="ctr"/>
            <a:r>
              <a:rPr lang="en-GB" sz="4000" b="1" dirty="0"/>
              <a:t>?/148</a:t>
            </a:r>
          </a:p>
        </p:txBody>
      </p:sp>
    </p:spTree>
    <p:extLst>
      <p:ext uri="{BB962C8B-B14F-4D97-AF65-F5344CB8AC3E}">
        <p14:creationId xmlns:p14="http://schemas.microsoft.com/office/powerpoint/2010/main" val="20583621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1712</Words>
  <Application>Microsoft Office PowerPoint</Application>
  <PresentationFormat>Widescreen</PresentationFormat>
  <Paragraphs>294</Paragraphs>
  <Slides>97</Slides>
  <Notes>0</Notes>
  <HiddenSlides>0</HiddenSlides>
  <MMClips>27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Algerian</vt:lpstr>
      <vt:lpstr>Arial</vt:lpstr>
      <vt:lpstr>Arial Black</vt:lpstr>
      <vt:lpstr>Arial Nova</vt:lpstr>
      <vt:lpstr>Calibri</vt:lpstr>
      <vt:lpstr>Garamond</vt:lpstr>
      <vt:lpstr>Organic</vt:lpstr>
      <vt:lpstr>Quiz(part 4) </vt:lpstr>
      <vt:lpstr> You will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Quiz(part 4)</dc:title>
  <dc:creator>william dudill</dc:creator>
  <cp:lastModifiedBy>marston</cp:lastModifiedBy>
  <cp:revision>36</cp:revision>
  <dcterms:created xsi:type="dcterms:W3CDTF">2020-06-27T14:01:48Z</dcterms:created>
  <dcterms:modified xsi:type="dcterms:W3CDTF">2020-07-01T13:16:14Z</dcterms:modified>
</cp:coreProperties>
</file>