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3" r:id="rId1"/>
    <p:sldMasterId id="2147483648" r:id="rId2"/>
  </p:sldMasterIdLst>
  <p:notesMasterIdLst>
    <p:notesMasterId r:id="rId17"/>
  </p:notesMasterIdLst>
  <p:handoutMasterIdLst>
    <p:handoutMasterId r:id="rId18"/>
  </p:handoutMasterIdLst>
  <p:sldIdLst>
    <p:sldId id="256" r:id="rId3"/>
    <p:sldId id="306" r:id="rId4"/>
    <p:sldId id="296" r:id="rId5"/>
    <p:sldId id="336" r:id="rId6"/>
    <p:sldId id="350" r:id="rId7"/>
    <p:sldId id="346" r:id="rId8"/>
    <p:sldId id="348" r:id="rId9"/>
    <p:sldId id="337" r:id="rId10"/>
    <p:sldId id="323" r:id="rId11"/>
    <p:sldId id="324" r:id="rId12"/>
    <p:sldId id="349" r:id="rId13"/>
    <p:sldId id="342" r:id="rId14"/>
    <p:sldId id="314" r:id="rId15"/>
    <p:sldId id="345" r:id="rId16"/>
  </p:sldIdLst>
  <p:sldSz cx="12192000" cy="6858000"/>
  <p:notesSz cx="9866313" cy="6735763"/>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85">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58012" autoAdjust="0"/>
  </p:normalViewPr>
  <p:slideViewPr>
    <p:cSldViewPr snapToGrid="0" snapToObjects="1">
      <p:cViewPr varScale="1">
        <p:scale>
          <a:sx n="65" d="100"/>
          <a:sy n="65" d="100"/>
        </p:scale>
        <p:origin x="2160" y="60"/>
      </p:cViewPr>
      <p:guideLst>
        <p:guide orient="horz" pos="2160"/>
        <p:guide pos="3885"/>
      </p:guideLst>
    </p:cSldViewPr>
  </p:slideViewPr>
  <p:outlineViewPr>
    <p:cViewPr>
      <p:scale>
        <a:sx n="33" d="100"/>
        <a:sy n="33" d="100"/>
      </p:scale>
      <p:origin x="0" y="-3270"/>
    </p:cViewPr>
  </p:outlineViewPr>
  <p:notesTextViewPr>
    <p:cViewPr>
      <p:scale>
        <a:sx n="100" d="100"/>
        <a:sy n="100" d="100"/>
      </p:scale>
      <p:origin x="0" y="0"/>
    </p:cViewPr>
  </p:notesTextViewPr>
  <p:notesViewPr>
    <p:cSldViewPr snapToGrid="0" snapToObjects="1">
      <p:cViewPr varScale="1">
        <p:scale>
          <a:sx n="99" d="100"/>
          <a:sy n="99" d="100"/>
        </p:scale>
        <p:origin x="225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5138" cy="336550"/>
          </a:xfrm>
          <a:prstGeom prst="rect">
            <a:avLst/>
          </a:prstGeom>
        </p:spPr>
        <p:txBody>
          <a:bodyPr vert="horz" lIns="91440" tIns="45720" rIns="91440" bIns="45720" rtlCol="0"/>
          <a:lstStyle>
            <a:lvl1pPr algn="l" eaLnBrk="1" hangingPunct="1">
              <a:defRPr sz="1200">
                <a:latin typeface="Calibri" panose="020F0502020204030204" pitchFamily="34" charset="0"/>
                <a:ea typeface="+mn-ea"/>
                <a:cs typeface="Arial" charset="0"/>
              </a:defRPr>
            </a:lvl1pPr>
          </a:lstStyle>
          <a:p>
            <a:pPr>
              <a:defRPr/>
            </a:pPr>
            <a:endParaRPr lang="en-GB"/>
          </a:p>
        </p:txBody>
      </p:sp>
      <p:sp>
        <p:nvSpPr>
          <p:cNvPr id="3" name="Date Placeholder 2"/>
          <p:cNvSpPr>
            <a:spLocks noGrp="1"/>
          </p:cNvSpPr>
          <p:nvPr>
            <p:ph type="dt" sz="quarter" idx="1"/>
          </p:nvPr>
        </p:nvSpPr>
        <p:spPr>
          <a:xfrm>
            <a:off x="5588000" y="0"/>
            <a:ext cx="4276725" cy="33655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Arial" panose="020B0604020202020204" pitchFamily="34" charset="0"/>
              </a:defRPr>
            </a:lvl1pPr>
          </a:lstStyle>
          <a:p>
            <a:pPr>
              <a:defRPr/>
            </a:pPr>
            <a:fld id="{2561BFD4-841F-4CAA-93E3-FB27AFD9F0D2}" type="datetimeFigureOut">
              <a:rPr lang="en-GB" altLang="en-US"/>
              <a:pPr>
                <a:defRPr/>
              </a:pPr>
              <a:t>01/08/2023</a:t>
            </a:fld>
            <a:endParaRPr lang="en-GB" altLang="en-US" dirty="0"/>
          </a:p>
        </p:txBody>
      </p:sp>
      <p:sp>
        <p:nvSpPr>
          <p:cNvPr id="4" name="Footer Placeholder 3"/>
          <p:cNvSpPr>
            <a:spLocks noGrp="1"/>
          </p:cNvSpPr>
          <p:nvPr>
            <p:ph type="ftr" sz="quarter" idx="2"/>
          </p:nvPr>
        </p:nvSpPr>
        <p:spPr>
          <a:xfrm>
            <a:off x="0" y="6397625"/>
            <a:ext cx="4275138" cy="336550"/>
          </a:xfrm>
          <a:prstGeom prst="rect">
            <a:avLst/>
          </a:prstGeom>
        </p:spPr>
        <p:txBody>
          <a:bodyPr vert="horz" lIns="91440" tIns="45720" rIns="91440" bIns="45720" rtlCol="0" anchor="b"/>
          <a:lstStyle>
            <a:lvl1pPr algn="l" eaLnBrk="1" hangingPunct="1">
              <a:defRPr sz="1200">
                <a:latin typeface="Calibri" panose="020F0502020204030204" pitchFamily="34" charset="0"/>
                <a:ea typeface="+mn-ea"/>
                <a:cs typeface="Arial" charset="0"/>
              </a:defRPr>
            </a:lvl1pPr>
          </a:lstStyle>
          <a:p>
            <a:pPr>
              <a:defRPr/>
            </a:pPr>
            <a:endParaRPr lang="en-GB"/>
          </a:p>
        </p:txBody>
      </p:sp>
      <p:sp>
        <p:nvSpPr>
          <p:cNvPr id="5" name="Slide Number Placeholder 4"/>
          <p:cNvSpPr>
            <a:spLocks noGrp="1"/>
          </p:cNvSpPr>
          <p:nvPr>
            <p:ph type="sldNum" sz="quarter" idx="3"/>
          </p:nvPr>
        </p:nvSpPr>
        <p:spPr>
          <a:xfrm>
            <a:off x="5588000" y="6397625"/>
            <a:ext cx="4276725" cy="33655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cs typeface="Arial" panose="020B0604020202020204" pitchFamily="34" charset="0"/>
              </a:defRPr>
            </a:lvl1pPr>
          </a:lstStyle>
          <a:p>
            <a:pPr>
              <a:defRPr/>
            </a:pPr>
            <a:fld id="{910752B3-B4EB-49AA-A628-911869B1975F}" type="slidenum">
              <a:rPr lang="en-GB" altLang="en-US"/>
              <a:pPr>
                <a:defRPr/>
              </a:pPr>
              <a:t>‹#›</a:t>
            </a:fld>
            <a:endParaRPr lang="en-GB" altLang="en-US"/>
          </a:p>
        </p:txBody>
      </p:sp>
    </p:spTree>
    <p:extLst>
      <p:ext uri="{BB962C8B-B14F-4D97-AF65-F5344CB8AC3E}">
        <p14:creationId xmlns:p14="http://schemas.microsoft.com/office/powerpoint/2010/main" val="206930625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7:59:58.854"/>
    </inkml:context>
    <inkml:brush xml:id="br0">
      <inkml:brushProperty name="width" value="0.05" units="cm"/>
      <inkml:brushProperty name="height" value="0.05" units="cm"/>
    </inkml:brush>
  </inkml:definitions>
  <inkml:trace contextRef="#ctx0" brushRef="#br0">0 0 3043 0 0,'0'0'224'0'0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7:59:59.643"/>
    </inkml:context>
    <inkml:brush xml:id="br0">
      <inkml:brushProperty name="width" value="0.05" units="cm"/>
      <inkml:brushProperty name="height" value="0.05" units="cm"/>
    </inkml:brush>
  </inkml:definitions>
  <inkml:trace contextRef="#ctx0" brushRef="#br0">29 0 1377 0 0,'-29'0'641'0'0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8:00:00.628"/>
    </inkml:context>
    <inkml:brush xml:id="br0">
      <inkml:brushProperty name="width" value="0.05" units="cm"/>
      <inkml:brushProperty name="height" value="0.05" units="cm"/>
    </inkml:brush>
  </inkml:definitions>
  <inkml:trace contextRef="#ctx0" brushRef="#br0">28 1 673 0 0,'-27'0'1345'0'0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8:00:00.980"/>
    </inkml:context>
    <inkml:brush xml:id="br0">
      <inkml:brushProperty name="width" value="0.05" units="cm"/>
      <inkml:brushProperty name="height" value="0.05" units="cm"/>
    </inkml:brush>
  </inkml:definitions>
  <inkml:trace contextRef="#ctx0" brushRef="#br0">1 1 2562 0 0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8:00:08.429"/>
    </inkml:context>
    <inkml:brush xml:id="br0">
      <inkml:brushProperty name="width" value="0.05" units="cm"/>
      <inkml:brushProperty name="height" value="0.05" units="cm"/>
    </inkml:brush>
  </inkml:definitions>
  <inkml:trace contextRef="#ctx0" brushRef="#br0">0 55 6278 0 0,'29'-27'4100'0'0,"-29"0"-7239"0"0,27 27-769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8:00:53.989"/>
    </inkml:context>
    <inkml:brush xml:id="br0">
      <inkml:brushProperty name="width" value="0.05" units="cm"/>
      <inkml:brushProperty name="height" value="0.05" units="cm"/>
    </inkml:brush>
  </inkml:definitions>
  <inkml:trace contextRef="#ctx0" brushRef="#br0">1 1 1634 0 0,'0'27'1153'0'0,"0"-54"3331"0"0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8:00:54.358"/>
    </inkml:context>
    <inkml:brush xml:id="br0">
      <inkml:brushProperty name="width" value="0.05" units="cm"/>
      <inkml:brushProperty name="height" value="0.05" units="cm"/>
    </inkml:brush>
  </inkml:definitions>
  <inkml:trace contextRef="#ctx0" brushRef="#br0">1 0 1089 0 0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8:00:54.720"/>
    </inkml:context>
    <inkml:brush xml:id="br0">
      <inkml:brushProperty name="width" value="0.05" units="cm"/>
      <inkml:brushProperty name="height" value="0.05" units="cm"/>
    </inkml:brush>
  </inkml:definitions>
  <inkml:trace contextRef="#ctx0" brushRef="#br0">29 0 3203 0 0,'-28'0'1505'0'0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7-04T08:00:55.060"/>
    </inkml:context>
    <inkml:brush xml:id="br0">
      <inkml:brushProperty name="width" value="0.05" units="cm"/>
      <inkml:brushProperty name="height" value="0.05" units="cm"/>
    </inkml:brush>
  </inkml:definitions>
  <inkml:trace contextRef="#ctx0" brushRef="#br0">1 0 1089 0 0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2689225" y="504825"/>
            <a:ext cx="4487863" cy="2525713"/>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987425" y="3198813"/>
            <a:ext cx="7893050" cy="3032125"/>
          </a:xfrm>
          <a:prstGeom prst="rect">
            <a:avLst/>
          </a:prstGeom>
        </p:spPr>
        <p:txBody>
          <a:bodyPr vert="horz" wrap="square" lIns="91440" tIns="45720" rIns="91440" bIns="45720" numCol="1" anchor="t" anchorCtr="0" compatLnSpc="1">
            <a:prstTxWarp prst="textNoShape">
              <a:avLst/>
            </a:prstTxWarp>
          </a:bodyPr>
          <a:lstStyle/>
          <a:p>
            <a:pPr lvl="0"/>
            <a:r>
              <a:rPr lang="en-GB" altLang="en-US" noProof="0" dirty="0"/>
              <a:t>Click to edit Master text styles</a:t>
            </a:r>
          </a:p>
          <a:p>
            <a:pPr lvl="1"/>
            <a:r>
              <a:rPr lang="en-GB" altLang="en-US" noProof="0" dirty="0"/>
              <a:t>Second level</a:t>
            </a:r>
          </a:p>
          <a:p>
            <a:pPr lvl="2"/>
            <a:r>
              <a:rPr lang="en-GB" altLang="en-US" noProof="0" dirty="0"/>
              <a:t>Third level</a:t>
            </a:r>
          </a:p>
          <a:p>
            <a:pPr lvl="3"/>
            <a:r>
              <a:rPr lang="en-GB" altLang="en-US" noProof="0" dirty="0"/>
              <a:t>Fourth level</a:t>
            </a:r>
          </a:p>
          <a:p>
            <a:pPr lvl="4"/>
            <a:r>
              <a:rPr lang="en-GB" altLang="en-US" noProof="0" dirty="0"/>
              <a:t>Fifth level</a:t>
            </a:r>
          </a:p>
        </p:txBody>
      </p:sp>
      <p:sp>
        <p:nvSpPr>
          <p:cNvPr id="8" name="Slide Number Placeholder 7"/>
          <p:cNvSpPr>
            <a:spLocks noGrp="1"/>
          </p:cNvSpPr>
          <p:nvPr>
            <p:ph type="sldNum" sz="quarter" idx="5"/>
          </p:nvPr>
        </p:nvSpPr>
        <p:spPr>
          <a:xfrm>
            <a:off x="5588000" y="6397625"/>
            <a:ext cx="4276725" cy="338138"/>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3F8E5C97-17A3-4639-ACAB-6B5E57294286}" type="slidenum">
              <a:rPr lang="en-US" altLang="en-US"/>
              <a:pPr>
                <a:defRPr/>
              </a:pPr>
              <a:t>‹#›</a:t>
            </a:fld>
            <a:endParaRPr lang="en-US" altLang="en-US"/>
          </a:p>
        </p:txBody>
      </p:sp>
    </p:spTree>
    <p:extLst>
      <p:ext uri="{BB962C8B-B14F-4D97-AF65-F5344CB8AC3E}">
        <p14:creationId xmlns:p14="http://schemas.microsoft.com/office/powerpoint/2010/main" val="124404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p:txBody>
          <a:bodyPr/>
          <a:lstStyle/>
          <a:p>
            <a:pPr marL="171450" lvl="0" indent="-171450">
              <a:buFont typeface="Arial" panose="020B0604020202020204" pitchFamily="34" charset="0"/>
              <a:buChar char="•"/>
              <a:defRPr/>
            </a:pPr>
            <a:r>
              <a:rPr lang="en-GB" b="1" dirty="0">
                <a:solidFill>
                  <a:prstClr val="black"/>
                </a:solidFill>
              </a:rPr>
              <a:t>In advance:</a:t>
            </a:r>
            <a:r>
              <a:rPr lang="en-GB" dirty="0">
                <a:solidFill>
                  <a:prstClr val="black"/>
                </a:solidFill>
              </a:rPr>
              <a:t> </a:t>
            </a:r>
          </a:p>
          <a:p>
            <a:pPr marL="628650" lvl="1" indent="-171450">
              <a:buFont typeface="Arial" panose="020B0604020202020204" pitchFamily="34" charset="0"/>
              <a:buChar char="•"/>
              <a:defRPr/>
            </a:pPr>
            <a:r>
              <a:rPr lang="en-GB" dirty="0">
                <a:solidFill>
                  <a:prstClr val="black"/>
                </a:solidFill>
                <a:ea typeface="MS PGothic"/>
                <a:cs typeface="Arial"/>
              </a:rPr>
              <a:t>Adapt the </a:t>
            </a:r>
            <a:r>
              <a:rPr lang="en-GB" altLang="en-US" dirty="0">
                <a:highlight>
                  <a:srgbClr val="FFFF00"/>
                </a:highlight>
                <a:ea typeface="MS PGothic"/>
                <a:cs typeface="Arial"/>
              </a:rPr>
              <a:t>yellow highlighted </a:t>
            </a:r>
            <a:r>
              <a:rPr lang="en-GB" dirty="0">
                <a:solidFill>
                  <a:prstClr val="black"/>
                </a:solidFill>
                <a:ea typeface="MS PGothic"/>
                <a:cs typeface="Arial"/>
              </a:rPr>
              <a:t>text on slides 15 and 16</a:t>
            </a:r>
          </a:p>
          <a:p>
            <a:pPr marL="628650" lvl="1" indent="-171450">
              <a:buFont typeface="Arial" panose="020B0604020202020204" pitchFamily="34" charset="0"/>
              <a:buChar char="•"/>
              <a:defRPr/>
            </a:pPr>
            <a:r>
              <a:rPr lang="en-GB" dirty="0">
                <a:solidFill>
                  <a:prstClr val="black"/>
                </a:solidFill>
                <a:ea typeface="MS PGothic"/>
                <a:cs typeface="Arial"/>
              </a:rPr>
              <a:t>Add photos of your SENCO and inclusion lead on slide 15</a:t>
            </a:r>
          </a:p>
          <a:p>
            <a:pPr marL="628650" lvl="1" indent="-171450">
              <a:buFont typeface="Arial" panose="020B0604020202020204" pitchFamily="34" charset="0"/>
              <a:buChar char="•"/>
              <a:defRPr/>
            </a:pPr>
            <a:r>
              <a:rPr lang="en-GB" dirty="0">
                <a:solidFill>
                  <a:prstClr val="black"/>
                </a:solidFill>
                <a:ea typeface="MS PGothic"/>
                <a:cs typeface="Arial"/>
              </a:rPr>
              <a:t>Familiarise yourself with y</a:t>
            </a:r>
            <a:r>
              <a:rPr lang="en-US" sz="1800" dirty="0">
                <a:ea typeface="MS Mincho" panose="02020609040205080304" pitchFamily="49" charset="-128"/>
                <a:cs typeface="Times New Roman" panose="02020603050405020304" pitchFamily="18" charset="0"/>
              </a:rPr>
              <a:t>our school policy on inclusion</a:t>
            </a:r>
          </a:p>
          <a:p>
            <a:pPr marL="171450" lvl="0" indent="-171450">
              <a:buFont typeface="Arial" panose="020B0604020202020204" pitchFamily="34" charset="0"/>
              <a:buChar char="•"/>
              <a:defRPr/>
            </a:pPr>
            <a:r>
              <a:rPr lang="en-GB" sz="1800" b="1" dirty="0">
                <a:solidFill>
                  <a:prstClr val="black"/>
                </a:solidFill>
              </a:rPr>
              <a:t>On the day: </a:t>
            </a:r>
            <a:r>
              <a:rPr lang="en-GB" sz="1800" dirty="0">
                <a:solidFill>
                  <a:prstClr val="black"/>
                </a:solidFill>
              </a:rPr>
              <a:t>make sure you have a copy of the facilitator notes, either printed or open on a separate device</a:t>
            </a:r>
            <a:endParaRPr lang="en-US" sz="1800" dirty="0">
              <a:ea typeface="MS Mincho" panose="02020609040205080304" pitchFamily="49" charset="-128"/>
              <a:cs typeface="Times New Roman" panose="02020603050405020304" pitchFamily="18" charset="0"/>
            </a:endParaRPr>
          </a:p>
          <a:p>
            <a:pPr>
              <a:buFont typeface="Webdings" panose="05030102010509060703" pitchFamily="18" charset="2"/>
              <a:buNone/>
              <a:defRPr/>
            </a:pPr>
            <a:endParaRPr lang="en-GB" dirty="0"/>
          </a:p>
          <a:p>
            <a:pPr marL="180975" indent="-180975">
              <a:buFont typeface="Arial" panose="020B0604020202020204" pitchFamily="34" charset="0"/>
              <a:buChar char="•"/>
              <a:defRPr/>
            </a:pPr>
            <a:r>
              <a:rPr lang="en-GB" b="1" dirty="0">
                <a:ea typeface="MS PGothic"/>
                <a:cs typeface="Arial"/>
              </a:rPr>
              <a:t>Welcome</a:t>
            </a:r>
            <a:r>
              <a:rPr lang="en-GB" dirty="0">
                <a:ea typeface="MS PGothic"/>
                <a:cs typeface="Arial"/>
              </a:rPr>
              <a:t> staff to this briefing on The Equality Act</a:t>
            </a:r>
            <a:endParaRPr lang="en-GB" dirty="0">
              <a:cs typeface="Arial"/>
            </a:endParaRPr>
          </a:p>
          <a:p>
            <a:pPr marL="181240" indent="-181240">
              <a:buFont typeface="Arial" panose="020B0604020202020204" pitchFamily="34" charset="0"/>
              <a:buChar char="•"/>
              <a:defRPr/>
            </a:pPr>
            <a:r>
              <a:rPr lang="en-GB" b="1" dirty="0"/>
              <a:t>Let staff know </a:t>
            </a:r>
            <a:r>
              <a:rPr lang="en-GB" dirty="0"/>
              <a:t>there will be interactivity throughout the session, with discussion points and activities</a:t>
            </a:r>
            <a:endParaRPr lang="en-GB" altLang="en-US" dirty="0"/>
          </a:p>
        </p:txBody>
      </p:sp>
      <p:sp>
        <p:nvSpPr>
          <p:cNvPr id="8196"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7919CCA-342D-4AC8-92C3-F6C3956D5396}" type="slidenum">
              <a:rPr lang="en-GB" altLang="en-US"/>
              <a:pPr/>
              <a:t>1</a:t>
            </a:fld>
            <a:endParaRPr lang="en-GB" altLang="en-US"/>
          </a:p>
        </p:txBody>
      </p:sp>
    </p:spTree>
    <p:extLst>
      <p:ext uri="{BB962C8B-B14F-4D97-AF65-F5344CB8AC3E}">
        <p14:creationId xmlns:p14="http://schemas.microsoft.com/office/powerpoint/2010/main" val="2980795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b="1" dirty="0"/>
              <a:t>Explain </a:t>
            </a:r>
            <a:r>
              <a:rPr lang="en-US" altLang="en-US" dirty="0"/>
              <a:t>that disability discrimination is different to other</a:t>
            </a:r>
            <a:r>
              <a:rPr lang="en-US" altLang="en-US" baseline="0" dirty="0"/>
              <a:t> protected characteristics</a:t>
            </a:r>
            <a:r>
              <a:rPr lang="en-US" altLang="en-US" dirty="0"/>
              <a:t>:</a:t>
            </a:r>
          </a:p>
          <a:p>
            <a:pPr marL="628650" lvl="1" indent="-171450">
              <a:buFontTx/>
              <a:buChar char="•"/>
            </a:pPr>
            <a:r>
              <a:rPr lang="en-US" altLang="en-US" dirty="0"/>
              <a:t>With the other characteristics, the duty is to treat everyone the same. For example, a Muslim pupil and a Jewish pupil should be given the same treatment</a:t>
            </a:r>
          </a:p>
          <a:p>
            <a:pPr marL="628650" lvl="1" indent="-171450">
              <a:buFontTx/>
              <a:buChar char="•"/>
            </a:pPr>
            <a:r>
              <a:rPr lang="en-US" altLang="en-US" dirty="0"/>
              <a:t>However, with disability, schools may, and often </a:t>
            </a:r>
            <a:r>
              <a:rPr lang="en-US" altLang="en-US" b="1" dirty="0"/>
              <a:t>must</a:t>
            </a:r>
            <a:r>
              <a:rPr lang="en-US" altLang="en-US" dirty="0"/>
              <a:t>, treat pupils with disabilities </a:t>
            </a:r>
            <a:r>
              <a:rPr lang="en-US" altLang="en-US" b="1" dirty="0"/>
              <a:t>more </a:t>
            </a:r>
            <a:r>
              <a:rPr lang="en-US" altLang="en-US" b="1" dirty="0" err="1"/>
              <a:t>favourably</a:t>
            </a:r>
            <a:r>
              <a:rPr lang="en-US" altLang="en-US" b="0" dirty="0"/>
              <a:t>,</a:t>
            </a:r>
            <a:r>
              <a:rPr lang="en-US" altLang="en-US" b="0" baseline="0" dirty="0"/>
              <a:t> so that the pupils can access a comparable experience</a:t>
            </a:r>
            <a:endParaRPr lang="en-US" altLang="en-US" b="1" dirty="0"/>
          </a:p>
          <a:p>
            <a:pPr marL="628650" lvl="1" indent="-171450">
              <a:buFontTx/>
              <a:buChar char="•"/>
            </a:pPr>
            <a:r>
              <a:rPr lang="en-US" altLang="en-US" dirty="0"/>
              <a:t>This is the duty to make reasonable adjustments, and provide auxiliary aids or services</a:t>
            </a:r>
          </a:p>
          <a:p>
            <a:pPr marL="628650" lvl="1" indent="-171450">
              <a:buFontTx/>
              <a:buChar char="•"/>
            </a:pPr>
            <a:r>
              <a:rPr lang="en-US" altLang="en-US" b="1" dirty="0"/>
              <a:t>For example:</a:t>
            </a:r>
            <a:endParaRPr lang="en-US" altLang="en-US" dirty="0"/>
          </a:p>
          <a:p>
            <a:pPr marL="1085850" lvl="2" indent="-171450">
              <a:buFontTx/>
              <a:buChar char="•"/>
            </a:pPr>
            <a:r>
              <a:rPr lang="en-US" altLang="en-US" dirty="0"/>
              <a:t>Rearranging the timetable so that a pupil with limited mobility has time to get to their lessons </a:t>
            </a:r>
          </a:p>
          <a:p>
            <a:pPr marL="1085850" lvl="2" indent="-171450">
              <a:buFontTx/>
              <a:buChar char="•"/>
            </a:pPr>
            <a:r>
              <a:rPr lang="en-US" altLang="en-US" dirty="0"/>
              <a:t>Providing speech-to-text software for pupils with dyslexia or loss of dexterity</a:t>
            </a:r>
          </a:p>
          <a:p>
            <a:pPr marL="1085850" lvl="2" indent="-171450">
              <a:buFontTx/>
              <a:buChar char="•"/>
            </a:pPr>
            <a:r>
              <a:rPr lang="en-US" altLang="en-US" dirty="0"/>
              <a:t>Making sure that all school trips are accessible to pupils in wheelchairs</a:t>
            </a:r>
          </a:p>
          <a:p>
            <a:pPr marL="628650" lvl="1" indent="-171450">
              <a:buFontTx/>
              <a:buChar char="•"/>
            </a:pPr>
            <a:r>
              <a:rPr lang="en-US" altLang="en-US" b="1" dirty="0"/>
              <a:t>Remind</a:t>
            </a:r>
            <a:r>
              <a:rPr lang="en-US" altLang="en-US" dirty="0"/>
              <a:t> staff that disability discrimination extends to everyone – such as, parents, staff and visitors – not just pupils</a:t>
            </a:r>
          </a:p>
          <a:p>
            <a:pPr marL="0" lvl="0" indent="0">
              <a:buFontTx/>
              <a:buNone/>
            </a:pPr>
            <a:r>
              <a:rPr lang="en-US" altLang="en-US" b="1" dirty="0"/>
              <a:t>Source</a:t>
            </a:r>
            <a:r>
              <a:rPr lang="en-US" altLang="en-US" dirty="0"/>
              <a:t>:</a:t>
            </a:r>
          </a:p>
          <a:p>
            <a:pPr marL="171450" lvl="0" indent="-171450">
              <a:buFont typeface="Arial" panose="020B0604020202020204" pitchFamily="34" charset="0"/>
              <a:buChar char="•"/>
            </a:pPr>
            <a:r>
              <a:rPr lang="en-GB" altLang="en-US" dirty="0"/>
              <a:t>https://www.legislation.gov.uk/ukpga/2010/15/section/20</a:t>
            </a:r>
          </a:p>
          <a:p>
            <a:pPr marL="171450" lvl="0" indent="-171450">
              <a:buFont typeface="Arial" panose="020B0604020202020204" pitchFamily="34" charset="0"/>
              <a:buChar char="•"/>
            </a:pPr>
            <a:r>
              <a:rPr lang="en-GB" altLang="en-US" dirty="0"/>
              <a:t>https://www.gov.uk/government/publications/equality-act-2010-advice-for-schools</a:t>
            </a:r>
          </a:p>
          <a:p>
            <a:pPr marL="0" lvl="0" indent="0">
              <a:buFontTx/>
              <a:buNone/>
            </a:pPr>
            <a:endParaRPr lang="en-GB" altLang="en-US" dirty="0"/>
          </a:p>
        </p:txBody>
      </p:sp>
      <p:sp>
        <p:nvSpPr>
          <p:cNvPr id="26628"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9259C8E-AF9B-4297-9877-72A2988B9B1F}" type="slidenum">
              <a:rPr lang="en-GB" altLang="en-US"/>
              <a:pPr/>
              <a:t>10</a:t>
            </a:fld>
            <a:endParaRPr lang="en-GB" altLang="en-US"/>
          </a:p>
        </p:txBody>
      </p:sp>
    </p:spTree>
    <p:extLst>
      <p:ext uri="{BB962C8B-B14F-4D97-AF65-F5344CB8AC3E}">
        <p14:creationId xmlns:p14="http://schemas.microsoft.com/office/powerpoint/2010/main" val="1515603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en-US" b="1" dirty="0"/>
              <a:t>Explain:</a:t>
            </a:r>
          </a:p>
          <a:p>
            <a:pPr marL="171450" indent="-171450">
              <a:buFont typeface="Arial" panose="020B0604020202020204" pitchFamily="34" charset="0"/>
              <a:buChar char="•"/>
              <a:defRPr/>
            </a:pPr>
            <a:r>
              <a:rPr lang="en-US" dirty="0"/>
              <a:t>That positive action</a:t>
            </a:r>
            <a:r>
              <a:rPr lang="en-US" b="1" dirty="0"/>
              <a:t> </a:t>
            </a:r>
            <a:r>
              <a:rPr lang="en-US" dirty="0"/>
              <a:t>means we can take targeted action to address the disadvantages experienced by a specific group of pupils</a:t>
            </a:r>
          </a:p>
          <a:p>
            <a:pPr marL="171450" indent="-171450">
              <a:buFont typeface="Arial" panose="020B0604020202020204" pitchFamily="34" charset="0"/>
              <a:buChar char="•"/>
              <a:defRPr/>
            </a:pPr>
            <a:r>
              <a:rPr lang="en-US" b="1" dirty="0"/>
              <a:t>Example:</a:t>
            </a:r>
            <a:r>
              <a:rPr lang="en-US" dirty="0"/>
              <a:t> if we find that boys on free school meals have the lowest levels of reading enjoyment in the school, we could put in place interventions specifically aimed at tackling this disadvantage. This wouldn’t count as discrimination against girls, because it’s a proportionate way to achieve a specific goal</a:t>
            </a:r>
          </a:p>
          <a:p>
            <a:pPr>
              <a:defRPr/>
            </a:pPr>
            <a:endParaRPr lang="en-US" dirty="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5B956D2D-52E4-4CB4-8BA2-BEFEAC30ED01}" type="slidenum">
              <a:rPr lang="en-US" altLang="en-US"/>
              <a:pPr/>
              <a:t>11</a:t>
            </a:fld>
            <a:endParaRPr lang="en-US" altLang="en-US"/>
          </a:p>
        </p:txBody>
      </p:sp>
    </p:spTree>
    <p:extLst>
      <p:ext uri="{BB962C8B-B14F-4D97-AF65-F5344CB8AC3E}">
        <p14:creationId xmlns:p14="http://schemas.microsoft.com/office/powerpoint/2010/main" val="8623393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p:txBody>
          <a:bodyPr/>
          <a:lstStyle/>
          <a:p>
            <a:pPr lvl="0">
              <a:buFont typeface="Arial" panose="020B0604020202020204" pitchFamily="34" charset="0"/>
              <a:buNone/>
              <a:defRPr/>
            </a:pPr>
            <a:r>
              <a:rPr lang="en-US" altLang="en-US" b="1" dirty="0"/>
              <a:t>[</a:t>
            </a:r>
            <a:r>
              <a:rPr lang="en-US" altLang="en-US" b="1" dirty="0">
                <a:highlight>
                  <a:srgbClr val="FFFF00"/>
                </a:highlight>
                <a:ea typeface="MS PGothic"/>
                <a:cs typeface="Arial"/>
              </a:rPr>
              <a:t>You can adapt this slide according to your school’s ethos, vision and values if you want to.</a:t>
            </a:r>
            <a:r>
              <a:rPr lang="en-US" altLang="en-US" b="1" dirty="0"/>
              <a:t>]</a:t>
            </a:r>
          </a:p>
          <a:p>
            <a:pPr lvl="0">
              <a:buFont typeface="Arial" panose="020B0604020202020204" pitchFamily="34" charset="0"/>
              <a:buNone/>
              <a:defRPr/>
            </a:pPr>
            <a:endParaRPr lang="en-US" altLang="en-US" b="1" dirty="0"/>
          </a:p>
          <a:p>
            <a:pPr marL="171450" lvl="0" indent="-171450">
              <a:buFont typeface="Arial" panose="020B0604020202020204" pitchFamily="34" charset="0"/>
              <a:buChar char="•"/>
              <a:defRPr/>
            </a:pPr>
            <a:r>
              <a:rPr lang="en-US" altLang="en-US" b="1" dirty="0"/>
              <a:t>Explain</a:t>
            </a:r>
            <a:r>
              <a:rPr lang="en-US" altLang="en-US" dirty="0"/>
              <a:t> what your expectations are from your staff. For example:</a:t>
            </a:r>
          </a:p>
          <a:p>
            <a:pPr marL="628650" lvl="1" indent="-171450">
              <a:buFont typeface="Arial" panose="020B0604020202020204" pitchFamily="34" charset="0"/>
              <a:buChar char="•"/>
              <a:defRPr/>
            </a:pPr>
            <a:r>
              <a:rPr lang="en-US" altLang="en-US" b="0" baseline="0" dirty="0"/>
              <a:t>That you expect all staff to promote equality and inclusion at all times</a:t>
            </a:r>
          </a:p>
          <a:p>
            <a:pPr marL="628650" lvl="1" indent="-171450">
              <a:buFont typeface="Arial" panose="020B0604020202020204" pitchFamily="34" charset="0"/>
              <a:buChar char="•"/>
              <a:defRPr/>
            </a:pPr>
            <a:r>
              <a:rPr lang="en-US" altLang="en-US" b="0" baseline="0" dirty="0"/>
              <a:t>Remember that the duty extends towards colleagues, parents and school visitors, not just pupils</a:t>
            </a:r>
            <a:endParaRPr lang="en-GB" altLang="en-US" b="0" dirty="0"/>
          </a:p>
        </p:txBody>
      </p:sp>
      <p:sp>
        <p:nvSpPr>
          <p:cNvPr id="34820"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FF6DB5A-3C0F-4A06-BB55-D56268ABCC7D}" type="slidenum">
              <a:rPr lang="en-GB" altLang="en-US"/>
              <a:pPr/>
              <a:t>12</a:t>
            </a:fld>
            <a:endParaRPr lang="en-GB" altLang="en-US"/>
          </a:p>
        </p:txBody>
      </p:sp>
    </p:spTree>
    <p:extLst>
      <p:ext uri="{BB962C8B-B14F-4D97-AF65-F5344CB8AC3E}">
        <p14:creationId xmlns:p14="http://schemas.microsoft.com/office/powerpoint/2010/main" val="25681711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GB" altLang="en-US" b="1" dirty="0"/>
              <a:t>Recap the key messages </a:t>
            </a:r>
            <a:r>
              <a:rPr lang="en-GB" altLang="en-US" dirty="0"/>
              <a:t>from the briefing</a:t>
            </a:r>
          </a:p>
          <a:p>
            <a:pPr marL="171450" indent="-171450">
              <a:buFontTx/>
              <a:buChar char="•"/>
            </a:pPr>
            <a:r>
              <a:rPr lang="en-GB" altLang="en-US" b="1" dirty="0"/>
              <a:t>Take any final questions</a:t>
            </a:r>
          </a:p>
          <a:p>
            <a:pPr marL="171450" indent="-171450">
              <a:buFontTx/>
              <a:buChar char="•"/>
            </a:pPr>
            <a:r>
              <a:rPr lang="en-GB" altLang="en-US" b="1" dirty="0"/>
              <a:t>Explain</a:t>
            </a:r>
            <a:r>
              <a:rPr lang="en-GB" altLang="en-US" dirty="0"/>
              <a:t> that you’d now like staff to complete a quick quiz to check their understanding. Share the paper ‘assessment’ sheets, and give staff 5 minutes to complete the questions, or ask them to complete the assessment in their own time and return it to you. Alternatively, tell staff you’ll email them a link to the digital quiz</a:t>
            </a:r>
            <a:endParaRPr lang="en-GB" altLang="en-US" b="1" dirty="0"/>
          </a:p>
          <a:p>
            <a:pPr marL="171450" indent="-171450">
              <a:buFontTx/>
              <a:buChar char="•"/>
            </a:pPr>
            <a:r>
              <a:rPr lang="en-GB" altLang="en-US" b="1" dirty="0"/>
              <a:t>Share</a:t>
            </a:r>
            <a:r>
              <a:rPr lang="en-GB" altLang="en-US" dirty="0"/>
              <a:t> the handout ‘Intro to the Equality Act’ for staff to refer back to. If you’re delivering this session remotely, tell them you’ll email it to them afterwards</a:t>
            </a:r>
          </a:p>
          <a:p>
            <a:pPr marL="171450" indent="-171450">
              <a:buFontTx/>
              <a:buChar char="•"/>
            </a:pPr>
            <a:r>
              <a:rPr lang="en-GB" altLang="en-US" b="1" dirty="0"/>
              <a:t>Let staff know </a:t>
            </a:r>
            <a:r>
              <a:rPr lang="en-GB" altLang="en-US" dirty="0"/>
              <a:t>that you’ll share the slides afterwards</a:t>
            </a:r>
          </a:p>
          <a:p>
            <a:pPr marL="171450" indent="-171450">
              <a:buFontTx/>
              <a:buChar char="•"/>
            </a:pPr>
            <a:r>
              <a:rPr lang="en-US" altLang="en-US" b="1" dirty="0"/>
              <a:t>Thank staff </a:t>
            </a:r>
            <a:r>
              <a:rPr lang="en-US" altLang="en-US" dirty="0"/>
              <a:t>for their </a:t>
            </a:r>
            <a:r>
              <a:rPr lang="en-GB" altLang="en-US" dirty="0"/>
              <a:t>time</a:t>
            </a:r>
          </a:p>
          <a:p>
            <a:pPr marL="171450" indent="-171450">
              <a:buFontTx/>
              <a:buChar char="•"/>
            </a:pPr>
            <a:endParaRPr lang="en-GB" altLang="en-US" dirty="0"/>
          </a:p>
        </p:txBody>
      </p:sp>
      <p:sp>
        <p:nvSpPr>
          <p:cNvPr id="36868"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85C3B9ED-571B-4CB3-93D9-8AE908472E26}" type="slidenum">
              <a:rPr lang="en-GB" altLang="en-US"/>
              <a:pPr/>
              <a:t>13</a:t>
            </a:fld>
            <a:endParaRPr lang="en-GB" altLang="en-US"/>
          </a:p>
        </p:txBody>
      </p:sp>
    </p:spTree>
    <p:extLst>
      <p:ext uri="{BB962C8B-B14F-4D97-AF65-F5344CB8AC3E}">
        <p14:creationId xmlns:p14="http://schemas.microsoft.com/office/powerpoint/2010/main" val="2118277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cs typeface="Arial" panose="020B0604020202020204" pitchFamily="34" charset="0"/>
            </a:endParaRPr>
          </a:p>
        </p:txBody>
      </p:sp>
      <p:sp>
        <p:nvSpPr>
          <p:cNvPr id="38916"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FD72C14F-C23F-4828-B7A7-AB2AC3366071}" type="slidenum">
              <a:rPr lang="en-GB" altLang="en-US"/>
              <a:pPr/>
              <a:t>14</a:t>
            </a:fld>
            <a:endParaRPr lang="en-GB" altLang="en-US"/>
          </a:p>
        </p:txBody>
      </p:sp>
    </p:spTree>
    <p:extLst>
      <p:ext uri="{BB962C8B-B14F-4D97-AF65-F5344CB8AC3E}">
        <p14:creationId xmlns:p14="http://schemas.microsoft.com/office/powerpoint/2010/main" val="1213640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defRPr/>
            </a:pPr>
            <a:r>
              <a:rPr lang="en-GB" b="1" dirty="0"/>
              <a:t>Run through </a:t>
            </a:r>
            <a:r>
              <a:rPr lang="en-GB" dirty="0"/>
              <a:t>the learning objectives with staff</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GB" b="1" dirty="0"/>
              <a:t>Tell staff </a:t>
            </a:r>
            <a:r>
              <a:rPr lang="en-GB" dirty="0"/>
              <a:t>there will be a quick assessment at the end of the briefing to assess their understanding or </a:t>
            </a:r>
            <a:r>
              <a:rPr lang="en-GB" altLang="en-US" dirty="0"/>
              <a:t>that you’ll email them a link to the digital quiz</a:t>
            </a:r>
            <a:endParaRPr lang="en-GB" dirty="0"/>
          </a:p>
          <a:p>
            <a:pPr marL="171450" indent="-171450">
              <a:buFont typeface="Arial" panose="020B0604020202020204" pitchFamily="34" charset="0"/>
              <a:buChar char="•"/>
              <a:defRPr/>
            </a:pPr>
            <a:r>
              <a:rPr lang="en-GB" altLang="en-US" b="1" dirty="0"/>
              <a:t>Reassure</a:t>
            </a:r>
            <a:r>
              <a:rPr lang="en-GB" altLang="en-US" dirty="0"/>
              <a:t> staff that you’ll give them a handout and make the slides available after the session – so they don’t need to take notes</a:t>
            </a:r>
            <a:endParaRPr lang="en-GB" dirty="0"/>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A7728DB8-89A0-4959-BFD4-E67D24C8CB89}" type="slidenum">
              <a:rPr lang="en-US" altLang="en-US"/>
              <a:pPr/>
              <a:t>2</a:t>
            </a:fld>
            <a:endParaRPr lang="en-US" altLang="en-US"/>
          </a:p>
        </p:txBody>
      </p:sp>
    </p:spTree>
    <p:extLst>
      <p:ext uri="{BB962C8B-B14F-4D97-AF65-F5344CB8AC3E}">
        <p14:creationId xmlns:p14="http://schemas.microsoft.com/office/powerpoint/2010/main" val="2902970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b="1" dirty="0"/>
              <a:t>Explain </a:t>
            </a:r>
            <a:r>
              <a:rPr lang="en-US" altLang="en-US" dirty="0"/>
              <a:t>that:</a:t>
            </a:r>
          </a:p>
          <a:p>
            <a:pPr marL="628650" lvl="1" indent="-171450">
              <a:buFontTx/>
              <a:buChar char="•"/>
            </a:pPr>
            <a:r>
              <a:rPr lang="en-US" altLang="en-US" dirty="0"/>
              <a:t>The Equality Act 2010 protects people from discrimination in the workplace and in wider society. It sets out the different ways in which it’s unlawful to treat someone</a:t>
            </a:r>
          </a:p>
          <a:p>
            <a:pPr marL="628650" lvl="1" indent="-171450">
              <a:buFontTx/>
              <a:buChar char="•"/>
            </a:pPr>
            <a:r>
              <a:rPr lang="en-US" altLang="en-US" dirty="0"/>
              <a:t>As a school you have a duty to protect your pupils – that means prospective, current, and former – as well anyone else who uses the school, including staff, parents and other members of the community</a:t>
            </a:r>
          </a:p>
          <a:p>
            <a:pPr marL="628650" marR="0" lvl="1" indent="-171450" algn="l" defTabSz="914400" rtl="0" eaLnBrk="0" fontAlgn="base" latinLnBrk="0" hangingPunct="0">
              <a:lnSpc>
                <a:spcPct val="100000"/>
              </a:lnSpc>
              <a:spcBef>
                <a:spcPct val="30000"/>
              </a:spcBef>
              <a:spcAft>
                <a:spcPct val="0"/>
              </a:spcAft>
              <a:buClrTx/>
              <a:buSzTx/>
              <a:buFontTx/>
              <a:buChar char="•"/>
              <a:tabLst/>
              <a:defRPr/>
            </a:pPr>
            <a:r>
              <a:rPr lang="en-US" altLang="en-US" dirty="0"/>
              <a:t>The act is based on protected characteristics, which you’ll cover in the following slides</a:t>
            </a:r>
          </a:p>
          <a:p>
            <a:pPr marL="171450" indent="-171450">
              <a:buFontTx/>
              <a:buChar char="•"/>
            </a:pPr>
            <a:r>
              <a:rPr lang="en-US" altLang="en-US" b="1" dirty="0"/>
              <a:t>Tell staff </a:t>
            </a:r>
            <a:r>
              <a:rPr lang="en-US" altLang="en-US" dirty="0"/>
              <a:t>what can happen if you don’t comply with the act</a:t>
            </a:r>
          </a:p>
          <a:p>
            <a:pPr marL="628650" lvl="1" indent="-171450">
              <a:buFontTx/>
              <a:buChar char="•"/>
            </a:pPr>
            <a:r>
              <a:rPr lang="en-US" altLang="en-US" dirty="0"/>
              <a:t>For example, it can:</a:t>
            </a:r>
          </a:p>
          <a:p>
            <a:pPr marL="1085850" lvl="2" indent="-171450">
              <a:buFontTx/>
              <a:buChar char="•"/>
            </a:pPr>
            <a:r>
              <a:rPr lang="en-US" altLang="en-US" dirty="0"/>
              <a:t>Cause distress for the person or people affected</a:t>
            </a:r>
          </a:p>
          <a:p>
            <a:pPr marL="1085850" lvl="2" indent="-171450">
              <a:buFontTx/>
              <a:buChar char="•"/>
            </a:pPr>
            <a:r>
              <a:rPr lang="en-US" altLang="en-US" dirty="0"/>
              <a:t>Damage the inclusive and welcoming culture in your school</a:t>
            </a:r>
          </a:p>
          <a:p>
            <a:pPr marL="628650" lvl="1" indent="-171450">
              <a:buFontTx/>
              <a:buChar char="•"/>
            </a:pPr>
            <a:r>
              <a:rPr lang="en-US" altLang="en-US" dirty="0"/>
              <a:t>Share this example:</a:t>
            </a:r>
          </a:p>
          <a:p>
            <a:pPr marL="1085850" lvl="2" indent="-171450">
              <a:buFontTx/>
              <a:buChar char="•"/>
            </a:pPr>
            <a:r>
              <a:rPr lang="en-US" altLang="en-US" dirty="0"/>
              <a:t>The </a:t>
            </a:r>
            <a:r>
              <a:rPr lang="en-US" altLang="en-US" dirty="0" err="1"/>
              <a:t>Urswick</a:t>
            </a:r>
            <a:r>
              <a:rPr lang="en-US" altLang="en-US" dirty="0"/>
              <a:t> School in East London repeatedly sent a Black pupil with afro-textured hair home because her hair was “too big”. This pupil ended up having to leave the school as she was constantly in trouble for wearing her hair in its natural state. The pupil’s family took legal action and the school’s diocese had to make an out of court settlement (</a:t>
            </a:r>
            <a:r>
              <a:rPr lang="en-GB" altLang="en-US" dirty="0"/>
              <a:t>https://www.bbc.co.uk/news/newsbeat-45521094)</a:t>
            </a:r>
            <a:endParaRPr lang="en-US" altLang="en-US" b="1" dirty="0"/>
          </a:p>
        </p:txBody>
      </p:sp>
      <p:sp>
        <p:nvSpPr>
          <p:cNvPr id="12292"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9514C604-B84F-43EA-BAF0-9D2508319628}" type="slidenum">
              <a:rPr lang="en-GB" altLang="en-US"/>
              <a:pPr/>
              <a:t>3</a:t>
            </a:fld>
            <a:endParaRPr lang="en-GB" altLang="en-US"/>
          </a:p>
        </p:txBody>
      </p:sp>
    </p:spTree>
    <p:extLst>
      <p:ext uri="{BB962C8B-B14F-4D97-AF65-F5344CB8AC3E}">
        <p14:creationId xmlns:p14="http://schemas.microsoft.com/office/powerpoint/2010/main" val="3505079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p:txBody>
          <a:bodyPr/>
          <a:lstStyle/>
          <a:p>
            <a:pPr marL="171450" indent="-171450">
              <a:buFontTx/>
              <a:buChar char="•"/>
              <a:defRPr/>
            </a:pPr>
            <a:r>
              <a:rPr lang="en-US" altLang="en-US" b="1" dirty="0"/>
              <a:t>Ask </a:t>
            </a:r>
            <a:r>
              <a:rPr lang="en-US" altLang="en-US" dirty="0"/>
              <a:t>staff to call out the 9 protected characteristics </a:t>
            </a:r>
          </a:p>
          <a:p>
            <a:pPr marL="171450" indent="-171450">
              <a:buFontTx/>
              <a:buChar char="•"/>
              <a:defRPr/>
            </a:pPr>
            <a:r>
              <a:rPr lang="en-US" altLang="en-US" b="1" dirty="0"/>
              <a:t>Reveal</a:t>
            </a:r>
            <a:r>
              <a:rPr lang="en-US" altLang="en-US" dirty="0"/>
              <a:t> the 9 protected characteristics </a:t>
            </a:r>
          </a:p>
          <a:p>
            <a:pPr marL="171450" indent="-171450">
              <a:buFontTx/>
              <a:buChar char="•"/>
              <a:defRPr/>
            </a:pPr>
            <a:r>
              <a:rPr lang="en-US" altLang="en-US" b="1" dirty="0"/>
              <a:t>Ask</a:t>
            </a:r>
            <a:r>
              <a:rPr lang="en-US" altLang="en-US" dirty="0"/>
              <a:t> individuals to internally reflect on which characteristics they have, and think about how the act protects them</a:t>
            </a:r>
            <a:endParaRPr lang="en-US" altLang="en-US" b="1" dirty="0"/>
          </a:p>
        </p:txBody>
      </p:sp>
      <p:sp>
        <p:nvSpPr>
          <p:cNvPr id="14340"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1562405E-F149-43D0-924B-4F9274D4F01E}" type="slidenum">
              <a:rPr lang="en-GB" altLang="en-US"/>
              <a:pPr/>
              <a:t>4</a:t>
            </a:fld>
            <a:endParaRPr lang="en-GB" altLang="en-US"/>
          </a:p>
        </p:txBody>
      </p:sp>
    </p:spTree>
    <p:extLst>
      <p:ext uri="{BB962C8B-B14F-4D97-AF65-F5344CB8AC3E}">
        <p14:creationId xmlns:p14="http://schemas.microsoft.com/office/powerpoint/2010/main" val="26584786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1" dirty="0"/>
              <a:t>Ask your staff</a:t>
            </a:r>
            <a:r>
              <a:rPr lang="en-US" altLang="en-US" dirty="0"/>
              <a:t> which protected characteristics don’t apply to pupils in school – you could ask staff to raise their hand or call out the answers</a:t>
            </a:r>
          </a:p>
          <a:p>
            <a:endParaRPr lang="en-GB" dirty="0"/>
          </a:p>
        </p:txBody>
      </p:sp>
      <p:sp>
        <p:nvSpPr>
          <p:cNvPr id="4" name="Slide Number Placeholder 3"/>
          <p:cNvSpPr>
            <a:spLocks noGrp="1"/>
          </p:cNvSpPr>
          <p:nvPr>
            <p:ph type="sldNum" sz="quarter" idx="10"/>
          </p:nvPr>
        </p:nvSpPr>
        <p:spPr/>
        <p:txBody>
          <a:bodyPr/>
          <a:lstStyle/>
          <a:p>
            <a:pPr>
              <a:defRPr/>
            </a:pPr>
            <a:fld id="{3F8E5C97-17A3-4639-ACAB-6B5E57294286}" type="slidenum">
              <a:rPr lang="en-US" altLang="en-US" smtClean="0"/>
              <a:pPr>
                <a:defRPr/>
              </a:pPr>
              <a:t>5</a:t>
            </a:fld>
            <a:endParaRPr lang="en-US" altLang="en-US"/>
          </a:p>
        </p:txBody>
      </p:sp>
    </p:spTree>
    <p:extLst>
      <p:ext uri="{BB962C8B-B14F-4D97-AF65-F5344CB8AC3E}">
        <p14:creationId xmlns:p14="http://schemas.microsoft.com/office/powerpoint/2010/main" val="1011644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p:txBody>
          <a:bodyPr/>
          <a:lstStyle/>
          <a:p>
            <a:pPr marL="171450" indent="-171450">
              <a:buFontTx/>
              <a:buChar char="•"/>
              <a:defRPr/>
            </a:pPr>
            <a:r>
              <a:rPr lang="en-US" altLang="en-US" b="1" dirty="0"/>
              <a:t>Explain </a:t>
            </a:r>
            <a:r>
              <a:rPr lang="en-US" altLang="en-US" b="0" dirty="0"/>
              <a:t>that:</a:t>
            </a:r>
          </a:p>
          <a:p>
            <a:pPr marL="628650" lvl="1" indent="-171450">
              <a:buFontTx/>
              <a:buChar char="•"/>
              <a:defRPr/>
            </a:pPr>
            <a:r>
              <a:rPr lang="en-US" b="1" dirty="0"/>
              <a:t>Age</a:t>
            </a:r>
            <a:r>
              <a:rPr lang="en-US" dirty="0"/>
              <a:t>: a person’s age is a protected characteristic in relation to employment, but this doesn’t apply to pupils in schools. Schools can admit and </a:t>
            </a:r>
            <a:r>
              <a:rPr lang="en-US" dirty="0" err="1"/>
              <a:t>organise</a:t>
            </a:r>
            <a:r>
              <a:rPr lang="en-US" dirty="0"/>
              <a:t> children by age groups and treat pupils in ways appropriate to their age and stage of development, even in the case of pupils over the age of 18</a:t>
            </a:r>
          </a:p>
          <a:p>
            <a:pPr marL="628650" lvl="1" indent="-171450">
              <a:buFontTx/>
              <a:buChar char="•"/>
              <a:defRPr/>
            </a:pPr>
            <a:r>
              <a:rPr lang="en-US" altLang="en-US" b="1" dirty="0"/>
              <a:t>Marriage and civil partnership: </a:t>
            </a:r>
            <a:r>
              <a:rPr lang="en-US" altLang="en-US" b="0" dirty="0"/>
              <a:t>this characteristic </a:t>
            </a:r>
            <a:r>
              <a:rPr lang="en-GB" altLang="en-US" b="0" dirty="0"/>
              <a:t>only applies to staff, as it only protects people in the context of employment and not education</a:t>
            </a:r>
            <a:endParaRPr lang="en-US" altLang="en-US" b="0" dirty="0">
              <a:sym typeface="Wingdings" panose="05000000000000000000" pitchFamily="2" charset="2"/>
            </a:endParaRPr>
          </a:p>
        </p:txBody>
      </p:sp>
      <p:sp>
        <p:nvSpPr>
          <p:cNvPr id="16388"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0AC49E8-AEA9-43C3-80FE-74D6FD2099D8}" type="slidenum">
              <a:rPr lang="en-GB" altLang="en-US"/>
              <a:pPr/>
              <a:t>6</a:t>
            </a:fld>
            <a:endParaRPr lang="en-GB" altLang="en-US"/>
          </a:p>
        </p:txBody>
      </p:sp>
    </p:spTree>
    <p:extLst>
      <p:ext uri="{BB962C8B-B14F-4D97-AF65-F5344CB8AC3E}">
        <p14:creationId xmlns:p14="http://schemas.microsoft.com/office/powerpoint/2010/main" val="1241642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p:txBody>
          <a:bodyPr/>
          <a:lstStyle/>
          <a:p>
            <a:pPr marL="171450" indent="-171450">
              <a:buFont typeface="Arial" panose="020B0604020202020204" pitchFamily="34" charset="0"/>
              <a:buChar char="•"/>
              <a:defRPr/>
            </a:pPr>
            <a:r>
              <a:rPr lang="en-US" b="1" dirty="0"/>
              <a:t>Explain </a:t>
            </a:r>
            <a:r>
              <a:rPr lang="en-US" b="0" dirty="0"/>
              <a:t>that t</a:t>
            </a:r>
            <a:r>
              <a:rPr lang="en-US" dirty="0"/>
              <a:t>here are also exceptions for schools:</a:t>
            </a:r>
          </a:p>
          <a:p>
            <a:pPr marL="628650" lvl="1" indent="-171450">
              <a:buFont typeface="Arial" panose="020B0604020202020204" pitchFamily="34" charset="0"/>
              <a:buChar char="•"/>
              <a:defRPr/>
            </a:pPr>
            <a:r>
              <a:rPr lang="en-US" b="1" dirty="0"/>
              <a:t>Single-sex schools</a:t>
            </a:r>
            <a:r>
              <a:rPr lang="en-US" dirty="0"/>
              <a:t> aren't discriminating by refusing to admit pupils of the opposite sex</a:t>
            </a:r>
          </a:p>
          <a:p>
            <a:pPr marL="628650" lvl="1" indent="-171450">
              <a:buFont typeface="Arial" panose="020B0604020202020204" pitchFamily="34" charset="0"/>
              <a:buChar char="•"/>
              <a:defRPr/>
            </a:pPr>
            <a:r>
              <a:rPr lang="en-US" b="1" dirty="0"/>
              <a:t>Schools with a religious nature</a:t>
            </a:r>
            <a:r>
              <a:rPr lang="en-US" dirty="0"/>
              <a:t> can give preferential treatment to children of their own faith when it comes to admissions and provision of extra-curricular services. For example, a Jewish school can provide pastoral care from a rabbi and not from any other faiths</a:t>
            </a:r>
            <a:endParaRPr lang="en-US" altLang="en-US" b="1" dirty="0">
              <a:sym typeface="Wingdings" panose="05000000000000000000" pitchFamily="2" charset="2"/>
            </a:endParaRPr>
          </a:p>
        </p:txBody>
      </p:sp>
      <p:sp>
        <p:nvSpPr>
          <p:cNvPr id="18436"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23F369E2-02E4-43F1-A5E2-4E06EB90699D}" type="slidenum">
              <a:rPr lang="en-GB" altLang="en-US"/>
              <a:pPr/>
              <a:t>7</a:t>
            </a:fld>
            <a:endParaRPr lang="en-GB" altLang="en-US"/>
          </a:p>
        </p:txBody>
      </p:sp>
    </p:spTree>
    <p:extLst>
      <p:ext uri="{BB962C8B-B14F-4D97-AF65-F5344CB8AC3E}">
        <p14:creationId xmlns:p14="http://schemas.microsoft.com/office/powerpoint/2010/main" val="4147971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p:txBody>
          <a:bodyPr/>
          <a:lstStyle/>
          <a:p>
            <a:pPr marL="171450" indent="-171450">
              <a:buFontTx/>
              <a:buChar char="•"/>
              <a:defRPr/>
            </a:pPr>
            <a:r>
              <a:rPr lang="en-US" altLang="en-US" b="1" dirty="0"/>
              <a:t>Explain </a:t>
            </a:r>
            <a:r>
              <a:rPr lang="en-US" altLang="en-US" dirty="0"/>
              <a:t>the 4 types of discrimination:</a:t>
            </a:r>
          </a:p>
          <a:p>
            <a:pPr marL="628650" lvl="1" indent="-171450">
              <a:buFontTx/>
              <a:buChar char="•"/>
              <a:defRPr/>
            </a:pPr>
            <a:r>
              <a:rPr lang="en-US" altLang="en-US" b="1" dirty="0">
                <a:sym typeface="Wingdings" panose="05000000000000000000" pitchFamily="2" charset="2"/>
              </a:rPr>
              <a:t>Direct</a:t>
            </a:r>
            <a:r>
              <a:rPr lang="en-US" altLang="en-US" dirty="0">
                <a:sym typeface="Wingdings" panose="05000000000000000000" pitchFamily="2" charset="2"/>
              </a:rPr>
              <a:t> discrimination is when you treat</a:t>
            </a:r>
            <a:r>
              <a:rPr lang="en-US" altLang="en-US" dirty="0">
                <a:cs typeface="Arial" panose="020B0604020202020204" pitchFamily="34" charset="0"/>
              </a:rPr>
              <a:t> someone with a protected characteristic less </a:t>
            </a:r>
            <a:r>
              <a:rPr lang="en-US" altLang="en-US" dirty="0" err="1">
                <a:cs typeface="Arial" panose="020B0604020202020204" pitchFamily="34" charset="0"/>
              </a:rPr>
              <a:t>favourably</a:t>
            </a:r>
            <a:r>
              <a:rPr lang="en-US" altLang="en-US" dirty="0">
                <a:cs typeface="Arial" panose="020B0604020202020204" pitchFamily="34" charset="0"/>
              </a:rPr>
              <a:t> than others.​</a:t>
            </a:r>
          </a:p>
          <a:p>
            <a:pPr marL="1085850" lvl="2" indent="-171450">
              <a:buFontTx/>
              <a:buChar char="•"/>
              <a:defRPr/>
            </a:pPr>
            <a:r>
              <a:rPr lang="en-US" altLang="en-US" b="1" dirty="0">
                <a:cs typeface="Arial" panose="020B0604020202020204" pitchFamily="34" charset="0"/>
                <a:sym typeface="Wingdings" panose="05000000000000000000" pitchFamily="2" charset="2"/>
              </a:rPr>
              <a:t>Example</a:t>
            </a:r>
            <a:r>
              <a:rPr lang="en-US" altLang="en-US" dirty="0">
                <a:cs typeface="Arial" panose="020B0604020202020204" pitchFamily="34" charset="0"/>
                <a:sym typeface="Wingdings" panose="05000000000000000000" pitchFamily="2" charset="2"/>
              </a:rPr>
              <a:t>: m</a:t>
            </a:r>
            <a:r>
              <a:rPr lang="en-US" altLang="en-US" dirty="0">
                <a:sym typeface="Wingdings" panose="05000000000000000000" pitchFamily="2" charset="2"/>
              </a:rPr>
              <a:t>aking a lesbian pupil change separately because she makes the other girls feel ‘uncomfortable’</a:t>
            </a:r>
          </a:p>
          <a:p>
            <a:pPr marL="628650" lvl="1" indent="-171450">
              <a:buFontTx/>
              <a:buChar char="•"/>
              <a:defRPr/>
            </a:pPr>
            <a:r>
              <a:rPr lang="en-US" altLang="en-US" b="1" dirty="0">
                <a:sym typeface="Wingdings" panose="05000000000000000000" pitchFamily="2" charset="2"/>
              </a:rPr>
              <a:t>Indirect</a:t>
            </a:r>
            <a:r>
              <a:rPr lang="en-US" altLang="en-US" dirty="0">
                <a:sym typeface="Wingdings" panose="05000000000000000000" pitchFamily="2" charset="2"/>
              </a:rPr>
              <a:t> discrimination is when you </a:t>
            </a:r>
            <a:r>
              <a:rPr lang="en-US" altLang="en-US" dirty="0">
                <a:cs typeface="Arial" panose="020B0604020202020204" pitchFamily="34" charset="0"/>
              </a:rPr>
              <a:t>put rules or arrangements in place that apply to everyone, that put someone with a protected characteristic at an unfair disadvantage</a:t>
            </a:r>
          </a:p>
          <a:p>
            <a:pPr marL="1085850" lvl="2" indent="-171450">
              <a:buFontTx/>
              <a:buChar char="•"/>
              <a:defRPr/>
            </a:pPr>
            <a:r>
              <a:rPr lang="en-US" altLang="en-US" b="1" dirty="0">
                <a:cs typeface="Arial" panose="020B0604020202020204" pitchFamily="34" charset="0"/>
                <a:sym typeface="Wingdings" panose="05000000000000000000" pitchFamily="2" charset="2"/>
              </a:rPr>
              <a:t>Example:</a:t>
            </a:r>
            <a:r>
              <a:rPr lang="en-US" altLang="en-US" dirty="0">
                <a:sym typeface="Wingdings" panose="05000000000000000000" pitchFamily="2" charset="2"/>
              </a:rPr>
              <a:t> having a school uniform policy that doesn’t allow for any headwear could indirectly discriminate against Muslim girls who wear head coverings </a:t>
            </a:r>
          </a:p>
          <a:p>
            <a:pPr marL="628650" lvl="1" indent="-171450">
              <a:buFontTx/>
              <a:buChar char="•"/>
              <a:defRPr/>
            </a:pPr>
            <a:r>
              <a:rPr lang="en-US" altLang="en-US" b="1" dirty="0">
                <a:sym typeface="Wingdings" panose="05000000000000000000" pitchFamily="2" charset="2"/>
              </a:rPr>
              <a:t>Harassment</a:t>
            </a:r>
            <a:r>
              <a:rPr lang="en-US" altLang="en-US" dirty="0">
                <a:sym typeface="Wingdings" panose="05000000000000000000" pitchFamily="2" charset="2"/>
              </a:rPr>
              <a:t>  is </a:t>
            </a:r>
            <a:r>
              <a:rPr lang="en-US" altLang="en-US" dirty="0">
                <a:cs typeface="Arial" panose="020B0604020202020204" pitchFamily="34" charset="0"/>
                <a:sym typeface="Wingdings" panose="05000000000000000000" pitchFamily="2" charset="2"/>
              </a:rPr>
              <a:t>u</a:t>
            </a:r>
            <a:r>
              <a:rPr lang="en-US" altLang="en-US" dirty="0">
                <a:cs typeface="Arial" panose="020B0604020202020204" pitchFamily="34" charset="0"/>
              </a:rPr>
              <a:t>nwanted behaviour linked to a protected characteristic that violates someone’s dignity or creates an intimidating, hostile, degrading, humiliating or offensive environment for them</a:t>
            </a:r>
          </a:p>
          <a:p>
            <a:pPr marL="1085850" lvl="2" indent="-171450">
              <a:buFontTx/>
              <a:buChar char="•"/>
              <a:defRPr/>
            </a:pPr>
            <a:r>
              <a:rPr lang="en-US" altLang="en-US" b="1" dirty="0">
                <a:cs typeface="Arial" panose="020B0604020202020204" pitchFamily="34" charset="0"/>
                <a:sym typeface="Wingdings" panose="05000000000000000000" pitchFamily="2" charset="2"/>
              </a:rPr>
              <a:t>Example:</a:t>
            </a:r>
            <a:r>
              <a:rPr lang="en-US" altLang="en-US" dirty="0">
                <a:cs typeface="Arial" panose="020B0604020202020204" pitchFamily="34" charset="0"/>
                <a:sym typeface="Wingdings" panose="05000000000000000000" pitchFamily="2" charset="2"/>
              </a:rPr>
              <a:t> m</a:t>
            </a:r>
            <a:r>
              <a:rPr lang="en-US" altLang="en-US" dirty="0">
                <a:sym typeface="Wingdings" panose="05000000000000000000" pitchFamily="2" charset="2"/>
              </a:rPr>
              <a:t>aking fun of the voice of a deaf colleague </a:t>
            </a:r>
          </a:p>
          <a:p>
            <a:pPr marL="628650" lvl="1" indent="-171450">
              <a:buFontTx/>
              <a:buChar char="•"/>
              <a:defRPr/>
            </a:pPr>
            <a:r>
              <a:rPr lang="en-US" altLang="en-US" b="1" dirty="0" err="1">
                <a:sym typeface="Wingdings" panose="05000000000000000000" pitchFamily="2" charset="2"/>
              </a:rPr>
              <a:t>Victimisation</a:t>
            </a:r>
            <a:r>
              <a:rPr lang="en-US" altLang="en-US" dirty="0">
                <a:sym typeface="Wingdings" panose="05000000000000000000" pitchFamily="2" charset="2"/>
              </a:rPr>
              <a:t> is </a:t>
            </a:r>
            <a:r>
              <a:rPr lang="en-US" altLang="en-US" dirty="0">
                <a:cs typeface="Arial" panose="020B0604020202020204" pitchFamily="34" charset="0"/>
                <a:sym typeface="Wingdings" panose="05000000000000000000" pitchFamily="2" charset="2"/>
              </a:rPr>
              <a:t>t</a:t>
            </a:r>
            <a:r>
              <a:rPr lang="en-US" altLang="en-US" dirty="0">
                <a:cs typeface="Arial" panose="020B0604020202020204" pitchFamily="34" charset="0"/>
              </a:rPr>
              <a:t>reating someone unfairly because they’ve complained about discrimination or harassment</a:t>
            </a:r>
          </a:p>
          <a:p>
            <a:pPr marL="1085850" lvl="2" indent="-171450">
              <a:buFontTx/>
              <a:buChar char="•"/>
              <a:defRPr/>
            </a:pPr>
            <a:r>
              <a:rPr lang="en-US" altLang="en-US" b="1" dirty="0">
                <a:sym typeface="Wingdings" panose="05000000000000000000" pitchFamily="2" charset="2"/>
              </a:rPr>
              <a:t>Example</a:t>
            </a:r>
            <a:r>
              <a:rPr lang="en-US" altLang="en-US" b="1">
                <a:sym typeface="Wingdings" panose="05000000000000000000" pitchFamily="2" charset="2"/>
              </a:rPr>
              <a:t>: </a:t>
            </a:r>
            <a:r>
              <a:rPr lang="en-US" altLang="en-US">
                <a:sym typeface="Wingdings" panose="05000000000000000000" pitchFamily="2" charset="2"/>
              </a:rPr>
              <a:t>44</a:t>
            </a:r>
            <a:endParaRPr lang="en-US" altLang="en-US" b="1" dirty="0"/>
          </a:p>
          <a:p>
            <a:pPr marL="171450" indent="-171450">
              <a:buFontTx/>
              <a:buChar char="•"/>
              <a:defRPr/>
            </a:pPr>
            <a:endParaRPr lang="en-US" altLang="en-US" dirty="0"/>
          </a:p>
        </p:txBody>
      </p:sp>
      <p:sp>
        <p:nvSpPr>
          <p:cNvPr id="20484"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548FC7F-829E-47A0-BAD8-F2A5392ECB8B}" type="slidenum">
              <a:rPr lang="en-GB" altLang="en-US"/>
              <a:pPr/>
              <a:t>8</a:t>
            </a:fld>
            <a:endParaRPr lang="en-GB" altLang="en-US"/>
          </a:p>
        </p:txBody>
      </p:sp>
    </p:spTree>
    <p:extLst>
      <p:ext uri="{BB962C8B-B14F-4D97-AF65-F5344CB8AC3E}">
        <p14:creationId xmlns:p14="http://schemas.microsoft.com/office/powerpoint/2010/main" val="11730504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Tx/>
              <a:buChar char="•"/>
            </a:pPr>
            <a:r>
              <a:rPr lang="en-US" altLang="en-US" b="1" dirty="0"/>
              <a:t>Explain</a:t>
            </a:r>
            <a:r>
              <a:rPr lang="en-US" altLang="en-US" dirty="0"/>
              <a:t> that someone doesn’t need to have a protected characteristic to be discriminated against:</a:t>
            </a:r>
          </a:p>
          <a:p>
            <a:pPr marL="628650" lvl="1" indent="-171450">
              <a:buFontTx/>
              <a:buChar char="•"/>
            </a:pPr>
            <a:r>
              <a:rPr lang="en-US" altLang="en-US" b="1" dirty="0"/>
              <a:t>Discrimination by perception </a:t>
            </a:r>
            <a:r>
              <a:rPr lang="en-US" altLang="en-US" dirty="0"/>
              <a:t>is when you treat someone worse because of a characteristic you think they have, even if they don’t have it</a:t>
            </a:r>
          </a:p>
          <a:p>
            <a:pPr marL="1085850" lvl="2" indent="-171450">
              <a:buFontTx/>
              <a:buChar char="•"/>
            </a:pPr>
            <a:r>
              <a:rPr lang="en-US" altLang="en-US" b="1" dirty="0"/>
              <a:t>Example:</a:t>
            </a:r>
            <a:r>
              <a:rPr lang="en-US" altLang="en-US" dirty="0"/>
              <a:t> a heterosexual male pupil signed up for dance club instead of football. The PE teacher made homophobic comments about the pupil for wanting to do dance. The teacher discriminated against the pupil because he thought the pupil is gay</a:t>
            </a:r>
          </a:p>
          <a:p>
            <a:pPr marL="628650" lvl="1" indent="-171450">
              <a:buFontTx/>
              <a:buChar char="•"/>
            </a:pPr>
            <a:r>
              <a:rPr lang="en-US" altLang="en-US" b="1" dirty="0"/>
              <a:t>Discrimination by association</a:t>
            </a:r>
            <a:r>
              <a:rPr lang="en-US" altLang="en-US" dirty="0"/>
              <a:t> is when you treat someone worse because they are associated with a person who has a protected characteristic. This could be a member of their family, a friend, or anyone they have a relationship with</a:t>
            </a:r>
          </a:p>
          <a:p>
            <a:pPr marL="1085850" lvl="2" indent="-171450">
              <a:buFontTx/>
              <a:buChar char="•"/>
            </a:pPr>
            <a:r>
              <a:rPr lang="en-US" altLang="en-US" b="1" dirty="0"/>
              <a:t>Example: </a:t>
            </a:r>
            <a:r>
              <a:rPr lang="en-US" altLang="en-US" dirty="0"/>
              <a:t>a cis pupil ran a campaign to make school uniforms unisex to support her non-binary friend. When the pupil asked the school for a reference for her university application, the school declined as she was seen as disruptive. The school discriminated against the pupil because she was associated with her non-binary friend</a:t>
            </a:r>
          </a:p>
        </p:txBody>
      </p:sp>
      <p:sp>
        <p:nvSpPr>
          <p:cNvPr id="24580" name="Slide Number Placeholder 3"/>
          <p:cNvSpPr>
            <a:spLocks noGrp="1"/>
          </p:cNvSpPr>
          <p:nvPr>
            <p:ph type="sldNum" sz="quarter" idx="5"/>
          </p:nvPr>
        </p:nvSpPr>
        <p:spPr bwMode="auto">
          <a:xfrm>
            <a:off x="5588000" y="6397625"/>
            <a:ext cx="4276725" cy="3365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fld id="{47563E68-260A-4B44-9FBB-1226E70BBE20}" type="slidenum">
              <a:rPr lang="en-GB" altLang="en-US"/>
              <a:pPr/>
              <a:t>9</a:t>
            </a:fld>
            <a:endParaRPr lang="en-GB" altLang="en-US"/>
          </a:p>
        </p:txBody>
      </p:sp>
    </p:spTree>
    <p:extLst>
      <p:ext uri="{BB962C8B-B14F-4D97-AF65-F5344CB8AC3E}">
        <p14:creationId xmlns:p14="http://schemas.microsoft.com/office/powerpoint/2010/main" val="15253380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hyperlink" Target="https://thekeysupport.com/terms-of-use/"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627699" y="3609976"/>
            <a:ext cx="10998528" cy="968375"/>
          </a:xfrm>
          <a:prstGeom prst="rect">
            <a:avLst/>
          </a:prstGeom>
        </p:spPr>
        <p:txBody>
          <a:bodyPr/>
          <a:lstStyle>
            <a:lvl1pPr marL="0" indent="0" algn="ctr">
              <a:buFontTx/>
              <a:buNone/>
              <a:defRPr sz="5400" b="1" baseline="0">
                <a:solidFill>
                  <a:schemeClr val="bg1"/>
                </a:solidFill>
                <a:latin typeface="Arial" panose="020B0604020202020204" pitchFamily="34" charset="0"/>
                <a:cs typeface="Arial" panose="020B0604020202020204" pitchFamily="34" charset="0"/>
              </a:defRPr>
            </a:lvl1pPr>
            <a:lvl2pPr>
              <a:defRPr sz="5400" b="1">
                <a:solidFill>
                  <a:schemeClr val="bg1"/>
                </a:solidFill>
                <a:latin typeface="Arial" panose="020B0604020202020204" pitchFamily="34" charset="0"/>
                <a:cs typeface="Arial" panose="020B0604020202020204" pitchFamily="34" charset="0"/>
              </a:defRPr>
            </a:lvl2pPr>
            <a:lvl3pPr>
              <a:defRPr sz="5400" b="1">
                <a:solidFill>
                  <a:schemeClr val="bg1"/>
                </a:solidFill>
                <a:latin typeface="Arial" panose="020B0604020202020204" pitchFamily="34" charset="0"/>
                <a:cs typeface="Arial" panose="020B0604020202020204" pitchFamily="34" charset="0"/>
              </a:defRPr>
            </a:lvl3pPr>
            <a:lvl4pPr>
              <a:defRPr sz="5400" b="1">
                <a:solidFill>
                  <a:schemeClr val="bg1"/>
                </a:solidFill>
                <a:latin typeface="Arial" panose="020B0604020202020204" pitchFamily="34" charset="0"/>
                <a:cs typeface="Arial" panose="020B0604020202020204" pitchFamily="34" charset="0"/>
              </a:defRPr>
            </a:lvl4pPr>
            <a:lvl5pPr>
              <a:defRPr sz="5400" b="1">
                <a:solidFill>
                  <a:schemeClr val="bg1"/>
                </a:solidFill>
                <a:latin typeface="Arial" panose="020B0604020202020204" pitchFamily="34" charset="0"/>
                <a:cs typeface="Arial" panose="020B0604020202020204" pitchFamily="34" charset="0"/>
              </a:defRPr>
            </a:lvl5pPr>
          </a:lstStyle>
          <a:p>
            <a:pPr lvl="0"/>
            <a:r>
              <a:rPr lang="en-GB"/>
              <a:t>Click to edit Master text styles</a:t>
            </a:r>
          </a:p>
        </p:txBody>
      </p:sp>
      <p:sp>
        <p:nvSpPr>
          <p:cNvPr id="7" name="Text Placeholder 6"/>
          <p:cNvSpPr>
            <a:spLocks noGrp="1"/>
          </p:cNvSpPr>
          <p:nvPr>
            <p:ph type="body" sz="quarter" idx="11"/>
          </p:nvPr>
        </p:nvSpPr>
        <p:spPr>
          <a:xfrm>
            <a:off x="628651" y="5125454"/>
            <a:ext cx="11076516" cy="595897"/>
          </a:xfrm>
          <a:prstGeom prst="rect">
            <a:avLst/>
          </a:prstGeom>
        </p:spPr>
        <p:txBody>
          <a:bodyPr/>
          <a:lstStyle>
            <a:lvl1pPr marL="0" indent="0" algn="ctr">
              <a:buFontTx/>
              <a:buNone/>
              <a:defRPr sz="4000" b="1">
                <a:solidFill>
                  <a:schemeClr val="tx2"/>
                </a:solidFill>
                <a:latin typeface="Arial" panose="020B0604020202020204" pitchFamily="34" charset="0"/>
                <a:cs typeface="Arial" panose="020B0604020202020204" pitchFamily="34" charset="0"/>
              </a:defRPr>
            </a:lvl1pPr>
            <a:lvl2pPr marL="457200" indent="0" algn="ctr">
              <a:buFontTx/>
              <a:buNone/>
              <a:defRPr sz="3600" b="1">
                <a:latin typeface="Arial" panose="020B0604020202020204" pitchFamily="34" charset="0"/>
                <a:cs typeface="Arial" panose="020B0604020202020204" pitchFamily="34" charset="0"/>
              </a:defRPr>
            </a:lvl2pPr>
            <a:lvl3pPr marL="914400" indent="0" algn="ctr">
              <a:buFontTx/>
              <a:buNone/>
              <a:defRPr sz="3600" b="1">
                <a:latin typeface="Arial" panose="020B0604020202020204" pitchFamily="34" charset="0"/>
                <a:cs typeface="Arial" panose="020B0604020202020204" pitchFamily="34" charset="0"/>
              </a:defRPr>
            </a:lvl3pPr>
            <a:lvl4pPr marL="1371600" indent="0" algn="ctr">
              <a:buFontTx/>
              <a:buNone/>
              <a:defRPr sz="3600" b="1">
                <a:latin typeface="Arial" panose="020B0604020202020204" pitchFamily="34" charset="0"/>
                <a:cs typeface="Arial" panose="020B0604020202020204" pitchFamily="34" charset="0"/>
              </a:defRPr>
            </a:lvl4pPr>
            <a:lvl5pPr marL="1828800" indent="0" algn="ctr">
              <a:buFontTx/>
              <a:buNone/>
              <a:defRPr sz="3600" b="1">
                <a:latin typeface="Arial" panose="020B0604020202020204" pitchFamily="34" charset="0"/>
                <a:cs typeface="Arial" panose="020B0604020202020204" pitchFamily="34" charset="0"/>
              </a:defRPr>
            </a:lvl5pPr>
          </a:lstStyle>
          <a:p>
            <a:pPr lvl="0"/>
            <a:r>
              <a:rPr lang="en-GB"/>
              <a:t>Click to edit Master text styles</a:t>
            </a:r>
          </a:p>
        </p:txBody>
      </p:sp>
    </p:spTree>
    <p:extLst>
      <p:ext uri="{BB962C8B-B14F-4D97-AF65-F5344CB8AC3E}">
        <p14:creationId xmlns:p14="http://schemas.microsoft.com/office/powerpoint/2010/main" val="464662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KSL references at en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a:xfrm>
            <a:off x="677333" y="287384"/>
            <a:ext cx="10905067" cy="770708"/>
          </a:xfrm>
          <a:prstGeom prst="rect">
            <a:avLst/>
          </a:prstGeom>
        </p:spPr>
        <p:txBody>
          <a:bodyPr lIns="0" tIns="0"/>
          <a:lstStyle>
            <a:lvl1pPr marL="0" indent="0">
              <a:buFontTx/>
              <a:buNone/>
              <a:defRPr sz="3600" b="1">
                <a:solidFill>
                  <a:schemeClr val="bg1"/>
                </a:solidFill>
              </a:defRPr>
            </a:lvl1pPr>
            <a:lvl2pPr marL="457200" indent="0">
              <a:buFontTx/>
              <a:buNone/>
              <a:defRPr sz="3600" b="1">
                <a:solidFill>
                  <a:schemeClr val="bg1"/>
                </a:solidFill>
              </a:defRPr>
            </a:lvl2pPr>
            <a:lvl3pPr marL="914400" indent="0">
              <a:buFontTx/>
              <a:buNone/>
              <a:defRPr sz="3600" b="1">
                <a:solidFill>
                  <a:schemeClr val="bg1"/>
                </a:solidFill>
              </a:defRPr>
            </a:lvl3pPr>
            <a:lvl4pPr marL="1371600" indent="0">
              <a:buFontTx/>
              <a:buNone/>
              <a:defRPr sz="3600" b="1">
                <a:solidFill>
                  <a:schemeClr val="bg1"/>
                </a:solidFill>
              </a:defRPr>
            </a:lvl4pPr>
            <a:lvl5pPr marL="1828800" indent="0">
              <a:buFontTx/>
              <a:buNone/>
              <a:defRPr sz="3600" b="1">
                <a:solidFill>
                  <a:schemeClr val="bg1"/>
                </a:solidFill>
              </a:defRPr>
            </a:lvl5pPr>
          </a:lstStyle>
          <a:p>
            <a:pPr lvl="0"/>
            <a:r>
              <a:rPr lang="en-US"/>
              <a:t>Click to edit Master text styles</a:t>
            </a:r>
          </a:p>
        </p:txBody>
      </p:sp>
      <p:sp>
        <p:nvSpPr>
          <p:cNvPr id="9" name="Text Placeholder 8"/>
          <p:cNvSpPr>
            <a:spLocks noGrp="1"/>
          </p:cNvSpPr>
          <p:nvPr>
            <p:ph type="body" sz="quarter" idx="13"/>
          </p:nvPr>
        </p:nvSpPr>
        <p:spPr>
          <a:xfrm>
            <a:off x="677333" y="1279300"/>
            <a:ext cx="10905067" cy="405810"/>
          </a:xfrm>
          <a:prstGeom prst="rect">
            <a:avLst/>
          </a:prstGeom>
        </p:spPr>
        <p:txBody>
          <a:bodyPr lIns="0" tIns="0"/>
          <a:lstStyle>
            <a:lvl1pPr marL="0" indent="0">
              <a:buFontTx/>
              <a:buNone/>
              <a:defRPr sz="1400" baseline="0">
                <a:solidFill>
                  <a:schemeClr val="bg2"/>
                </a:solidFill>
              </a:defRPr>
            </a:lvl1pPr>
            <a:lvl2pPr marL="457200" indent="0">
              <a:buFontTx/>
              <a:buNone/>
              <a:defRPr sz="1400"/>
            </a:lvl2pPr>
            <a:lvl3pPr marL="914400" indent="0">
              <a:buFontTx/>
              <a:buNone/>
              <a:defRPr sz="1400"/>
            </a:lvl3pPr>
            <a:lvl4pPr marL="1371600" indent="0">
              <a:buFontTx/>
              <a:buNone/>
              <a:defRPr sz="1400"/>
            </a:lvl4pPr>
            <a:lvl5pPr marL="1828800" indent="0">
              <a:buFontTx/>
              <a:buNone/>
              <a:defRPr sz="1400"/>
            </a:lvl5pPr>
          </a:lstStyle>
          <a:p>
            <a:pPr lvl="0"/>
            <a:r>
              <a:rPr lang="en-US"/>
              <a:t>Click to edit Master text styles</a:t>
            </a:r>
          </a:p>
        </p:txBody>
      </p:sp>
      <p:sp>
        <p:nvSpPr>
          <p:cNvPr id="11" name="Text Placeholder 10"/>
          <p:cNvSpPr>
            <a:spLocks noGrp="1"/>
          </p:cNvSpPr>
          <p:nvPr>
            <p:ph type="body" sz="quarter" idx="14"/>
          </p:nvPr>
        </p:nvSpPr>
        <p:spPr>
          <a:xfrm>
            <a:off x="677333" y="1803175"/>
            <a:ext cx="10905067" cy="430575"/>
          </a:xfrm>
          <a:prstGeom prst="rect">
            <a:avLst/>
          </a:prstGeom>
        </p:spPr>
        <p:txBody>
          <a:bodyPr lIns="0" tIns="0" rIns="0"/>
          <a:lstStyle>
            <a:lvl1pPr marL="0" indent="0">
              <a:buFontTx/>
              <a:buNone/>
              <a:defRPr sz="1400" baseline="0">
                <a:solidFill>
                  <a:srgbClr val="0072CC"/>
                </a:solidFill>
              </a:defRPr>
            </a:lvl1pPr>
            <a:lvl2pPr marL="457200" indent="0">
              <a:buFontTx/>
              <a:buNone/>
              <a:defRPr sz="1400"/>
            </a:lvl2pPr>
            <a:lvl3pPr marL="914400" indent="0">
              <a:buFontTx/>
              <a:buNone/>
              <a:defRPr sz="1400"/>
            </a:lvl3pPr>
            <a:lvl4pPr marL="1371600" indent="0">
              <a:buFontTx/>
              <a:buNone/>
              <a:defRPr sz="1400"/>
            </a:lvl4pPr>
            <a:lvl5pPr marL="1828800" indent="0">
              <a:buFontTx/>
              <a:buNone/>
              <a:defRPr sz="1400"/>
            </a:lvl5pPr>
          </a:lstStyle>
          <a:p>
            <a:pPr lvl="0"/>
            <a:r>
              <a:rPr lang="en-US"/>
              <a:t>Click to edit Master text styles</a:t>
            </a:r>
          </a:p>
        </p:txBody>
      </p:sp>
      <p:sp>
        <p:nvSpPr>
          <p:cNvPr id="5" name="Slide Number Placeholder 5"/>
          <p:cNvSpPr>
            <a:spLocks noGrp="1"/>
          </p:cNvSpPr>
          <p:nvPr>
            <p:ph type="sldNum" sz="quarter" idx="15"/>
          </p:nvPr>
        </p:nvSpPr>
        <p:spPr/>
        <p:txBody>
          <a:bodyPr/>
          <a:lstStyle>
            <a:lvl1pPr>
              <a:defRPr/>
            </a:lvl1pPr>
          </a:lstStyle>
          <a:p>
            <a:pPr>
              <a:defRPr/>
            </a:pPr>
            <a:r>
              <a:rPr lang="en-US" altLang="en-US"/>
              <a:t> Slide </a:t>
            </a:r>
            <a:fld id="{10ED39A9-327D-40E2-9534-2937F676C71E}" type="slidenum">
              <a:rPr lang="en-US" altLang="en-US"/>
              <a:pPr>
                <a:defRPr/>
              </a:pPr>
              <a:t>‹#›</a:t>
            </a:fld>
            <a:endParaRPr lang="en-US" altLang="en-US"/>
          </a:p>
        </p:txBody>
      </p:sp>
      <p:sp>
        <p:nvSpPr>
          <p:cNvPr id="6" name="Footer Placeholder 1"/>
          <p:cNvSpPr>
            <a:spLocks noGrp="1"/>
          </p:cNvSpPr>
          <p:nvPr>
            <p:ph type="ftr" sz="quarter" idx="16"/>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403508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8" name="Text Placeholder 17"/>
          <p:cNvSpPr>
            <a:spLocks noGrp="1"/>
          </p:cNvSpPr>
          <p:nvPr>
            <p:ph type="body" sz="quarter" idx="15"/>
          </p:nvPr>
        </p:nvSpPr>
        <p:spPr>
          <a:xfrm>
            <a:off x="677334" y="1332653"/>
            <a:ext cx="10799233" cy="2102879"/>
          </a:xfrm>
          <a:prstGeom prst="rect">
            <a:avLst/>
          </a:prstGeom>
        </p:spPr>
        <p:txBody>
          <a:bodyPr/>
          <a:lstStyle>
            <a:lvl1pPr marL="342900" indent="-342900">
              <a:buFontTx/>
              <a:buBlip>
                <a:blip r:embed="rId2"/>
              </a:buBlip>
              <a:defRPr sz="2400"/>
            </a:lvl1pPr>
            <a:lvl2pPr marL="742950" indent="-285750">
              <a:buFont typeface="Arial" panose="020B0604020202020204" pitchFamily="34" charset="0"/>
              <a:buChar char="•"/>
              <a:defRPr sz="2000" baseline="0"/>
            </a:lvl2pPr>
            <a:lvl3pPr marL="1143000" marR="0" indent="-228600" algn="l" defTabSz="457200" rtl="0" eaLnBrk="1" fontAlgn="base" latinLnBrk="0" hangingPunct="1">
              <a:lnSpc>
                <a:spcPct val="100000"/>
              </a:lnSpc>
              <a:spcBef>
                <a:spcPct val="20000"/>
              </a:spcBef>
              <a:spcAft>
                <a:spcPct val="0"/>
              </a:spcAft>
              <a:buClrTx/>
              <a:buSzTx/>
              <a:buFont typeface="Courier New" panose="02070309020205020404" pitchFamily="49" charset="0"/>
              <a:buChar char="o"/>
              <a:tabLst/>
              <a:defRPr sz="20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 name="Title 1"/>
          <p:cNvSpPr>
            <a:spLocks noGrp="1"/>
          </p:cNvSpPr>
          <p:nvPr>
            <p:ph type="title"/>
          </p:nvPr>
        </p:nvSpPr>
        <p:spPr>
          <a:xfrm>
            <a:off x="677332" y="130630"/>
            <a:ext cx="10799235" cy="927463"/>
          </a:xfrm>
        </p:spPr>
        <p:txBody>
          <a:bodyPr/>
          <a:lstStyle>
            <a:lvl1pPr>
              <a:defRPr>
                <a:solidFill>
                  <a:schemeClr val="bg1"/>
                </a:solidFill>
                <a:latin typeface="+mj-lt"/>
              </a:defRPr>
            </a:lvl1pPr>
          </a:lstStyle>
          <a:p>
            <a:r>
              <a:rPr lang="en-US"/>
              <a:t>Click to edit Master title style</a:t>
            </a:r>
            <a:endParaRPr lang="en-US" dirty="0"/>
          </a:p>
        </p:txBody>
      </p:sp>
      <p:sp>
        <p:nvSpPr>
          <p:cNvPr id="4" name="Slide Number Placeholder 5"/>
          <p:cNvSpPr>
            <a:spLocks noGrp="1"/>
          </p:cNvSpPr>
          <p:nvPr>
            <p:ph type="sldNum" sz="quarter" idx="16"/>
          </p:nvPr>
        </p:nvSpPr>
        <p:spPr/>
        <p:txBody>
          <a:bodyPr/>
          <a:lstStyle>
            <a:lvl1pPr>
              <a:defRPr/>
            </a:lvl1pPr>
          </a:lstStyle>
          <a:p>
            <a:pPr>
              <a:defRPr/>
            </a:pPr>
            <a:r>
              <a:rPr lang="en-US" altLang="en-US"/>
              <a:t> Slide </a:t>
            </a:r>
            <a:fld id="{0186F374-8450-4BDB-A249-EFA2AAFFF99C}" type="slidenum">
              <a:rPr lang="en-US" altLang="en-US"/>
              <a:pPr>
                <a:defRPr/>
              </a:pPr>
              <a:t>‹#›</a:t>
            </a:fld>
            <a:endParaRPr lang="en-US" altLang="en-US"/>
          </a:p>
        </p:txBody>
      </p:sp>
      <p:sp>
        <p:nvSpPr>
          <p:cNvPr id="5" name="Footer Placeholder 1"/>
          <p:cNvSpPr>
            <a:spLocks noGrp="1"/>
          </p:cNvSpPr>
          <p:nvPr>
            <p:ph type="ftr" sz="quarter" idx="17"/>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2134411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SL slide with subhea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696383" y="1279661"/>
            <a:ext cx="10780183" cy="405449"/>
          </a:xfrm>
          <a:prstGeom prst="rect">
            <a:avLst/>
          </a:prstGeom>
        </p:spPr>
        <p:txBody>
          <a:bodyPr lIns="0" tIns="0"/>
          <a:lstStyle>
            <a:lvl1pPr marL="0" indent="0">
              <a:buFontTx/>
              <a:buNone/>
              <a:defRPr sz="2400" b="1" baseline="0">
                <a:solidFill>
                  <a:srgbClr val="FF1F64"/>
                </a:solidFill>
              </a:defRPr>
            </a:lvl1pPr>
            <a:lvl2pPr marL="0" indent="-285750">
              <a:buFontTx/>
              <a:buBlip>
                <a:blip r:embed="rId2"/>
              </a:buBlip>
              <a:defRPr sz="2400"/>
            </a:lvl2pPr>
            <a:lvl3pPr marL="108000">
              <a:defRPr/>
            </a:lvl3pPr>
          </a:lstStyle>
          <a:p>
            <a:pPr lvl="0"/>
            <a:r>
              <a:rPr lang="en-US" altLang="en-US"/>
              <a:t>Click to edit Master text styles</a:t>
            </a:r>
          </a:p>
        </p:txBody>
      </p:sp>
      <p:sp>
        <p:nvSpPr>
          <p:cNvPr id="5" name="Title 4"/>
          <p:cNvSpPr>
            <a:spLocks noGrp="1"/>
          </p:cNvSpPr>
          <p:nvPr>
            <p:ph type="title"/>
          </p:nvPr>
        </p:nvSpPr>
        <p:spPr/>
        <p:txBody>
          <a:bodyPr/>
          <a:lstStyle>
            <a:lvl1pPr>
              <a:defRPr/>
            </a:lvl1pPr>
          </a:lstStyle>
          <a:p>
            <a:r>
              <a:rPr lang="en-US"/>
              <a:t>Click to edit Master title style</a:t>
            </a:r>
            <a:endParaRPr lang="en-GB" dirty="0"/>
          </a:p>
        </p:txBody>
      </p:sp>
      <p:sp>
        <p:nvSpPr>
          <p:cNvPr id="12" name="Text Placeholder 11"/>
          <p:cNvSpPr>
            <a:spLocks noGrp="1"/>
          </p:cNvSpPr>
          <p:nvPr>
            <p:ph type="body" sz="quarter" idx="15"/>
          </p:nvPr>
        </p:nvSpPr>
        <p:spPr>
          <a:xfrm>
            <a:off x="696385" y="1710464"/>
            <a:ext cx="10780183" cy="4598896"/>
          </a:xfrm>
          <a:prstGeom prst="rect">
            <a:avLst/>
          </a:prstGeom>
        </p:spPr>
        <p:txBody>
          <a:bodyPr lIns="0" tIns="0" rIns="0"/>
          <a:lstStyle>
            <a:lvl1pPr marL="0" indent="0">
              <a:buFontTx/>
              <a:buNone/>
              <a:defRPr sz="2000"/>
            </a:lvl1pPr>
            <a:lvl2pPr marL="457200" indent="0">
              <a:buFontTx/>
              <a:buNone/>
              <a:defRPr sz="2000"/>
            </a:lvl2pPr>
          </a:lstStyle>
          <a:p>
            <a:pPr lvl="0"/>
            <a:r>
              <a:rPr lang="en-US"/>
              <a:t>Click to edit Master text styles</a:t>
            </a:r>
          </a:p>
        </p:txBody>
      </p:sp>
      <p:sp>
        <p:nvSpPr>
          <p:cNvPr id="6" name="Slide Number Placeholder 5"/>
          <p:cNvSpPr>
            <a:spLocks noGrp="1"/>
          </p:cNvSpPr>
          <p:nvPr>
            <p:ph type="sldNum" sz="quarter" idx="16"/>
          </p:nvPr>
        </p:nvSpPr>
        <p:spPr/>
        <p:txBody>
          <a:bodyPr/>
          <a:lstStyle>
            <a:lvl1pPr>
              <a:defRPr/>
            </a:lvl1pPr>
          </a:lstStyle>
          <a:p>
            <a:pPr>
              <a:defRPr/>
            </a:pPr>
            <a:r>
              <a:rPr lang="en-US" altLang="en-US"/>
              <a:t> Slide </a:t>
            </a:r>
            <a:fld id="{373E07DA-97E6-446C-B11C-DE9E50F46F61}" type="slidenum">
              <a:rPr lang="en-US" altLang="en-US"/>
              <a:pPr>
                <a:defRPr/>
              </a:pPr>
              <a:t>‹#›</a:t>
            </a:fld>
            <a:endParaRPr lang="en-US" altLang="en-US"/>
          </a:p>
        </p:txBody>
      </p:sp>
      <p:sp>
        <p:nvSpPr>
          <p:cNvPr id="7" name="Footer Placeholder 1"/>
          <p:cNvSpPr>
            <a:spLocks noGrp="1"/>
          </p:cNvSpPr>
          <p:nvPr>
            <p:ph type="ftr" sz="quarter" idx="17"/>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3003823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arning objectives option 1">
    <p:spTree>
      <p:nvGrpSpPr>
        <p:cNvPr id="1" name=""/>
        <p:cNvGrpSpPr/>
        <p:nvPr/>
      </p:nvGrpSpPr>
      <p:grpSpPr>
        <a:xfrm>
          <a:off x="0" y="0"/>
          <a:ext cx="0" cy="0"/>
          <a:chOff x="0" y="0"/>
          <a:chExt cx="0" cy="0"/>
        </a:xfrm>
      </p:grpSpPr>
      <p:sp>
        <p:nvSpPr>
          <p:cNvPr id="9" name="Text Placeholder 8"/>
          <p:cNvSpPr>
            <a:spLocks noGrp="1"/>
          </p:cNvSpPr>
          <p:nvPr>
            <p:ph type="body" sz="quarter" idx="12"/>
          </p:nvPr>
        </p:nvSpPr>
        <p:spPr>
          <a:xfrm>
            <a:off x="644435" y="1280160"/>
            <a:ext cx="10851183" cy="5029200"/>
          </a:xfrm>
          <a:prstGeom prst="rect">
            <a:avLst/>
          </a:prstGeom>
        </p:spPr>
        <p:txBody>
          <a:bodyPr lIns="0" tIns="0" rIns="0"/>
          <a:lstStyle>
            <a:lvl1pPr marL="342900" indent="-342900">
              <a:buFontTx/>
              <a:buBlip>
                <a:blip r:embed="rId2"/>
              </a:buBlip>
              <a:defRPr sz="2400"/>
            </a:lvl1pPr>
            <a:lvl2pPr marL="742950" indent="-285750">
              <a:buFont typeface="Arial" panose="020B0604020202020204" pitchFamily="34" charset="0"/>
              <a:buChar char="•"/>
              <a:defRPr sz="2000"/>
            </a:lvl2pPr>
            <a:lvl3pPr>
              <a:defRPr sz="2000"/>
            </a:lvl3pPr>
            <a:lvl4pPr>
              <a:defRPr sz="2000"/>
            </a:lvl4pPr>
            <a:lvl5pPr>
              <a:defRPr sz="2000"/>
            </a:lvl5pPr>
          </a:lstStyle>
          <a:p>
            <a:pPr lvl="0"/>
            <a:r>
              <a:rPr lang="en-US" dirty="0"/>
              <a:t>Click to edit Master text styles</a:t>
            </a:r>
          </a:p>
          <a:p>
            <a:pPr lvl="1"/>
            <a:r>
              <a:rPr lang="en-US" dirty="0"/>
              <a:t>Second level</a:t>
            </a:r>
          </a:p>
        </p:txBody>
      </p:sp>
      <p:sp>
        <p:nvSpPr>
          <p:cNvPr id="11" name="Title 10"/>
          <p:cNvSpPr>
            <a:spLocks noGrp="1"/>
          </p:cNvSpPr>
          <p:nvPr>
            <p:ph type="title"/>
          </p:nvPr>
        </p:nvSpPr>
        <p:spPr/>
        <p:txBody>
          <a:bodyPr/>
          <a:lstStyle>
            <a:lvl1pPr>
              <a:defRPr/>
            </a:lvl1pPr>
          </a:lstStyle>
          <a:p>
            <a:r>
              <a:rPr lang="en-US"/>
              <a:t>Click to edit Master title style</a:t>
            </a:r>
            <a:endParaRPr lang="en-GB" dirty="0"/>
          </a:p>
        </p:txBody>
      </p:sp>
      <p:sp>
        <p:nvSpPr>
          <p:cNvPr id="4" name="Slide Number Placeholder 5"/>
          <p:cNvSpPr>
            <a:spLocks noGrp="1"/>
          </p:cNvSpPr>
          <p:nvPr>
            <p:ph type="sldNum" sz="quarter" idx="13"/>
          </p:nvPr>
        </p:nvSpPr>
        <p:spPr/>
        <p:txBody>
          <a:bodyPr/>
          <a:lstStyle>
            <a:lvl1pPr>
              <a:defRPr/>
            </a:lvl1pPr>
          </a:lstStyle>
          <a:p>
            <a:pPr>
              <a:defRPr/>
            </a:pPr>
            <a:r>
              <a:rPr lang="en-US" altLang="en-US"/>
              <a:t> Slide </a:t>
            </a:r>
            <a:fld id="{B1443E6F-73DD-4EAE-B6A3-F699A6F8FDB9}" type="slidenum">
              <a:rPr lang="en-US" altLang="en-US"/>
              <a:pPr>
                <a:defRPr/>
              </a:pPr>
              <a:t>‹#›</a:t>
            </a:fld>
            <a:endParaRPr lang="en-US" altLang="en-US"/>
          </a:p>
        </p:txBody>
      </p:sp>
      <p:sp>
        <p:nvSpPr>
          <p:cNvPr id="5" name="Footer Placeholder 1"/>
          <p:cNvSpPr>
            <a:spLocks noGrp="1"/>
          </p:cNvSpPr>
          <p:nvPr>
            <p:ph type="ftr" sz="quarter" idx="14"/>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3702444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SL video">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lvl1pPr>
              <a:defRPr/>
            </a:lvl1pPr>
          </a:lstStyle>
          <a:p>
            <a:r>
              <a:rPr lang="en-US"/>
              <a:t>Click to edit Master title style</a:t>
            </a:r>
            <a:endParaRPr lang="en-GB" dirty="0"/>
          </a:p>
        </p:txBody>
      </p:sp>
      <p:sp>
        <p:nvSpPr>
          <p:cNvPr id="6" name="Text Placeholder 5"/>
          <p:cNvSpPr>
            <a:spLocks noGrp="1"/>
          </p:cNvSpPr>
          <p:nvPr>
            <p:ph type="body" sz="quarter" idx="13"/>
          </p:nvPr>
        </p:nvSpPr>
        <p:spPr>
          <a:xfrm>
            <a:off x="643466" y="1255924"/>
            <a:ext cx="10833100" cy="903383"/>
          </a:xfrm>
          <a:prstGeom prst="rect">
            <a:avLst/>
          </a:prstGeom>
        </p:spPr>
        <p:txBody>
          <a:bodyPr lIns="0" tIns="0" rIns="0" bIns="0"/>
          <a:lstStyle>
            <a:lvl1pPr marL="0" indent="0">
              <a:buFontTx/>
              <a:buNone/>
              <a:defRPr sz="2400"/>
            </a:lvl1pPr>
          </a:lstStyle>
          <a:p>
            <a:pPr lvl="0"/>
            <a:r>
              <a:rPr lang="en-US"/>
              <a:t>Click to edit Master text styles</a:t>
            </a:r>
          </a:p>
        </p:txBody>
      </p:sp>
      <p:sp>
        <p:nvSpPr>
          <p:cNvPr id="10" name="Picture Placeholder 9"/>
          <p:cNvSpPr>
            <a:spLocks noGrp="1"/>
          </p:cNvSpPr>
          <p:nvPr>
            <p:ph type="pic" sz="quarter" idx="14"/>
          </p:nvPr>
        </p:nvSpPr>
        <p:spPr>
          <a:xfrm>
            <a:off x="4171951" y="2687638"/>
            <a:ext cx="3862916" cy="2908300"/>
          </a:xfrm>
          <a:prstGeom prst="rect">
            <a:avLst/>
          </a:prstGeom>
        </p:spPr>
        <p:txBody>
          <a:bodyPr/>
          <a:lstStyle/>
          <a:p>
            <a:pPr lvl="0"/>
            <a:endParaRPr lang="en-GB" noProof="0"/>
          </a:p>
        </p:txBody>
      </p:sp>
      <p:sp>
        <p:nvSpPr>
          <p:cNvPr id="5" name="Slide Number Placeholder 5"/>
          <p:cNvSpPr>
            <a:spLocks noGrp="1"/>
          </p:cNvSpPr>
          <p:nvPr>
            <p:ph type="sldNum" sz="quarter" idx="15"/>
          </p:nvPr>
        </p:nvSpPr>
        <p:spPr/>
        <p:txBody>
          <a:bodyPr/>
          <a:lstStyle>
            <a:lvl1pPr>
              <a:defRPr/>
            </a:lvl1pPr>
          </a:lstStyle>
          <a:p>
            <a:pPr>
              <a:defRPr/>
            </a:pPr>
            <a:r>
              <a:rPr lang="en-US" altLang="en-US"/>
              <a:t> Slide </a:t>
            </a:r>
            <a:fld id="{41F9B9DA-98D7-41A9-ACF5-8BBCD386F5DA}" type="slidenum">
              <a:rPr lang="en-US" altLang="en-US"/>
              <a:pPr>
                <a:defRPr/>
              </a:pPr>
              <a:t>‹#›</a:t>
            </a:fld>
            <a:endParaRPr lang="en-US" altLang="en-US"/>
          </a:p>
        </p:txBody>
      </p:sp>
      <p:sp>
        <p:nvSpPr>
          <p:cNvPr id="7" name="Footer Placeholder 1"/>
          <p:cNvSpPr>
            <a:spLocks noGrp="1"/>
          </p:cNvSpPr>
          <p:nvPr>
            <p:ph type="ftr" sz="quarter" idx="16"/>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1997648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option 2">
    <p:spTree>
      <p:nvGrpSpPr>
        <p:cNvPr id="1" name=""/>
        <p:cNvGrpSpPr/>
        <p:nvPr/>
      </p:nvGrpSpPr>
      <p:grpSpPr>
        <a:xfrm>
          <a:off x="0" y="0"/>
          <a:ext cx="0" cy="0"/>
          <a:chOff x="0" y="0"/>
          <a:chExt cx="0" cy="0"/>
        </a:xfrm>
      </p:grpSpPr>
      <p:sp>
        <p:nvSpPr>
          <p:cNvPr id="10" name="Text Placeholder 10"/>
          <p:cNvSpPr>
            <a:spLocks noGrp="1"/>
          </p:cNvSpPr>
          <p:nvPr>
            <p:ph type="body" sz="quarter" idx="11"/>
          </p:nvPr>
        </p:nvSpPr>
        <p:spPr>
          <a:xfrm>
            <a:off x="698861" y="1273797"/>
            <a:ext cx="5215168" cy="5003075"/>
          </a:xfrm>
          <a:prstGeom prst="rect">
            <a:avLst/>
          </a:prstGeom>
        </p:spPr>
        <p:txBody>
          <a:bodyPr lIns="0" tIns="0" rIns="0"/>
          <a:lstStyle>
            <a:lvl1pPr marL="0" indent="0">
              <a:buFontTx/>
              <a:buNone/>
              <a:defRPr sz="2000"/>
            </a:lvl1pPr>
            <a:lvl2pPr marL="742950" indent="-285750">
              <a:buFont typeface="Arial" panose="020B0604020202020204" pitchFamily="34" charset="0"/>
              <a:buChar char="•"/>
              <a:defRPr sz="2000"/>
            </a:lvl2pPr>
            <a:lvl3pPr marL="1143000" indent="-228600">
              <a:buFont typeface="Courier New" panose="02070309020205020404" pitchFamily="49" charset="0"/>
              <a:buChar char="o"/>
              <a:defRPr sz="2000"/>
            </a:lvl3pPr>
            <a:lvl4pPr>
              <a:defRPr sz="2000"/>
            </a:lvl4pPr>
            <a:lvl5pPr>
              <a:defRPr sz="2000"/>
            </a:lvl5pPr>
          </a:lstStyle>
          <a:p>
            <a:pPr lvl="0"/>
            <a:r>
              <a:rPr lang="en-US"/>
              <a:t>Click to edit Master text styles</a:t>
            </a:r>
          </a:p>
        </p:txBody>
      </p:sp>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8" name="Chart Placeholder 7"/>
          <p:cNvSpPr>
            <a:spLocks noGrp="1"/>
          </p:cNvSpPr>
          <p:nvPr>
            <p:ph type="chart" sz="quarter" idx="14"/>
          </p:nvPr>
        </p:nvSpPr>
        <p:spPr>
          <a:xfrm>
            <a:off x="6296168" y="1277938"/>
            <a:ext cx="5180400" cy="5057548"/>
          </a:xfrm>
          <a:prstGeom prst="rect">
            <a:avLst/>
          </a:prstGeom>
        </p:spPr>
        <p:txBody>
          <a:bodyPr/>
          <a:lstStyle>
            <a:lvl1pPr>
              <a:defRPr/>
            </a:lvl1pPr>
          </a:lstStyle>
          <a:p>
            <a:pPr lvl="0"/>
            <a:r>
              <a:rPr lang="en-US" noProof="0"/>
              <a:t>Click icon to add chart</a:t>
            </a:r>
            <a:endParaRPr lang="en-GB" noProof="0" dirty="0"/>
          </a:p>
        </p:txBody>
      </p:sp>
      <p:sp>
        <p:nvSpPr>
          <p:cNvPr id="5" name="Slide Number Placeholder 5"/>
          <p:cNvSpPr>
            <a:spLocks noGrp="1"/>
          </p:cNvSpPr>
          <p:nvPr>
            <p:ph type="sldNum" sz="quarter" idx="15"/>
          </p:nvPr>
        </p:nvSpPr>
        <p:spPr/>
        <p:txBody>
          <a:bodyPr/>
          <a:lstStyle>
            <a:lvl1pPr>
              <a:defRPr/>
            </a:lvl1pPr>
          </a:lstStyle>
          <a:p>
            <a:pPr>
              <a:defRPr/>
            </a:pPr>
            <a:r>
              <a:rPr lang="en-US" altLang="en-US"/>
              <a:t> Slide </a:t>
            </a:r>
            <a:fld id="{74BFFD33-988D-40CB-B47F-43599DB79E17}" type="slidenum">
              <a:rPr lang="en-US" altLang="en-US"/>
              <a:pPr>
                <a:defRPr/>
              </a:pPr>
              <a:t>‹#›</a:t>
            </a:fld>
            <a:endParaRPr lang="en-US" altLang="en-US"/>
          </a:p>
        </p:txBody>
      </p:sp>
      <p:sp>
        <p:nvSpPr>
          <p:cNvPr id="6" name="Footer Placeholder 1"/>
          <p:cNvSpPr>
            <a:spLocks noGrp="1"/>
          </p:cNvSpPr>
          <p:nvPr>
            <p:ph type="ftr" sz="quarter" idx="16"/>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2324352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KSL slide with chart">
    <p:spTree>
      <p:nvGrpSpPr>
        <p:cNvPr id="1" name=""/>
        <p:cNvGrpSpPr/>
        <p:nvPr/>
      </p:nvGrpSpPr>
      <p:grpSpPr>
        <a:xfrm>
          <a:off x="0" y="0"/>
          <a:ext cx="0" cy="0"/>
          <a:chOff x="0" y="0"/>
          <a:chExt cx="0" cy="0"/>
        </a:xfrm>
      </p:grpSpPr>
      <p:sp>
        <p:nvSpPr>
          <p:cNvPr id="10" name="Text Placeholder 10"/>
          <p:cNvSpPr>
            <a:spLocks noGrp="1"/>
          </p:cNvSpPr>
          <p:nvPr>
            <p:ph type="body" sz="quarter" idx="11"/>
          </p:nvPr>
        </p:nvSpPr>
        <p:spPr>
          <a:xfrm>
            <a:off x="698861" y="1273797"/>
            <a:ext cx="5215168" cy="5003075"/>
          </a:xfrm>
          <a:prstGeom prst="rect">
            <a:avLst/>
          </a:prstGeom>
        </p:spPr>
        <p:txBody>
          <a:bodyPr lIns="0" tIns="0" rIns="0"/>
          <a:lstStyle>
            <a:lvl1pPr marL="0" indent="0">
              <a:buFontTx/>
              <a:buNone/>
              <a:defRPr sz="2000"/>
            </a:lvl1pPr>
            <a:lvl2pPr marL="742950" indent="-285750">
              <a:buFont typeface="Arial" panose="020B0604020202020204" pitchFamily="34" charset="0"/>
              <a:buChar char="•"/>
              <a:defRPr sz="2000"/>
            </a:lvl2pPr>
            <a:lvl3pPr marL="1143000" indent="-228600">
              <a:buFont typeface="Courier New" panose="02070309020205020404" pitchFamily="49" charset="0"/>
              <a:buChar char="o"/>
              <a:defRPr sz="2000"/>
            </a:lvl3pPr>
            <a:lvl4pPr>
              <a:defRPr sz="2000"/>
            </a:lvl4pPr>
            <a:lvl5pPr>
              <a:defRPr sz="2000"/>
            </a:lvl5pPr>
          </a:lstStyle>
          <a:p>
            <a:pPr lvl="0"/>
            <a:r>
              <a:rPr lang="en-US"/>
              <a:t>Click to edit Master text styles</a:t>
            </a:r>
          </a:p>
        </p:txBody>
      </p:sp>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6" name="Picture Placeholder 5"/>
          <p:cNvSpPr>
            <a:spLocks noGrp="1"/>
          </p:cNvSpPr>
          <p:nvPr>
            <p:ph type="pic" sz="quarter" idx="14"/>
          </p:nvPr>
        </p:nvSpPr>
        <p:spPr>
          <a:xfrm>
            <a:off x="6252309" y="1273797"/>
            <a:ext cx="5224257" cy="5003075"/>
          </a:xfrm>
          <a:prstGeom prst="rect">
            <a:avLst/>
          </a:prstGeom>
        </p:spPr>
        <p:txBody>
          <a:bodyPr/>
          <a:lstStyle>
            <a:lvl1pPr>
              <a:defRPr sz="2400"/>
            </a:lvl1pPr>
          </a:lstStyle>
          <a:p>
            <a:pPr lvl="0"/>
            <a:endParaRPr lang="en-GB" noProof="0" dirty="0"/>
          </a:p>
        </p:txBody>
      </p:sp>
      <p:sp>
        <p:nvSpPr>
          <p:cNvPr id="5" name="Slide Number Placeholder 5"/>
          <p:cNvSpPr>
            <a:spLocks noGrp="1"/>
          </p:cNvSpPr>
          <p:nvPr>
            <p:ph type="sldNum" sz="quarter" idx="15"/>
          </p:nvPr>
        </p:nvSpPr>
        <p:spPr/>
        <p:txBody>
          <a:bodyPr/>
          <a:lstStyle>
            <a:lvl1pPr>
              <a:defRPr/>
            </a:lvl1pPr>
          </a:lstStyle>
          <a:p>
            <a:pPr>
              <a:defRPr/>
            </a:pPr>
            <a:r>
              <a:rPr lang="en-US" altLang="en-US"/>
              <a:t> Slide </a:t>
            </a:r>
            <a:fld id="{88701007-CE1D-4032-BF9A-8A10FA598156}" type="slidenum">
              <a:rPr lang="en-US" altLang="en-US"/>
              <a:pPr>
                <a:defRPr/>
              </a:pPr>
              <a:t>‹#›</a:t>
            </a:fld>
            <a:endParaRPr lang="en-US" altLang="en-US"/>
          </a:p>
        </p:txBody>
      </p:sp>
      <p:sp>
        <p:nvSpPr>
          <p:cNvPr id="7" name="Footer Placeholder 1"/>
          <p:cNvSpPr>
            <a:spLocks noGrp="1"/>
          </p:cNvSpPr>
          <p:nvPr>
            <p:ph type="ftr" sz="quarter" idx="16"/>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Tree>
    <p:extLst>
      <p:ext uri="{BB962C8B-B14F-4D97-AF65-F5344CB8AC3E}">
        <p14:creationId xmlns:p14="http://schemas.microsoft.com/office/powerpoint/2010/main" val="1956984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KSL slide 2-columns">
    <p:spTree>
      <p:nvGrpSpPr>
        <p:cNvPr id="1" name=""/>
        <p:cNvGrpSpPr/>
        <p:nvPr/>
      </p:nvGrpSpPr>
      <p:grpSpPr>
        <a:xfrm>
          <a:off x="0" y="0"/>
          <a:ext cx="0" cy="0"/>
          <a:chOff x="0" y="0"/>
          <a:chExt cx="0" cy="0"/>
        </a:xfrm>
      </p:grpSpPr>
      <p:cxnSp>
        <p:nvCxnSpPr>
          <p:cNvPr id="8" name="Straight Connector 7"/>
          <p:cNvCxnSpPr/>
          <p:nvPr/>
        </p:nvCxnSpPr>
        <p:spPr>
          <a:xfrm>
            <a:off x="6076950" y="1281113"/>
            <a:ext cx="0" cy="50260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5" name="Text Placeholder 4"/>
          <p:cNvSpPr>
            <a:spLocks noGrp="1"/>
          </p:cNvSpPr>
          <p:nvPr>
            <p:ph type="body" sz="quarter" idx="12"/>
          </p:nvPr>
        </p:nvSpPr>
        <p:spPr>
          <a:xfrm>
            <a:off x="676846" y="1280873"/>
            <a:ext cx="5184205" cy="387594"/>
          </a:xfrm>
          <a:prstGeom prst="rect">
            <a:avLst/>
          </a:prstGeom>
        </p:spPr>
        <p:txBody>
          <a:bodyPr lIns="0" tIns="0" rIns="0"/>
          <a:lstStyle>
            <a:lvl1pPr marL="0" indent="0">
              <a:buFontTx/>
              <a:buNone/>
              <a:defRPr sz="2400" b="1">
                <a:solidFill>
                  <a:schemeClr val="tx2"/>
                </a:solidFill>
              </a:defRPr>
            </a:lvl1pPr>
          </a:lstStyle>
          <a:p>
            <a:pPr lvl="0"/>
            <a:r>
              <a:rPr lang="en-US"/>
              <a:t>Click to edit Master text styles</a:t>
            </a:r>
          </a:p>
        </p:txBody>
      </p:sp>
      <p:sp>
        <p:nvSpPr>
          <p:cNvPr id="7" name="Text Placeholder 6"/>
          <p:cNvSpPr>
            <a:spLocks noGrp="1"/>
          </p:cNvSpPr>
          <p:nvPr>
            <p:ph type="body" sz="quarter" idx="13"/>
          </p:nvPr>
        </p:nvSpPr>
        <p:spPr>
          <a:xfrm>
            <a:off x="676843" y="1691909"/>
            <a:ext cx="5183719" cy="4615200"/>
          </a:xfrm>
          <a:prstGeom prst="rect">
            <a:avLst/>
          </a:prstGeom>
        </p:spPr>
        <p:txBody>
          <a:bodyPr lIns="0" tIns="0" rIns="0"/>
          <a:lstStyle>
            <a:lvl1pPr marL="342900" indent="-342900">
              <a:buFontTx/>
              <a:buBlip>
                <a:blip r:embed="rId2"/>
              </a:buBlip>
              <a:defRPr sz="2000"/>
            </a:lvl1pPr>
            <a:lvl2pPr marL="742950" indent="-285750">
              <a:buFont typeface="Arial" panose="020B0604020202020204" pitchFamily="34" charset="0"/>
              <a:buChar char="•"/>
              <a:defRPr sz="2000"/>
            </a:lvl2pPr>
            <a:lvl3pPr marL="1143000" indent="-228600">
              <a:buFont typeface="Courier New" panose="02070309020205020404" pitchFamily="49" charset="0"/>
              <a:buChar char="o"/>
              <a:defRPr sz="2000"/>
            </a:lvl3pPr>
          </a:lstStyle>
          <a:p>
            <a:pPr lvl="0"/>
            <a:r>
              <a:rPr lang="en-US" altLang="en-US"/>
              <a:t>Click to edit Master text styles</a:t>
            </a:r>
          </a:p>
          <a:p>
            <a:pPr lvl="1"/>
            <a:r>
              <a:rPr lang="en-US" altLang="en-US"/>
              <a:t>Second level</a:t>
            </a:r>
          </a:p>
          <a:p>
            <a:pPr lvl="2"/>
            <a:r>
              <a:rPr lang="en-US" altLang="en-US"/>
              <a:t>Third level</a:t>
            </a:r>
          </a:p>
        </p:txBody>
      </p:sp>
      <p:sp>
        <p:nvSpPr>
          <p:cNvPr id="15" name="Text Placeholder 14"/>
          <p:cNvSpPr>
            <a:spLocks noGrp="1"/>
          </p:cNvSpPr>
          <p:nvPr>
            <p:ph type="body" sz="quarter" idx="14"/>
          </p:nvPr>
        </p:nvSpPr>
        <p:spPr>
          <a:xfrm>
            <a:off x="6292567" y="1281113"/>
            <a:ext cx="5184000" cy="387350"/>
          </a:xfrm>
          <a:prstGeom prst="rect">
            <a:avLst/>
          </a:prstGeom>
        </p:spPr>
        <p:txBody>
          <a:bodyPr lIns="0" tIns="0" rIns="0"/>
          <a:lstStyle>
            <a:lvl1pPr marL="0" indent="0">
              <a:buFontTx/>
              <a:buNone/>
              <a:defRPr sz="2400" b="1">
                <a:solidFill>
                  <a:schemeClr val="tx2"/>
                </a:solidFill>
              </a:defRPr>
            </a:lvl1pPr>
            <a:lvl2pPr marL="457200" indent="0">
              <a:buFontTx/>
              <a:buNone/>
              <a:defRPr sz="2400" b="1">
                <a:solidFill>
                  <a:schemeClr val="tx2"/>
                </a:solidFill>
              </a:defRPr>
            </a:lvl2pPr>
            <a:lvl3pPr marL="914400" indent="0">
              <a:buFontTx/>
              <a:buNone/>
              <a:defRPr sz="2400" b="1">
                <a:solidFill>
                  <a:schemeClr val="tx2"/>
                </a:solidFill>
              </a:defRPr>
            </a:lvl3pPr>
            <a:lvl4pPr marL="1371600" indent="0">
              <a:buFontTx/>
              <a:buNone/>
              <a:defRPr sz="2400" b="1">
                <a:solidFill>
                  <a:schemeClr val="tx2"/>
                </a:solidFill>
              </a:defRPr>
            </a:lvl4pPr>
            <a:lvl5pPr marL="1828800" indent="0">
              <a:buFontTx/>
              <a:buNone/>
              <a:defRPr sz="2400" b="1">
                <a:solidFill>
                  <a:schemeClr val="tx2"/>
                </a:solidFill>
              </a:defRPr>
            </a:lvl5pPr>
          </a:lstStyle>
          <a:p>
            <a:pPr lvl="0"/>
            <a:r>
              <a:rPr lang="en-US"/>
              <a:t>Click to edit Master text styles</a:t>
            </a:r>
          </a:p>
        </p:txBody>
      </p:sp>
      <p:sp>
        <p:nvSpPr>
          <p:cNvPr id="17" name="Text Placeholder 16"/>
          <p:cNvSpPr>
            <a:spLocks noGrp="1"/>
          </p:cNvSpPr>
          <p:nvPr>
            <p:ph type="body" sz="quarter" idx="15"/>
          </p:nvPr>
        </p:nvSpPr>
        <p:spPr>
          <a:xfrm>
            <a:off x="6299851" y="1691910"/>
            <a:ext cx="5184000" cy="4615105"/>
          </a:xfrm>
          <a:prstGeom prst="rect">
            <a:avLst/>
          </a:prstGeom>
        </p:spPr>
        <p:txBody>
          <a:bodyPr lIns="0" tIns="0" rIns="0"/>
          <a:lstStyle>
            <a:lvl1pPr marL="342900" indent="-342900">
              <a:buFontTx/>
              <a:buBlip>
                <a:blip r:embed="rId2"/>
              </a:buBlip>
              <a:defRPr sz="2000"/>
            </a:lvl1pPr>
            <a:lvl2pPr marL="742950" indent="-285750">
              <a:buFont typeface="Arial" panose="020B0604020202020204" pitchFamily="34" charset="0"/>
              <a:buChar char="•"/>
              <a:defRPr sz="2000"/>
            </a:lvl2pPr>
            <a:lvl3pPr marL="1143000" indent="-228600">
              <a:buFont typeface="Courier New" panose="02070309020205020404" pitchFamily="49" charset="0"/>
              <a:buChar char="o"/>
              <a:defRPr sz="2000"/>
            </a:lvl3pPr>
          </a:lstStyle>
          <a:p>
            <a:pPr lvl="0"/>
            <a:r>
              <a:rPr lang="en-US" altLang="en-US"/>
              <a:t>Click to edit Master text styles</a:t>
            </a:r>
          </a:p>
          <a:p>
            <a:pPr lvl="1"/>
            <a:r>
              <a:rPr lang="en-US" altLang="en-US"/>
              <a:t>Second level</a:t>
            </a:r>
          </a:p>
          <a:p>
            <a:pPr lvl="2"/>
            <a:r>
              <a:rPr lang="en-US" altLang="en-US"/>
              <a:t>Third level</a:t>
            </a:r>
          </a:p>
        </p:txBody>
      </p:sp>
      <p:sp>
        <p:nvSpPr>
          <p:cNvPr id="24" name="Title 23"/>
          <p:cNvSpPr>
            <a:spLocks noGrp="1"/>
          </p:cNvSpPr>
          <p:nvPr>
            <p:ph type="title"/>
          </p:nvPr>
        </p:nvSpPr>
        <p:spPr/>
        <p:txBody>
          <a:bodyPr/>
          <a:lstStyle>
            <a:lvl1pPr>
              <a:defRPr/>
            </a:lvl1pPr>
          </a:lstStyle>
          <a:p>
            <a:r>
              <a:rPr lang="en-US"/>
              <a:t>Click to edit Master title style</a:t>
            </a:r>
            <a:endParaRPr lang="en-GB" dirty="0"/>
          </a:p>
        </p:txBody>
      </p:sp>
      <p:sp>
        <p:nvSpPr>
          <p:cNvPr id="9" name="Footer Placeholder 11"/>
          <p:cNvSpPr>
            <a:spLocks noGrp="1"/>
          </p:cNvSpPr>
          <p:nvPr>
            <p:ph type="ftr" sz="quarter" idx="16"/>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
        <p:nvSpPr>
          <p:cNvPr id="10" name="Slide Number Placeholder 12"/>
          <p:cNvSpPr>
            <a:spLocks noGrp="1"/>
          </p:cNvSpPr>
          <p:nvPr>
            <p:ph type="sldNum" sz="quarter" idx="17"/>
          </p:nvPr>
        </p:nvSpPr>
        <p:spPr/>
        <p:txBody>
          <a:bodyPr/>
          <a:lstStyle>
            <a:lvl1pPr>
              <a:defRPr smtClean="0"/>
            </a:lvl1pPr>
          </a:lstStyle>
          <a:p>
            <a:pPr>
              <a:defRPr/>
            </a:pPr>
            <a:r>
              <a:rPr lang="en-US" altLang="en-US"/>
              <a:t> Slide </a:t>
            </a:r>
            <a:fld id="{73AD8698-B74C-4DAD-86EB-E6A37CFAE4A4}" type="slidenum">
              <a:rPr lang="en-US" altLang="en-US"/>
              <a:pPr>
                <a:defRPr/>
              </a:pPr>
              <a:t>‹#›</a:t>
            </a:fld>
            <a:endParaRPr lang="en-US" altLang="en-US"/>
          </a:p>
        </p:txBody>
      </p:sp>
    </p:spTree>
    <p:extLst>
      <p:ext uri="{BB962C8B-B14F-4D97-AF65-F5344CB8AC3E}">
        <p14:creationId xmlns:p14="http://schemas.microsoft.com/office/powerpoint/2010/main" val="2270499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SL final slide">
    <p:spTree>
      <p:nvGrpSpPr>
        <p:cNvPr id="1" name=""/>
        <p:cNvGrpSpPr/>
        <p:nvPr/>
      </p:nvGrpSpPr>
      <p:grpSpPr>
        <a:xfrm>
          <a:off x="0" y="0"/>
          <a:ext cx="0" cy="0"/>
          <a:chOff x="0" y="0"/>
          <a:chExt cx="0" cy="0"/>
        </a:xfrm>
      </p:grpSpPr>
      <p:sp>
        <p:nvSpPr>
          <p:cNvPr id="5" name="TextBox 8"/>
          <p:cNvSpPr txBox="1">
            <a:spLocks noChangeArrowheads="1"/>
          </p:cNvSpPr>
          <p:nvPr/>
        </p:nvSpPr>
        <p:spPr bwMode="auto">
          <a:xfrm>
            <a:off x="7920038" y="4043363"/>
            <a:ext cx="3575050" cy="2233612"/>
          </a:xfrm>
          <a:prstGeom prst="rect">
            <a:avLst/>
          </a:prstGeom>
          <a:solidFill>
            <a:schemeClr val="tx1"/>
          </a:solidFill>
          <a:ln>
            <a:noFill/>
          </a:ln>
        </p:spPr>
        <p:txBody>
          <a:bodyPr lIns="0" tIns="0" rIns="0" bIns="0"/>
          <a:lstStyle>
            <a:lvl1pPr>
              <a:spcBef>
                <a:spcPct val="20000"/>
              </a:spcBef>
              <a:buFont typeface="Arial" panose="020B0604020202020204" pitchFamily="34" charset="0"/>
              <a:buChar char="•"/>
              <a:defRPr sz="3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Font typeface="Arial" panose="020B0604020202020204" pitchFamily="34" charset="0"/>
              <a:buChar char="–"/>
              <a:defRPr sz="28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spcBef>
                <a:spcPct val="20000"/>
              </a:spcBef>
              <a:buFont typeface="Arial" panose="020B0604020202020204" pitchFamily="34" charset="0"/>
              <a:buChar char="•"/>
              <a:defRPr sz="24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spcBef>
                <a:spcPct val="20000"/>
              </a:spcBef>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Arial" panose="020B0604020202020204" pitchFamily="34" charset="0"/>
                <a:ea typeface="MS PGothic" panose="020B0600070205080204" pitchFamily="34" charset="-128"/>
                <a:cs typeface="Arial" panose="020B0604020202020204" pitchFamily="34" charset="0"/>
              </a:defRPr>
            </a:lvl9pPr>
          </a:lstStyle>
          <a:p>
            <a:pPr eaLnBrk="1" hangingPunct="1">
              <a:spcBef>
                <a:spcPct val="0"/>
              </a:spcBef>
              <a:buFont typeface="Arial" panose="020B0604020202020204" pitchFamily="34" charset="0"/>
              <a:buNone/>
              <a:defRPr/>
            </a:pPr>
            <a:endParaRPr lang="en-US" altLang="en-US" sz="2400"/>
          </a:p>
        </p:txBody>
      </p:sp>
      <p:sp>
        <p:nvSpPr>
          <p:cNvPr id="6" name="TextBox 5"/>
          <p:cNvSpPr txBox="1">
            <a:spLocks noChangeArrowheads="1"/>
          </p:cNvSpPr>
          <p:nvPr/>
        </p:nvSpPr>
        <p:spPr bwMode="auto">
          <a:xfrm>
            <a:off x="8142288" y="4238625"/>
            <a:ext cx="3575050" cy="696913"/>
          </a:xfrm>
          <a:prstGeom prst="rect">
            <a:avLst/>
          </a:prstGeom>
          <a:noFill/>
          <a:ln>
            <a:noFill/>
          </a:ln>
        </p:spPr>
        <p:txBody>
          <a:bodyPr lIns="0" tIns="0" rIns="0" bIns="0"/>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indent="0" eaLnBrk="1" hangingPunct="1">
              <a:spcBef>
                <a:spcPct val="0"/>
              </a:spcBef>
              <a:spcAft>
                <a:spcPts val="0"/>
              </a:spcAft>
              <a:buFont typeface="Arial" panose="020B0604020202020204" pitchFamily="34" charset="0"/>
              <a:buNone/>
              <a:defRPr/>
            </a:pPr>
            <a:r>
              <a:rPr lang="en-GB" altLang="en-US" sz="1400" dirty="0">
                <a:solidFill>
                  <a:schemeClr val="bg1"/>
                </a:solidFill>
                <a:latin typeface="Arial" panose="020B0604020202020204" pitchFamily="34" charset="0"/>
              </a:rPr>
              <a:t>This presentation was brought </a:t>
            </a:r>
            <a:br>
              <a:rPr lang="en-GB" altLang="en-US" sz="1400" dirty="0">
                <a:solidFill>
                  <a:schemeClr val="bg1"/>
                </a:solidFill>
                <a:latin typeface="Arial" panose="020B0604020202020204" pitchFamily="34" charset="0"/>
              </a:rPr>
            </a:br>
            <a:r>
              <a:rPr lang="en-GB" altLang="en-US" sz="1400" dirty="0">
                <a:solidFill>
                  <a:schemeClr val="bg1"/>
                </a:solidFill>
                <a:latin typeface="Arial" panose="020B0604020202020204" pitchFamily="34" charset="0"/>
              </a:rPr>
              <a:t>to you by The Key Leaders.</a:t>
            </a:r>
          </a:p>
          <a:p>
            <a:pPr marL="0" indent="0" eaLnBrk="1" hangingPunct="1">
              <a:spcBef>
                <a:spcPct val="0"/>
              </a:spcBef>
              <a:spcAft>
                <a:spcPts val="0"/>
              </a:spcAft>
              <a:buFont typeface="Arial" panose="020B0604020202020204" pitchFamily="34" charset="0"/>
              <a:buNone/>
              <a:defRPr/>
            </a:pPr>
            <a:r>
              <a:rPr lang="en-GB" altLang="en-US" sz="1400" dirty="0">
                <a:solidFill>
                  <a:schemeClr val="bg1"/>
                </a:solidFill>
                <a:latin typeface="Arial" panose="020B0604020202020204" pitchFamily="34" charset="0"/>
              </a:rPr>
              <a:t>For terms of use, visit</a:t>
            </a:r>
            <a:endParaRPr lang="en-US" altLang="en-US" sz="2400" dirty="0">
              <a:latin typeface="Arial" panose="020B0604020202020204" pitchFamily="34" charset="0"/>
            </a:endParaRPr>
          </a:p>
        </p:txBody>
      </p:sp>
      <p:pic>
        <p:nvPicPr>
          <p:cNvPr id="7" name="Picture 11" descr="Text&#10;&#10;Description automatically generated with medium confidence"/>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58138" y="5507038"/>
            <a:ext cx="3024187" cy="70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10"/>
          <p:cNvSpPr>
            <a:spLocks noGrp="1"/>
          </p:cNvSpPr>
          <p:nvPr>
            <p:ph type="body" sz="quarter" idx="11"/>
          </p:nvPr>
        </p:nvSpPr>
        <p:spPr>
          <a:xfrm>
            <a:off x="698862" y="1280116"/>
            <a:ext cx="10777705" cy="4996859"/>
          </a:xfrm>
          <a:prstGeom prst="rect">
            <a:avLst/>
          </a:prstGeom>
        </p:spPr>
        <p:txBody>
          <a:bodyPr lIns="0" tIns="0">
            <a:noAutofit/>
          </a:bodyPr>
          <a:lstStyle>
            <a:lvl1pPr marL="342900" marR="0" indent="-342900" algn="l" defTabSz="457200" rtl="0" eaLnBrk="1" fontAlgn="base" latinLnBrk="0" hangingPunct="1">
              <a:lnSpc>
                <a:spcPct val="100000"/>
              </a:lnSpc>
              <a:spcBef>
                <a:spcPct val="20000"/>
              </a:spcBef>
              <a:spcAft>
                <a:spcPct val="0"/>
              </a:spcAft>
              <a:buClrTx/>
              <a:buSzTx/>
              <a:buFontTx/>
              <a:buBlip>
                <a:blip r:embed="rId3"/>
              </a:buBlip>
              <a:tabLst/>
              <a:defRPr sz="2400" b="0" i="0" baseline="0"/>
            </a:lvl1pPr>
            <a:lvl2pPr marL="742950" indent="-285750">
              <a:buFont typeface="Arial" panose="020B0604020202020204" pitchFamily="34" charset="0"/>
              <a:buChar char="•"/>
              <a:defRPr sz="2000"/>
            </a:lvl2pPr>
            <a:lvl3pPr marL="1080000" marR="0" indent="0" algn="l" defTabSz="457200" rtl="0" eaLnBrk="1" fontAlgn="base" latinLnBrk="0" hangingPunct="1">
              <a:lnSpc>
                <a:spcPct val="100000"/>
              </a:lnSpc>
              <a:spcBef>
                <a:spcPct val="20000"/>
              </a:spcBef>
              <a:spcAft>
                <a:spcPct val="0"/>
              </a:spcAft>
              <a:buClrTx/>
              <a:buSzTx/>
              <a:buFontTx/>
              <a:buNone/>
              <a:tabLst/>
              <a:defRPr lang="en-GB" sz="2000" smtClean="0">
                <a:effectLst/>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5" name="Text Placeholder 14"/>
          <p:cNvSpPr>
            <a:spLocks noGrp="1"/>
          </p:cNvSpPr>
          <p:nvPr>
            <p:ph type="body" sz="quarter" idx="15"/>
          </p:nvPr>
        </p:nvSpPr>
        <p:spPr>
          <a:xfrm>
            <a:off x="8141547" y="4935539"/>
            <a:ext cx="3575051" cy="446087"/>
          </a:xfrm>
          <a:prstGeom prst="rect">
            <a:avLst/>
          </a:prstGeom>
        </p:spPr>
        <p:txBody>
          <a:bodyPr wrap="square" lIns="0" tIns="0" rIns="0"/>
          <a:lstStyle>
            <a:lvl1pPr marL="0" marR="0" indent="0" algn="l" defTabSz="457200" rtl="0" eaLnBrk="1" fontAlgn="base" latinLnBrk="0" hangingPunct="1">
              <a:lnSpc>
                <a:spcPct val="100000"/>
              </a:lnSpc>
              <a:spcBef>
                <a:spcPct val="0"/>
              </a:spcBef>
              <a:spcAft>
                <a:spcPts val="0"/>
              </a:spcAft>
              <a:buClrTx/>
              <a:buSzTx/>
              <a:buFont typeface="Arial" panose="020B0604020202020204" pitchFamily="34" charset="0"/>
              <a:buNone/>
              <a:tabLst/>
              <a:defRPr sz="4800">
                <a:solidFill>
                  <a:srgbClr val="0072CC"/>
                </a:solidFill>
              </a:defRPr>
            </a:lvl1pPr>
          </a:lstStyle>
          <a:p>
            <a:pPr lvl="0"/>
            <a:r>
              <a:rPr lang="en-US" altLang="en-US" dirty="0">
                <a:hlinkClick r:id="rId4"/>
              </a:rPr>
              <a:t>Click to edit Master text styles</a:t>
            </a:r>
          </a:p>
        </p:txBody>
      </p:sp>
      <p:sp>
        <p:nvSpPr>
          <p:cNvPr id="16" name="Title 15"/>
          <p:cNvSpPr>
            <a:spLocks noGrp="1"/>
          </p:cNvSpPr>
          <p:nvPr>
            <p:ph type="title"/>
          </p:nvPr>
        </p:nvSpPr>
        <p:spPr>
          <a:xfrm>
            <a:off x="677334" y="119423"/>
            <a:ext cx="10799233" cy="928688"/>
          </a:xfrm>
        </p:spPr>
        <p:txBody>
          <a:bodyPr/>
          <a:lstStyle>
            <a:lvl1pPr>
              <a:defRPr/>
            </a:lvl1pPr>
          </a:lstStyle>
          <a:p>
            <a:r>
              <a:rPr lang="en-US"/>
              <a:t>Click to edit Master title style</a:t>
            </a:r>
            <a:endParaRPr lang="en-GB" dirty="0"/>
          </a:p>
        </p:txBody>
      </p:sp>
      <p:sp>
        <p:nvSpPr>
          <p:cNvPr id="8" name="Footer Placeholder 12"/>
          <p:cNvSpPr>
            <a:spLocks noGrp="1"/>
          </p:cNvSpPr>
          <p:nvPr>
            <p:ph type="ftr" sz="quarter" idx="16"/>
          </p:nvPr>
        </p:nvSpPr>
        <p:spPr/>
        <p:txBody>
          <a:bodyPr/>
          <a:lstStyle>
            <a:lvl1pPr>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
        <p:nvSpPr>
          <p:cNvPr id="9" name="Slide Number Placeholder 13"/>
          <p:cNvSpPr>
            <a:spLocks noGrp="1"/>
          </p:cNvSpPr>
          <p:nvPr>
            <p:ph type="sldNum" sz="quarter" idx="17"/>
          </p:nvPr>
        </p:nvSpPr>
        <p:spPr/>
        <p:txBody>
          <a:bodyPr/>
          <a:lstStyle>
            <a:lvl1pPr>
              <a:defRPr smtClean="0"/>
            </a:lvl1pPr>
          </a:lstStyle>
          <a:p>
            <a:pPr>
              <a:defRPr/>
            </a:pPr>
            <a:r>
              <a:rPr lang="en-US" altLang="en-US"/>
              <a:t> Slide </a:t>
            </a:r>
            <a:fld id="{4C66F066-21A3-4D3D-87D3-AA6F99EC93E0}" type="slidenum">
              <a:rPr lang="en-US" altLang="en-US"/>
              <a:pPr>
                <a:defRPr/>
              </a:pPr>
              <a:t>‹#›</a:t>
            </a:fld>
            <a:endParaRPr lang="en-US" altLang="en-US"/>
          </a:p>
        </p:txBody>
      </p:sp>
    </p:spTree>
    <p:extLst>
      <p:ext uri="{BB962C8B-B14F-4D97-AF65-F5344CB8AC3E}">
        <p14:creationId xmlns:p14="http://schemas.microsoft.com/office/powerpoint/2010/main" val="35644022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12192000" cy="4725988"/>
          </a:xfrm>
          <a:prstGeom prst="rect">
            <a:avLst/>
          </a:prstGeom>
          <a:solidFill>
            <a:srgbClr val="1226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4800" dirty="0">
              <a:solidFill>
                <a:schemeClr val="bg1"/>
              </a:solidFill>
              <a:cs typeface="Arial" panose="020B0604020202020204" pitchFamily="34" charset="0"/>
            </a:endParaRPr>
          </a:p>
          <a:p>
            <a:pPr algn="ctr" eaLnBrk="1" fontAlgn="auto" hangingPunct="1">
              <a:spcBef>
                <a:spcPts val="0"/>
              </a:spcBef>
              <a:spcAft>
                <a:spcPts val="0"/>
              </a:spcAft>
              <a:defRPr/>
            </a:pPr>
            <a:endParaRPr lang="en-US" sz="4800" dirty="0">
              <a:solidFill>
                <a:schemeClr val="bg1"/>
              </a:solidFill>
              <a:cs typeface="Arial" panose="020B0604020202020204" pitchFamily="34" charset="0"/>
            </a:endParaRPr>
          </a:p>
          <a:p>
            <a:pPr algn="ctr" eaLnBrk="1" fontAlgn="auto" hangingPunct="1">
              <a:spcBef>
                <a:spcPts val="0"/>
              </a:spcBef>
              <a:spcAft>
                <a:spcPts val="0"/>
              </a:spcAft>
              <a:defRPr/>
            </a:pPr>
            <a:endParaRPr lang="en-US" sz="4800" dirty="0">
              <a:solidFill>
                <a:schemeClr val="bg1"/>
              </a:solidFill>
              <a:cs typeface="Arial" panose="020B0604020202020204" pitchFamily="34" charset="0"/>
            </a:endParaRPr>
          </a:p>
          <a:p>
            <a:pPr algn="ctr" eaLnBrk="1" fontAlgn="auto" hangingPunct="1">
              <a:spcBef>
                <a:spcPts val="0"/>
              </a:spcBef>
              <a:spcAft>
                <a:spcPts val="0"/>
              </a:spcAft>
              <a:defRPr/>
            </a:pPr>
            <a:endParaRPr lang="en-US" sz="4800" dirty="0">
              <a:solidFill>
                <a:schemeClr val="bg1"/>
              </a:solidFill>
              <a:cs typeface="Arial" panose="020B0604020202020204" pitchFamily="34" charset="0"/>
            </a:endParaRPr>
          </a:p>
        </p:txBody>
      </p:sp>
      <p:sp>
        <p:nvSpPr>
          <p:cNvPr id="1028" name="TextBox 1"/>
          <p:cNvSpPr txBox="1">
            <a:spLocks noChangeArrowheads="1"/>
          </p:cNvSpPr>
          <p:nvPr/>
        </p:nvSpPr>
        <p:spPr bwMode="auto">
          <a:xfrm>
            <a:off x="8462963" y="606425"/>
            <a:ext cx="3170237" cy="752475"/>
          </a:xfrm>
          <a:prstGeom prst="rect">
            <a:avLst/>
          </a:prstGeom>
          <a:noFill/>
          <a:ln>
            <a:noFill/>
          </a:ln>
        </p:spPr>
        <p:txBody>
          <a:bodyPr lIns="0" rIns="0"/>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lgn="r">
              <a:defRPr/>
            </a:pPr>
            <a:r>
              <a:rPr lang="en-US" altLang="en-US" sz="1400">
                <a:solidFill>
                  <a:schemeClr val="bg1"/>
                </a:solidFill>
                <a:latin typeface="Arial" panose="020B0604020202020204" pitchFamily="34" charset="0"/>
              </a:rPr>
              <a:t>Get the knowledge </a:t>
            </a:r>
            <a:br>
              <a:rPr lang="en-US" altLang="en-US" sz="1400">
                <a:solidFill>
                  <a:schemeClr val="bg1"/>
                </a:solidFill>
                <a:latin typeface="Arial" panose="020B0604020202020204" pitchFamily="34" charset="0"/>
              </a:rPr>
            </a:br>
            <a:r>
              <a:rPr lang="en-US" altLang="en-US" sz="1400">
                <a:solidFill>
                  <a:schemeClr val="bg1"/>
                </a:solidFill>
                <a:latin typeface="Arial" panose="020B0604020202020204" pitchFamily="34" charset="0"/>
              </a:rPr>
              <a:t>you need to act at</a:t>
            </a:r>
            <a:endParaRPr lang="en-GB" altLang="en-US" sz="1400">
              <a:solidFill>
                <a:schemeClr val="bg1"/>
              </a:solidFill>
              <a:latin typeface="Arial" panose="020B0604020202020204" pitchFamily="34" charset="0"/>
              <a:cs typeface="Arial" panose="020B0604020202020204" pitchFamily="34" charset="0"/>
            </a:endParaRPr>
          </a:p>
        </p:txBody>
      </p:sp>
      <p:pic>
        <p:nvPicPr>
          <p:cNvPr id="2" name="Picture 2" descr="Text&#10;&#10;Description automatically generated with medium confidence"/>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09575" y="606425"/>
            <a:ext cx="3603625"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47" r:id="rId1"/>
  </p:sldLayoutIdLst>
  <p:hf hd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19050" y="0"/>
            <a:ext cx="12192000" cy="1077913"/>
          </a:xfrm>
          <a:prstGeom prst="rect">
            <a:avLst/>
          </a:prstGeom>
          <a:solidFill>
            <a:srgbClr val="12263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cxnSp>
        <p:nvCxnSpPr>
          <p:cNvPr id="8" name="Straight Connector 7"/>
          <p:cNvCxnSpPr/>
          <p:nvPr/>
        </p:nvCxnSpPr>
        <p:spPr>
          <a:xfrm>
            <a:off x="677863" y="6440488"/>
            <a:ext cx="10798175" cy="0"/>
          </a:xfrm>
          <a:prstGeom prst="line">
            <a:avLst/>
          </a:prstGeom>
          <a:ln w="12700" cmpd="sng">
            <a:solidFill>
              <a:srgbClr val="FF1F64"/>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5"/>
          <p:cNvSpPr>
            <a:spLocks noGrp="1"/>
          </p:cNvSpPr>
          <p:nvPr>
            <p:ph type="sldNum" sz="quarter" idx="4"/>
          </p:nvPr>
        </p:nvSpPr>
        <p:spPr>
          <a:xfrm>
            <a:off x="9980613" y="6440488"/>
            <a:ext cx="1495425" cy="212725"/>
          </a:xfrm>
          <a:prstGeom prst="rect">
            <a:avLst/>
          </a:prstGeom>
        </p:spPr>
        <p:txBody>
          <a:bodyPr vert="horz" wrap="square" lIns="91440" tIns="36000" rIns="0" bIns="45720" numCol="1" anchor="t" anchorCtr="0" compatLnSpc="1">
            <a:prstTxWarp prst="textNoShape">
              <a:avLst/>
            </a:prstTxWarp>
          </a:bodyPr>
          <a:lstStyle>
            <a:lvl1pPr algn="r">
              <a:defRPr sz="1000" smtClean="0">
                <a:solidFill>
                  <a:srgbClr val="3E3E3E"/>
                </a:solidFill>
                <a:latin typeface="Arial" panose="020B0604020202020204" pitchFamily="34" charset="0"/>
                <a:cs typeface="Arial" panose="020B0604020202020204" pitchFamily="34" charset="0"/>
              </a:defRPr>
            </a:lvl1pPr>
          </a:lstStyle>
          <a:p>
            <a:pPr>
              <a:defRPr/>
            </a:pPr>
            <a:r>
              <a:rPr lang="en-US" altLang="en-US"/>
              <a:t> Slide </a:t>
            </a:r>
            <a:fld id="{87301D8D-467F-4CEB-ABB1-F507AF4282C1}" type="slidenum">
              <a:rPr lang="en-US" altLang="en-US"/>
              <a:pPr>
                <a:defRPr/>
              </a:pPr>
              <a:t>‹#›</a:t>
            </a:fld>
            <a:endParaRPr lang="en-US" altLang="en-US"/>
          </a:p>
        </p:txBody>
      </p:sp>
      <p:sp>
        <p:nvSpPr>
          <p:cNvPr id="6" name="Title 8"/>
          <p:cNvSpPr txBox="1">
            <a:spLocks/>
          </p:cNvSpPr>
          <p:nvPr/>
        </p:nvSpPr>
        <p:spPr>
          <a:xfrm>
            <a:off x="715963" y="222250"/>
            <a:ext cx="10515600" cy="836613"/>
          </a:xfrm>
          <a:prstGeom prst="rect">
            <a:avLst/>
          </a:prstGeom>
        </p:spPr>
        <p:txBody>
          <a:bodyPr/>
          <a:lstStyle>
            <a:lvl1pPr algn="l" defTabSz="457200" rtl="0" eaLnBrk="1" fontAlgn="base" hangingPunct="1">
              <a:spcBef>
                <a:spcPct val="0"/>
              </a:spcBef>
              <a:spcAft>
                <a:spcPct val="0"/>
              </a:spcAft>
              <a:defRPr sz="3600" b="1" kern="1200">
                <a:solidFill>
                  <a:schemeClr val="bg1"/>
                </a:solidFill>
                <a:latin typeface="Arial" panose="020B0604020202020204" pitchFamily="34" charset="0"/>
                <a:ea typeface="MS PGothic" panose="020B0600070205080204" pitchFamily="34" charset="-128"/>
                <a:cs typeface="Arial" panose="020B0604020202020204" pitchFamily="34" charset="0"/>
              </a:defRPr>
            </a:lvl1pPr>
            <a:lvl2pPr algn="ctr" defTabSz="457200" rtl="0" eaLnBrk="1" fontAlgn="base" hangingPunct="1">
              <a:spcBef>
                <a:spcPct val="0"/>
              </a:spcBef>
              <a:spcAft>
                <a:spcPct val="0"/>
              </a:spcAft>
              <a:defRPr sz="48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algn="ctr" defTabSz="457200" rtl="0" eaLnBrk="1" fontAlgn="base" hangingPunct="1">
              <a:spcBef>
                <a:spcPct val="0"/>
              </a:spcBef>
              <a:spcAft>
                <a:spcPct val="0"/>
              </a:spcAft>
              <a:defRPr sz="48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algn="ctr" defTabSz="457200" rtl="0" eaLnBrk="1" fontAlgn="base" hangingPunct="1">
              <a:spcBef>
                <a:spcPct val="0"/>
              </a:spcBef>
              <a:spcAft>
                <a:spcPct val="0"/>
              </a:spcAft>
              <a:defRPr sz="48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algn="ctr" defTabSz="457200" rtl="0" eaLnBrk="1" fontAlgn="base" hangingPunct="1">
              <a:spcBef>
                <a:spcPct val="0"/>
              </a:spcBef>
              <a:spcAft>
                <a:spcPct val="0"/>
              </a:spcAft>
              <a:defRPr sz="48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a:lstStyle>
          <a:p>
            <a:pPr>
              <a:defRPr/>
            </a:pPr>
            <a:endParaRPr lang="en-GB" dirty="0"/>
          </a:p>
        </p:txBody>
      </p:sp>
      <p:sp>
        <p:nvSpPr>
          <p:cNvPr id="2" name="Footer Placeholder 1"/>
          <p:cNvSpPr>
            <a:spLocks noGrp="1"/>
          </p:cNvSpPr>
          <p:nvPr>
            <p:ph type="ftr" sz="quarter" idx="3"/>
          </p:nvPr>
        </p:nvSpPr>
        <p:spPr>
          <a:xfrm>
            <a:off x="677863" y="6440488"/>
            <a:ext cx="7475537" cy="333375"/>
          </a:xfrm>
          <a:prstGeom prst="rect">
            <a:avLst/>
          </a:prstGeom>
        </p:spPr>
        <p:txBody>
          <a:bodyPr vert="horz" lIns="0" tIns="36000" rIns="91440" bIns="45720" rtlCol="0" anchor="t" anchorCtr="0"/>
          <a:lstStyle>
            <a:lvl1pPr algn="l" eaLnBrk="1" hangingPunct="1">
              <a:defRPr sz="1000">
                <a:solidFill>
                  <a:srgbClr val="F8F8F8">
                    <a:lumMod val="25000"/>
                  </a:srgbClr>
                </a:solidFill>
                <a:latin typeface="Arial" panose="020B0604020202020204" pitchFamily="34" charset="0"/>
              </a:defRPr>
            </a:lvl1p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
        <p:nvSpPr>
          <p:cNvPr id="2055" name="Title Placeholder 2"/>
          <p:cNvSpPr>
            <a:spLocks noGrp="1"/>
          </p:cNvSpPr>
          <p:nvPr>
            <p:ph type="title"/>
          </p:nvPr>
        </p:nvSpPr>
        <p:spPr bwMode="auto">
          <a:xfrm>
            <a:off x="677863" y="130175"/>
            <a:ext cx="10798175"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ctr" anchorCtr="0" compatLnSpc="1">
            <a:prstTxWarp prst="textNoShape">
              <a:avLst/>
            </a:prstTxWarp>
          </a:bodyPr>
          <a:lstStyle/>
          <a:p>
            <a:pPr lvl="0"/>
            <a:r>
              <a:rPr lang="en-US" altLang="en-US"/>
              <a:t>Slide heading</a:t>
            </a:r>
            <a:endParaRPr lang="en-GB" altLang="en-US"/>
          </a:p>
        </p:txBody>
      </p:sp>
    </p:spTree>
  </p:cSld>
  <p:clrMap bg1="lt1" tx1="dk1" bg2="lt2" tx2="dk2" accent1="accent1" accent2="accent2" accent3="accent3" accent4="accent4" accent5="accent5" accent6="accent6" hlink="hlink" folHlink="folHlink"/>
  <p:sldLayoutIdLst>
    <p:sldLayoutId id="2147484148" r:id="rId1"/>
    <p:sldLayoutId id="2147484149" r:id="rId2"/>
    <p:sldLayoutId id="2147484150" r:id="rId3"/>
    <p:sldLayoutId id="2147484151" r:id="rId4"/>
    <p:sldLayoutId id="2147484152" r:id="rId5"/>
    <p:sldLayoutId id="2147484153" r:id="rId6"/>
    <p:sldLayoutId id="2147484155" r:id="rId7"/>
    <p:sldLayoutId id="2147484156" r:id="rId8"/>
    <p:sldLayoutId id="2147484154" r:id="rId9"/>
  </p:sldLayoutIdLst>
  <p:hf hdr="0" dt="0"/>
  <p:txStyles>
    <p:titleStyle>
      <a:lvl1pPr algn="l" defTabSz="457200" rtl="0" eaLnBrk="0" fontAlgn="base" hangingPunct="0">
        <a:spcBef>
          <a:spcPct val="0"/>
        </a:spcBef>
        <a:spcAft>
          <a:spcPct val="0"/>
        </a:spcAft>
        <a:defRPr sz="3600" b="1" kern="1200">
          <a:solidFill>
            <a:schemeClr val="bg1"/>
          </a:solidFill>
          <a:latin typeface="Arial" panose="020B0604020202020204" pitchFamily="34" charset="0"/>
          <a:ea typeface="MS PGothic" panose="020B0600070205080204" pitchFamily="34" charset="-128"/>
          <a:cs typeface="Arial" panose="020B0604020202020204" pitchFamily="34" charset="0"/>
        </a:defRPr>
      </a:lvl1pPr>
      <a:lvl2pPr algn="l" defTabSz="457200" rtl="0" eaLnBrk="0" fontAlgn="base" hangingPunct="0">
        <a:spcBef>
          <a:spcPct val="0"/>
        </a:spcBef>
        <a:spcAft>
          <a:spcPct val="0"/>
        </a:spcAft>
        <a:defRPr sz="3600" b="1">
          <a:solidFill>
            <a:schemeClr val="bg1"/>
          </a:solidFill>
          <a:latin typeface="Arial" panose="020B0604020202020204" pitchFamily="34" charset="0"/>
          <a:ea typeface="MS PGothic" panose="020B0600070205080204" pitchFamily="34" charset="-128"/>
          <a:cs typeface="Arial" panose="020B0604020202020204" pitchFamily="34" charset="0"/>
        </a:defRPr>
      </a:lvl2pPr>
      <a:lvl3pPr algn="l" defTabSz="457200" rtl="0" eaLnBrk="0" fontAlgn="base" hangingPunct="0">
        <a:spcBef>
          <a:spcPct val="0"/>
        </a:spcBef>
        <a:spcAft>
          <a:spcPct val="0"/>
        </a:spcAft>
        <a:defRPr sz="3600" b="1">
          <a:solidFill>
            <a:schemeClr val="bg1"/>
          </a:solidFill>
          <a:latin typeface="Arial" panose="020B0604020202020204" pitchFamily="34" charset="0"/>
          <a:ea typeface="MS PGothic" panose="020B0600070205080204" pitchFamily="34" charset="-128"/>
          <a:cs typeface="Arial" panose="020B0604020202020204" pitchFamily="34" charset="0"/>
        </a:defRPr>
      </a:lvl3pPr>
      <a:lvl4pPr algn="l" defTabSz="457200" rtl="0" eaLnBrk="0" fontAlgn="base" hangingPunct="0">
        <a:spcBef>
          <a:spcPct val="0"/>
        </a:spcBef>
        <a:spcAft>
          <a:spcPct val="0"/>
        </a:spcAft>
        <a:defRPr sz="3600" b="1">
          <a:solidFill>
            <a:schemeClr val="bg1"/>
          </a:solidFill>
          <a:latin typeface="Arial" panose="020B0604020202020204" pitchFamily="34" charset="0"/>
          <a:ea typeface="MS PGothic" panose="020B0600070205080204" pitchFamily="34" charset="-128"/>
          <a:cs typeface="Arial" panose="020B0604020202020204" pitchFamily="34" charset="0"/>
        </a:defRPr>
      </a:lvl4pPr>
      <a:lvl5pPr algn="l" defTabSz="457200" rtl="0" eaLnBrk="0" fontAlgn="base" hangingPunct="0">
        <a:spcBef>
          <a:spcPct val="0"/>
        </a:spcBef>
        <a:spcAft>
          <a:spcPct val="0"/>
        </a:spcAft>
        <a:defRPr sz="3600" b="1">
          <a:solidFill>
            <a:schemeClr val="bg1"/>
          </a:solidFill>
          <a:latin typeface="Arial" panose="020B0604020202020204" pitchFamily="34" charset="0"/>
          <a:ea typeface="MS PGothic" panose="020B0600070205080204" pitchFamily="34" charset="-128"/>
          <a:cs typeface="Arial" panose="020B0604020202020204"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Arial" panose="020B0604020202020204" pitchFamily="34" charset="0"/>
          <a:ea typeface="MS PGothic" panose="020B0600070205080204" pitchFamily="34" charset="-128"/>
          <a:cs typeface="Arial" panose="020B0604020202020204" pitchFamily="34" charset="0"/>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Arial" panose="020B0604020202020204" pitchFamily="34" charset="0"/>
          <a:ea typeface="MS PGothic" panose="020B0600070205080204" pitchFamily="34" charset="-128"/>
          <a:cs typeface="Arial" panose="020B0604020202020204" pitchFamily="34"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S PGothic" panose="020B0600070205080204" pitchFamily="34" charset="-128"/>
          <a:cs typeface="Arial" panose="020B0604020202020204" pitchFamily="34"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panose="020B0604020202020204" pitchFamily="34" charset="0"/>
          <a:ea typeface="MS PGothic" panose="020B0600070205080204" pitchFamily="34" charset="-128"/>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7.emf"/><Relationship Id="rId18" Type="http://schemas.openxmlformats.org/officeDocument/2006/relationships/customXml" Target="../ink/ink8.xml"/><Relationship Id="rId3" Type="http://schemas.openxmlformats.org/officeDocument/2006/relationships/hyperlink" Target="http://thekeysupport.com/leaders" TargetMode="External"/><Relationship Id="rId7" Type="http://schemas.openxmlformats.org/officeDocument/2006/relationships/image" Target="../media/image4.emf"/><Relationship Id="rId12" Type="http://schemas.openxmlformats.org/officeDocument/2006/relationships/customXml" Target="../ink/ink5.xml"/><Relationship Id="rId17" Type="http://schemas.openxmlformats.org/officeDocument/2006/relationships/image" Target="../media/image9.emf"/><Relationship Id="rId2" Type="http://schemas.openxmlformats.org/officeDocument/2006/relationships/notesSlide" Target="../notesSlides/notesSlide1.xml"/><Relationship Id="rId16" Type="http://schemas.openxmlformats.org/officeDocument/2006/relationships/customXml" Target="../ink/ink7.xml"/><Relationship Id="rId20" Type="http://schemas.openxmlformats.org/officeDocument/2006/relationships/customXml" Target="../ink/ink9.xml"/><Relationship Id="rId1" Type="http://schemas.openxmlformats.org/officeDocument/2006/relationships/slideLayout" Target="../slideLayouts/slideLayout1.xml"/><Relationship Id="rId6" Type="http://schemas.openxmlformats.org/officeDocument/2006/relationships/customXml" Target="../ink/ink2.xml"/><Relationship Id="rId11" Type="http://schemas.openxmlformats.org/officeDocument/2006/relationships/image" Target="../media/image6.emf"/><Relationship Id="rId5" Type="http://schemas.openxmlformats.org/officeDocument/2006/relationships/image" Target="../media/image3.emf"/><Relationship Id="rId15" Type="http://schemas.openxmlformats.org/officeDocument/2006/relationships/image" Target="../media/image8.emf"/><Relationship Id="rId10" Type="http://schemas.openxmlformats.org/officeDocument/2006/relationships/customXml" Target="../ink/ink4.xml"/><Relationship Id="rId19" Type="http://schemas.openxmlformats.org/officeDocument/2006/relationships/image" Target="../media/image10.emf"/><Relationship Id="rId4" Type="http://schemas.openxmlformats.org/officeDocument/2006/relationships/customXml" Target="../ink/ink1.xml"/><Relationship Id="rId9" Type="http://schemas.openxmlformats.org/officeDocument/2006/relationships/image" Target="../media/image5.emf"/><Relationship Id="rId14" Type="http://schemas.openxmlformats.org/officeDocument/2006/relationships/customXml" Target="../ink/ink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23.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www.equalityhumanrights.com/en/advice-and-guidance/positive-action" TargetMode="External"/><Relationship Id="rId3" Type="http://schemas.openxmlformats.org/officeDocument/2006/relationships/hyperlink" Target="https://schoolleaders.thekeysupport.com/uid/8b88fe25-472a-4a5d-a94d-f29efc59d1b1/" TargetMode="External"/><Relationship Id="rId7" Type="http://schemas.openxmlformats.org/officeDocument/2006/relationships/hyperlink" Target="https://councilfordisabledchildren.org.uk/resources/all-aresources/filter/inclusion-send/disabled-children-and-equality-act-2010-what-teachers" TargetMode="External"/><Relationship Id="rId2" Type="http://schemas.openxmlformats.org/officeDocument/2006/relationships/notesSlide" Target="../notesSlides/notesSlide14.xml"/><Relationship Id="rId1" Type="http://schemas.openxmlformats.org/officeDocument/2006/relationships/slideLayout" Target="../slideLayouts/slideLayout10.xml"/><Relationship Id="rId6" Type="http://schemas.openxmlformats.org/officeDocument/2006/relationships/hyperlink" Target="https://www.equalityhumanrights.com/en/publication-download/what-equality-law-means-you-education-provider-schools" TargetMode="External"/><Relationship Id="rId5" Type="http://schemas.openxmlformats.org/officeDocument/2006/relationships/hyperlink" Target="https://www.legislation.gov.uk/ukpga/2010/15/contents" TargetMode="External"/><Relationship Id="rId4" Type="http://schemas.openxmlformats.org/officeDocument/2006/relationships/hyperlink" Target="https://schoolleaders.thekeysupport.com/uid/adf19382-e706-49dd-a618-b6e5eb2ebf85/"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2"/>
          <p:cNvSpPr>
            <a:spLocks noGrp="1"/>
          </p:cNvSpPr>
          <p:nvPr>
            <p:ph type="body" sz="quarter" idx="10"/>
          </p:nvPr>
        </p:nvSpPr>
        <p:spPr bwMode="auto">
          <a:xfrm>
            <a:off x="1995488" y="2917825"/>
            <a:ext cx="8248650" cy="968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The Equality Act 2010</a:t>
            </a:r>
          </a:p>
        </p:txBody>
      </p:sp>
      <p:sp>
        <p:nvSpPr>
          <p:cNvPr id="7171" name="Text Placeholder 3"/>
          <p:cNvSpPr>
            <a:spLocks noGrp="1"/>
          </p:cNvSpPr>
          <p:nvPr>
            <p:ph type="body" sz="quarter" idx="11"/>
          </p:nvPr>
        </p:nvSpPr>
        <p:spPr bwMode="auto">
          <a:xfrm>
            <a:off x="1912938" y="5291138"/>
            <a:ext cx="8307387" cy="5953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Staff briefing</a:t>
            </a:r>
          </a:p>
        </p:txBody>
      </p:sp>
      <p:sp>
        <p:nvSpPr>
          <p:cNvPr id="5" name="Text Placeholder 5"/>
          <p:cNvSpPr txBox="1">
            <a:spLocks/>
          </p:cNvSpPr>
          <p:nvPr/>
        </p:nvSpPr>
        <p:spPr bwMode="auto">
          <a:xfrm>
            <a:off x="9507538" y="1082675"/>
            <a:ext cx="2195512" cy="363538"/>
          </a:xfrm>
          <a:prstGeom prst="rect">
            <a:avLst/>
          </a:prstGeom>
          <a:noFill/>
          <a:ln>
            <a:noFill/>
          </a:ln>
        </p:spPr>
        <p:txBody>
          <a:bodyPr lIns="0" tIns="0" rIns="0" bIns="0"/>
          <a:lstStyle>
            <a:lvl1pPr>
              <a:defRPr>
                <a:solidFill>
                  <a:schemeClr val="tx1"/>
                </a:solidFill>
                <a:latin typeface="Calibri" panose="020F0502020204030204" pitchFamily="34" charset="0"/>
                <a:ea typeface="MS PGothic" panose="020B0600070205080204" pitchFamily="34" charset="-128"/>
              </a:defRPr>
            </a:lvl1pPr>
            <a:lvl2pPr marL="685800" indent="-22860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defRPr/>
            </a:pPr>
            <a:r>
              <a:rPr lang="en-GB" sz="1400" dirty="0">
                <a:solidFill>
                  <a:schemeClr val="bg1"/>
                </a:solidFill>
                <a:latin typeface="+mj-lt"/>
                <a:hlinkClick r:id="rId3"/>
              </a:rPr>
              <a:t>thekeysupport.com/leaders</a:t>
            </a:r>
            <a:endParaRPr lang="en-GB" sz="1400" dirty="0">
              <a:solidFill>
                <a:schemeClr val="bg1"/>
              </a:solidFill>
              <a:latin typeface="+mj-lt"/>
            </a:endParaRPr>
          </a:p>
        </p:txBody>
      </p:sp>
      <mc:AlternateContent xmlns:mc="http://schemas.openxmlformats.org/markup-compatibility/2006" xmlns:p14="http://schemas.microsoft.com/office/powerpoint/2010/main">
        <mc:Choice Requires="p14">
          <p:contentPart p14:bwMode="auto" r:id="rId4">
            <p14:nvContentPartPr>
              <p14:cNvPr id="2" name="Ink 1"/>
              <p14:cNvContentPartPr/>
              <p14:nvPr/>
            </p14:nvContentPartPr>
            <p14:xfrm>
              <a:off x="9807418" y="1272941"/>
              <a:ext cx="360" cy="360"/>
            </p14:xfrm>
          </p:contentPart>
        </mc:Choice>
        <mc:Fallback xmlns="">
          <p:pic>
            <p:nvPicPr>
              <p:cNvPr id="2" name="Ink 1"/>
              <p:cNvPicPr/>
              <p:nvPr/>
            </p:nvPicPr>
            <p:blipFill>
              <a:blip r:embed="rId5"/>
              <a:stretch>
                <a:fillRect/>
              </a:stretch>
            </p:blipFill>
            <p:spPr>
              <a:xfrm>
                <a:off x="9803818" y="1269341"/>
                <a:ext cx="7560" cy="75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3" name="Ink 2"/>
              <p14:cNvContentPartPr/>
              <p14:nvPr/>
            </p14:nvContentPartPr>
            <p14:xfrm>
              <a:off x="9934858" y="1233701"/>
              <a:ext cx="10800" cy="360"/>
            </p14:xfrm>
          </p:contentPart>
        </mc:Choice>
        <mc:Fallback xmlns="">
          <p:pic>
            <p:nvPicPr>
              <p:cNvPr id="3" name="Ink 2"/>
              <p:cNvPicPr/>
              <p:nvPr/>
            </p:nvPicPr>
            <p:blipFill>
              <a:blip r:embed="rId7"/>
              <a:stretch>
                <a:fillRect/>
              </a:stretch>
            </p:blipFill>
            <p:spPr>
              <a:xfrm>
                <a:off x="9931618" y="1230461"/>
                <a:ext cx="16920" cy="6840"/>
              </a:xfrm>
              <a:prstGeom prst="rect">
                <a:avLst/>
              </a:prstGeom>
            </p:spPr>
          </p:pic>
        </mc:Fallback>
      </mc:AlternateContent>
      <p:grpSp>
        <p:nvGrpSpPr>
          <p:cNvPr id="7175" name="Group 6"/>
          <p:cNvGrpSpPr>
            <a:grpSpLocks/>
          </p:cNvGrpSpPr>
          <p:nvPr/>
        </p:nvGrpSpPr>
        <p:grpSpPr bwMode="auto">
          <a:xfrm>
            <a:off x="10082213" y="1223963"/>
            <a:ext cx="11112" cy="0"/>
            <a:chOff x="10082818" y="1223621"/>
            <a:chExt cx="10080" cy="360"/>
          </a:xfrm>
        </p:grpSpPr>
        <mc:AlternateContent xmlns:mc="http://schemas.openxmlformats.org/markup-compatibility/2006" xmlns:p14="http://schemas.microsoft.com/office/powerpoint/2010/main">
          <mc:Choice Requires="p14">
            <p:contentPart p14:bwMode="auto" r:id="rId8">
              <p14:nvContentPartPr>
                <p14:cNvPr id="4" name="Ink 3"/>
                <p14:cNvContentPartPr/>
                <p14:nvPr/>
              </p14:nvContentPartPr>
              <p14:xfrm>
                <a:off x="10082818" y="1223621"/>
                <a:ext cx="10080" cy="360"/>
              </p14:xfrm>
            </p:contentPart>
          </mc:Choice>
          <mc:Fallback xmlns="">
            <p:pic>
              <p:nvPicPr>
                <p:cNvPr id="4" name="Ink 3"/>
                <p:cNvPicPr/>
                <p:nvPr/>
              </p:nvPicPr>
              <p:blipFill>
                <a:blip r:embed="rId9"/>
                <a:stretch>
                  <a:fillRect/>
                </a:stretch>
              </p:blipFill>
              <p:spPr>
                <a:xfrm>
                  <a:off x="10079578" y="1220381"/>
                  <a:ext cx="15840" cy="684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6" name="Ink 5"/>
                <p14:cNvContentPartPr/>
                <p14:nvPr/>
              </p14:nvContentPartPr>
              <p14:xfrm>
                <a:off x="10082818" y="1223621"/>
                <a:ext cx="360" cy="360"/>
              </p14:xfrm>
            </p:contentPart>
          </mc:Choice>
          <mc:Fallback xmlns="">
            <p:pic>
              <p:nvPicPr>
                <p:cNvPr id="6" name="Ink 5"/>
                <p:cNvPicPr/>
                <p:nvPr/>
              </p:nvPicPr>
              <p:blipFill>
                <a:blip r:embed="rId11"/>
                <a:stretch>
                  <a:fillRect/>
                </a:stretch>
              </p:blipFill>
              <p:spPr>
                <a:xfrm>
                  <a:off x="10079578" y="1220381"/>
                  <a:ext cx="6840" cy="684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2">
            <p14:nvContentPartPr>
              <p14:cNvPr id="8" name="Ink 7"/>
              <p14:cNvContentPartPr/>
              <p14:nvPr/>
            </p14:nvContentPartPr>
            <p14:xfrm>
              <a:off x="-801782" y="1331981"/>
              <a:ext cx="20160" cy="19800"/>
            </p14:xfrm>
          </p:contentPart>
        </mc:Choice>
        <mc:Fallback xmlns="">
          <p:pic>
            <p:nvPicPr>
              <p:cNvPr id="8" name="Ink 7"/>
              <p:cNvPicPr/>
              <p:nvPr/>
            </p:nvPicPr>
            <p:blipFill>
              <a:blip r:embed="rId13"/>
              <a:stretch>
                <a:fillRect/>
              </a:stretch>
            </p:blipFill>
            <p:spPr>
              <a:xfrm>
                <a:off x="-806380" y="1326581"/>
                <a:ext cx="28295" cy="298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9" name="Ink 8"/>
              <p14:cNvContentPartPr/>
              <p14:nvPr/>
            </p14:nvContentPartPr>
            <p14:xfrm>
              <a:off x="8863138" y="1223621"/>
              <a:ext cx="360" cy="10080"/>
            </p14:xfrm>
          </p:contentPart>
        </mc:Choice>
        <mc:Fallback xmlns="">
          <p:pic>
            <p:nvPicPr>
              <p:cNvPr id="9" name="Ink 8"/>
              <p:cNvPicPr/>
              <p:nvPr/>
            </p:nvPicPr>
            <p:blipFill>
              <a:blip r:embed="rId15"/>
              <a:stretch>
                <a:fillRect/>
              </a:stretch>
            </p:blipFill>
            <p:spPr>
              <a:xfrm>
                <a:off x="8857738" y="1218221"/>
                <a:ext cx="11160" cy="1872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10" name="Ink 9"/>
              <p14:cNvContentPartPr/>
              <p14:nvPr/>
            </p14:nvContentPartPr>
            <p14:xfrm>
              <a:off x="8863138" y="1233701"/>
              <a:ext cx="360" cy="360"/>
            </p14:xfrm>
          </p:contentPart>
        </mc:Choice>
        <mc:Fallback xmlns="">
          <p:pic>
            <p:nvPicPr>
              <p:cNvPr id="10" name="Ink 9"/>
              <p:cNvPicPr/>
              <p:nvPr/>
            </p:nvPicPr>
            <p:blipFill>
              <a:blip r:embed="rId17"/>
              <a:stretch>
                <a:fillRect/>
              </a:stretch>
            </p:blipFill>
            <p:spPr>
              <a:xfrm>
                <a:off x="8860618" y="1231181"/>
                <a:ext cx="5400" cy="54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11" name="Ink 10"/>
              <p14:cNvContentPartPr/>
              <p14:nvPr/>
            </p14:nvContentPartPr>
            <p14:xfrm>
              <a:off x="8872858" y="1214261"/>
              <a:ext cx="10440" cy="360"/>
            </p14:xfrm>
          </p:contentPart>
        </mc:Choice>
        <mc:Fallback xmlns="">
          <p:pic>
            <p:nvPicPr>
              <p:cNvPr id="11" name="Ink 10"/>
              <p:cNvPicPr/>
              <p:nvPr/>
            </p:nvPicPr>
            <p:blipFill>
              <a:blip r:embed="rId19"/>
              <a:stretch>
                <a:fillRect/>
              </a:stretch>
            </p:blipFill>
            <p:spPr>
              <a:xfrm>
                <a:off x="8868538" y="1209941"/>
                <a:ext cx="18360" cy="900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12" name="Ink 11"/>
              <p14:cNvContentPartPr/>
              <p14:nvPr/>
            </p14:nvContentPartPr>
            <p14:xfrm>
              <a:off x="8872858" y="1214261"/>
              <a:ext cx="360" cy="360"/>
            </p14:xfrm>
          </p:contentPart>
        </mc:Choice>
        <mc:Fallback xmlns="">
          <p:pic>
            <p:nvPicPr>
              <p:cNvPr id="12" name="Ink 11"/>
              <p:cNvPicPr/>
              <p:nvPr/>
            </p:nvPicPr>
            <p:blipFill>
              <a:blip r:embed="rId17"/>
              <a:stretch>
                <a:fillRect/>
              </a:stretch>
            </p:blipFill>
            <p:spPr>
              <a:xfrm>
                <a:off x="8870338" y="1211741"/>
                <a:ext cx="5400" cy="5400"/>
              </a:xfrm>
              <a:prstGeom prst="rect">
                <a:avLst/>
              </a:prstGeom>
            </p:spPr>
          </p:pic>
        </mc:Fallback>
      </mc:AlternateContent>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25603"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E49E5957-9307-4C7B-9A58-7C31C57C1619}" type="slidenum">
              <a:rPr lang="en-US" altLang="en-US">
                <a:solidFill>
                  <a:srgbClr val="3E3E3E"/>
                </a:solidFill>
                <a:latin typeface="Arial" panose="020B0604020202020204" pitchFamily="34" charset="0"/>
              </a:rPr>
              <a:pPr/>
              <a:t>10</a:t>
            </a:fld>
            <a:endParaRPr lang="en-US" altLang="en-US">
              <a:solidFill>
                <a:srgbClr val="3E3E3E"/>
              </a:solidFill>
              <a:latin typeface="Arial" panose="020B0604020202020204" pitchFamily="34" charset="0"/>
            </a:endParaRPr>
          </a:p>
        </p:txBody>
      </p:sp>
      <p:sp>
        <p:nvSpPr>
          <p:cNvPr id="11268" name="Text Placeholder 3"/>
          <p:cNvSpPr>
            <a:spLocks noGrp="1"/>
          </p:cNvSpPr>
          <p:nvPr>
            <p:ph type="body" sz="quarter" idx="15"/>
          </p:nvPr>
        </p:nvSpPr>
        <p:spPr bwMode="auto">
          <a:xfrm>
            <a:off x="677863" y="811213"/>
            <a:ext cx="10714037" cy="4073525"/>
          </a:xfrm>
        </p:spPr>
        <p:txBody>
          <a:bodyPr vert="horz" wrap="square" lIns="91440" tIns="45720" rIns="91440" bIns="45720" numCol="1" anchor="t" anchorCtr="0" compatLnSpc="1">
            <a:prstTxWarp prst="textNoShape">
              <a:avLst/>
            </a:prstTxWarp>
          </a:bodyPr>
          <a:lstStyle/>
          <a:p>
            <a:pPr marL="0" indent="0">
              <a:buFontTx/>
              <a:buNone/>
              <a:defRPr/>
            </a:pPr>
            <a:endParaRPr lang="en-US" dirty="0"/>
          </a:p>
          <a:p>
            <a:pPr>
              <a:defRPr/>
            </a:pPr>
            <a:endParaRPr lang="en-US" dirty="0"/>
          </a:p>
          <a:p>
            <a:pPr>
              <a:defRPr/>
            </a:pPr>
            <a:r>
              <a:rPr lang="en-GB" sz="3000" dirty="0"/>
              <a:t>We must treat pupils with disabilities </a:t>
            </a:r>
            <a:r>
              <a:rPr lang="en-GB" sz="3000" b="1" dirty="0">
                <a:solidFill>
                  <a:schemeClr val="tx2"/>
                </a:solidFill>
              </a:rPr>
              <a:t>more favourably </a:t>
            </a:r>
            <a:r>
              <a:rPr lang="en-GB" sz="3000" dirty="0"/>
              <a:t>than those who don’t have disabilities</a:t>
            </a:r>
          </a:p>
          <a:p>
            <a:pPr>
              <a:defRPr/>
            </a:pPr>
            <a:endParaRPr lang="en-GB" sz="3000" dirty="0"/>
          </a:p>
          <a:p>
            <a:pPr>
              <a:defRPr/>
            </a:pPr>
            <a:r>
              <a:rPr lang="en-US" sz="3000" dirty="0"/>
              <a:t>To do this we must make </a:t>
            </a:r>
            <a:r>
              <a:rPr lang="en-US" sz="3000" b="1" dirty="0">
                <a:solidFill>
                  <a:schemeClr val="tx2"/>
                </a:solidFill>
              </a:rPr>
              <a:t>reasonable adjustments </a:t>
            </a:r>
            <a:br>
              <a:rPr lang="en-US" sz="3000" dirty="0"/>
            </a:br>
            <a:endParaRPr lang="en-US" sz="3000" dirty="0"/>
          </a:p>
          <a:p>
            <a:pPr>
              <a:defRPr/>
            </a:pPr>
            <a:r>
              <a:rPr lang="en-US" sz="3000" dirty="0"/>
              <a:t>We will provide </a:t>
            </a:r>
            <a:r>
              <a:rPr lang="en-US" sz="3000" b="1" dirty="0">
                <a:solidFill>
                  <a:schemeClr val="tx2"/>
                </a:solidFill>
              </a:rPr>
              <a:t>auxiliary aids or services </a:t>
            </a:r>
            <a:r>
              <a:rPr lang="en-US" sz="3000" dirty="0"/>
              <a:t>to remove any disadvantages that the pupil faces</a:t>
            </a:r>
          </a:p>
          <a:p>
            <a:pPr marL="0" indent="0">
              <a:buFontTx/>
              <a:buNone/>
              <a:defRPr/>
            </a:pPr>
            <a:endParaRPr lang="en-US" dirty="0"/>
          </a:p>
          <a:p>
            <a:pPr marL="0" indent="0">
              <a:buFontTx/>
              <a:buNone/>
              <a:defRPr/>
            </a:pPr>
            <a:endParaRPr lang="en-US" dirty="0"/>
          </a:p>
          <a:p>
            <a:pPr marL="0" indent="0">
              <a:buFontTx/>
              <a:buNone/>
              <a:defRPr/>
            </a:pPr>
            <a:endParaRPr lang="en-US" dirty="0"/>
          </a:p>
          <a:p>
            <a:pPr marL="0" indent="0">
              <a:buFontTx/>
              <a:buNone/>
              <a:defRPr/>
            </a:pPr>
            <a:endParaRPr lang="en-GB" dirty="0"/>
          </a:p>
        </p:txBody>
      </p:sp>
      <p:sp>
        <p:nvSpPr>
          <p:cNvPr id="11269" name="Title 4"/>
          <p:cNvSpPr>
            <a:spLocks noGrp="1"/>
          </p:cNvSpPr>
          <p:nvPr>
            <p:ph type="title"/>
          </p:nvPr>
        </p:nvSpPr>
        <p:spPr>
          <a:xfrm>
            <a:off x="677863" y="130175"/>
            <a:ext cx="9453562" cy="928688"/>
          </a:xfrm>
        </p:spPr>
        <p:txBody>
          <a:bodyPr/>
          <a:lstStyle/>
          <a:p>
            <a:pPr eaLnBrk="1" hangingPunct="1">
              <a:defRPr/>
            </a:pPr>
            <a:r>
              <a:rPr lang="en-GB" dirty="0"/>
              <a:t>Disability discrimination</a:t>
            </a:r>
            <a:endParaRPr lang="en-US"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p:nvPr>
        </p:nvSpPr>
        <p:spPr/>
        <p:txBody>
          <a:bodyPr/>
          <a:lstStyle/>
          <a:p>
            <a:r>
              <a:rPr lang="en-US" altLang="en-US"/>
              <a:t>Positive action</a:t>
            </a:r>
            <a:endParaRPr lang="en-GB" altLang="en-US"/>
          </a:p>
        </p:txBody>
      </p:sp>
      <p:sp>
        <p:nvSpPr>
          <p:cNvPr id="29699" name="Slide Number Placeholder 4"/>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65DC9398-65F0-4B8B-AAB6-8915C393E22D}" type="slidenum">
              <a:rPr lang="en-US" altLang="en-US">
                <a:solidFill>
                  <a:srgbClr val="3E3E3E"/>
                </a:solidFill>
                <a:latin typeface="Arial" panose="020B0604020202020204" pitchFamily="34" charset="0"/>
              </a:rPr>
              <a:pPr/>
              <a:t>11</a:t>
            </a:fld>
            <a:endParaRPr lang="en-US" altLang="en-US">
              <a:solidFill>
                <a:srgbClr val="3E3E3E"/>
              </a:solidFill>
              <a:latin typeface="Arial" panose="020B0604020202020204" pitchFamily="34" charset="0"/>
            </a:endParaRPr>
          </a:p>
        </p:txBody>
      </p:sp>
      <p:sp>
        <p:nvSpPr>
          <p:cNvPr id="6" name="Footer Placeholder 5"/>
          <p:cNvSpPr>
            <a:spLocks noGrp="1"/>
          </p:cNvSpPr>
          <p:nvPr>
            <p:ph type="ftr" sz="quarter" idx="17"/>
          </p:nvPr>
        </p:nvSpPr>
        <p:spPr/>
        <p:txBody>
          <a:body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sp>
        <p:nvSpPr>
          <p:cNvPr id="7" name="Text Placeholder 3"/>
          <p:cNvSpPr>
            <a:spLocks noGrp="1"/>
          </p:cNvSpPr>
          <p:nvPr>
            <p:ph type="body" sz="quarter" idx="15"/>
          </p:nvPr>
        </p:nvSpPr>
        <p:spPr bwMode="auto">
          <a:xfrm>
            <a:off x="582613" y="1531938"/>
            <a:ext cx="5530850" cy="1663700"/>
          </a:xfrm>
        </p:spPr>
        <p:txBody>
          <a:bodyPr vert="horz" wrap="square" lIns="91440" tIns="45720" rIns="91440" bIns="45720" numCol="1" anchor="t" anchorCtr="0" compatLnSpc="1">
            <a:prstTxWarp prst="textNoShape">
              <a:avLst/>
            </a:prstTxWarp>
          </a:bodyPr>
          <a:lstStyle/>
          <a:p>
            <a:pPr>
              <a:defRPr/>
            </a:pPr>
            <a:endParaRPr lang="en-US" sz="2800" dirty="0">
              <a:solidFill>
                <a:srgbClr val="12263F"/>
              </a:solidFill>
            </a:endParaRPr>
          </a:p>
          <a:p>
            <a:pPr marL="342900" indent="-342900">
              <a:buFontTx/>
              <a:buBlip>
                <a:blip r:embed="rId3"/>
              </a:buBlip>
              <a:defRPr/>
            </a:pPr>
            <a:r>
              <a:rPr lang="en-US" sz="2600" dirty="0">
                <a:solidFill>
                  <a:srgbClr val="12263F"/>
                </a:solidFill>
              </a:rPr>
              <a:t>We can take </a:t>
            </a:r>
            <a:r>
              <a:rPr lang="en-US" sz="2600" b="1" dirty="0">
                <a:solidFill>
                  <a:schemeClr val="accent2"/>
                </a:solidFill>
              </a:rPr>
              <a:t>targeted action </a:t>
            </a:r>
            <a:r>
              <a:rPr lang="en-US" sz="2600" dirty="0">
                <a:solidFill>
                  <a:srgbClr val="12263F"/>
                </a:solidFill>
              </a:rPr>
              <a:t>to tackle disadvantage experienced by groups of pupils with protected characteristics</a:t>
            </a:r>
          </a:p>
          <a:p>
            <a:pPr>
              <a:defRPr/>
            </a:pPr>
            <a:endParaRPr lang="en-US" sz="2600" dirty="0">
              <a:solidFill>
                <a:srgbClr val="12263F"/>
              </a:solidFill>
            </a:endParaRPr>
          </a:p>
          <a:p>
            <a:pPr marL="342900" indent="-342900">
              <a:buFontTx/>
              <a:buBlip>
                <a:blip r:embed="rId3"/>
              </a:buBlip>
              <a:defRPr/>
            </a:pPr>
            <a:r>
              <a:rPr lang="en-US" sz="2600" dirty="0">
                <a:solidFill>
                  <a:srgbClr val="12263F"/>
                </a:solidFill>
              </a:rPr>
              <a:t>For example, extra reading sessions for boys on free school meals</a:t>
            </a:r>
          </a:p>
          <a:p>
            <a:pPr>
              <a:defRPr/>
            </a:pPr>
            <a:endParaRPr lang="en-US" sz="2800" dirty="0"/>
          </a:p>
          <a:p>
            <a:pPr>
              <a:defRPr/>
            </a:pPr>
            <a:endParaRPr lang="en-US" sz="2800" dirty="0"/>
          </a:p>
          <a:p>
            <a:pPr>
              <a:defRPr/>
            </a:pPr>
            <a:endParaRPr lang="en-US" dirty="0">
              <a:ea typeface="Arial" panose="020B0604020202020204" pitchFamily="34" charset="0"/>
              <a:cs typeface="Times New Roman" panose="02020603050405020304" pitchFamily="18" charset="0"/>
            </a:endParaRPr>
          </a:p>
          <a:p>
            <a:pPr>
              <a:defRPr/>
            </a:pPr>
            <a:endParaRPr lang="en-US" dirty="0">
              <a:ea typeface="Arial" panose="020B0604020202020204" pitchFamily="34" charset="0"/>
              <a:cs typeface="Times New Roman" panose="02020603050405020304" pitchFamily="18" charset="0"/>
            </a:endParaRPr>
          </a:p>
        </p:txBody>
      </p:sp>
      <p:pic>
        <p:nvPicPr>
          <p:cNvPr id="29702" name="Picture 2" descr="FPS55_A1_C2_C4_C7_0712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80163" y="1979613"/>
            <a:ext cx="5319712"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3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54250" y="3778250"/>
            <a:ext cx="3354388"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5" name="Picture 3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4150" y="1749425"/>
            <a:ext cx="2878138" cy="1951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3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829300" y="1695450"/>
            <a:ext cx="3354388"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3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96313" y="3930650"/>
            <a:ext cx="3354387"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3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43913" y="3778250"/>
            <a:ext cx="3354387" cy="227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33800"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B0EC8650-B83B-4FC7-8B3F-46679A0F66EC}" type="slidenum">
              <a:rPr lang="en-US" altLang="en-US">
                <a:solidFill>
                  <a:srgbClr val="3E3E3E"/>
                </a:solidFill>
                <a:latin typeface="Arial" panose="020B0604020202020204" pitchFamily="34" charset="0"/>
              </a:rPr>
              <a:pPr/>
              <a:t>12</a:t>
            </a:fld>
            <a:endParaRPr lang="en-US" altLang="en-US">
              <a:solidFill>
                <a:srgbClr val="3E3E3E"/>
              </a:solidFill>
              <a:latin typeface="Arial" panose="020B0604020202020204" pitchFamily="34" charset="0"/>
            </a:endParaRPr>
          </a:p>
        </p:txBody>
      </p:sp>
      <p:sp>
        <p:nvSpPr>
          <p:cNvPr id="11269" name="Title 4"/>
          <p:cNvSpPr>
            <a:spLocks noGrp="1"/>
          </p:cNvSpPr>
          <p:nvPr>
            <p:ph type="title"/>
          </p:nvPr>
        </p:nvSpPr>
        <p:spPr>
          <a:xfrm>
            <a:off x="677863" y="130175"/>
            <a:ext cx="9453562" cy="928688"/>
          </a:xfrm>
        </p:spPr>
        <p:txBody>
          <a:bodyPr/>
          <a:lstStyle/>
          <a:p>
            <a:pPr eaLnBrk="1" hangingPunct="1">
              <a:defRPr/>
            </a:pPr>
            <a:r>
              <a:rPr lang="en-GB" dirty="0"/>
              <a:t>What we expect from our staff</a:t>
            </a:r>
            <a:endParaRPr lang="en-US" altLang="en-US" dirty="0"/>
          </a:p>
        </p:txBody>
      </p:sp>
      <p:sp>
        <p:nvSpPr>
          <p:cNvPr id="23" name="Rectangle 22"/>
          <p:cNvSpPr/>
          <p:nvPr/>
        </p:nvSpPr>
        <p:spPr>
          <a:xfrm>
            <a:off x="6272213" y="2074863"/>
            <a:ext cx="2573337" cy="150177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GB" b="1" dirty="0">
                <a:solidFill>
                  <a:schemeClr val="tx2"/>
                </a:solidFill>
              </a:rPr>
              <a:t>Make sure all pupils have everything that they need to be confident and thrive</a:t>
            </a:r>
            <a:endParaRPr lang="en-GB" dirty="0"/>
          </a:p>
        </p:txBody>
      </p:sp>
      <p:sp>
        <p:nvSpPr>
          <p:cNvPr id="27" name="Rectangle 26"/>
          <p:cNvSpPr/>
          <p:nvPr/>
        </p:nvSpPr>
        <p:spPr>
          <a:xfrm>
            <a:off x="8640763" y="4371975"/>
            <a:ext cx="2963862" cy="1374775"/>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GB" b="1" dirty="0">
                <a:solidFill>
                  <a:schemeClr val="tx2"/>
                </a:solidFill>
              </a:rPr>
              <a:t>Consider equality when making everyday decisions</a:t>
            </a:r>
            <a:endParaRPr lang="en-GB" dirty="0"/>
          </a:p>
        </p:txBody>
      </p:sp>
      <p:sp>
        <p:nvSpPr>
          <p:cNvPr id="25" name="Rectangle 24"/>
          <p:cNvSpPr/>
          <p:nvPr/>
        </p:nvSpPr>
        <p:spPr bwMode="auto">
          <a:xfrm>
            <a:off x="2389186" y="4117974"/>
            <a:ext cx="3198813" cy="151606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r>
              <a:rPr lang="en-US" b="1" dirty="0">
                <a:solidFill>
                  <a:schemeClr val="tx2"/>
                </a:solidFill>
              </a:rPr>
              <a:t>Remove any barriers stopping pupils from fully enjoying their life at school</a:t>
            </a:r>
            <a:endParaRPr lang="en-GB" b="1" dirty="0">
              <a:solidFill>
                <a:schemeClr val="tx2"/>
              </a:solidFill>
            </a:endParaRPr>
          </a:p>
        </p:txBody>
      </p:sp>
      <p:pic>
        <p:nvPicPr>
          <p:cNvPr id="33805" name="Picture 12" descr="HAPPY_ICON_WEB-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713" y="4989513"/>
            <a:ext cx="80327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5854700" y="3303588"/>
            <a:ext cx="2990850" cy="369887"/>
          </a:xfrm>
          <a:prstGeom prst="rect">
            <a:avLst/>
          </a:prstGeom>
          <a:noFill/>
        </p:spPr>
        <p:txBody>
          <a:bodyPr>
            <a:spAutoFit/>
          </a:bodyPr>
          <a:lstStyle/>
          <a:p>
            <a:pPr algn="ctr">
              <a:defRPr/>
            </a:pPr>
            <a:endParaRPr lang="en-GB" i="1" dirty="0">
              <a:solidFill>
                <a:schemeClr val="tx2"/>
              </a:solidFill>
              <a:latin typeface="+mj-lt"/>
            </a:endParaRPr>
          </a:p>
        </p:txBody>
      </p:sp>
      <p:sp>
        <p:nvSpPr>
          <p:cNvPr id="6" name="TextBox 5"/>
          <p:cNvSpPr txBox="1"/>
          <p:nvPr/>
        </p:nvSpPr>
        <p:spPr>
          <a:xfrm>
            <a:off x="198438" y="2243138"/>
            <a:ext cx="2990850" cy="922337"/>
          </a:xfrm>
          <a:prstGeom prst="rect">
            <a:avLst/>
          </a:prstGeom>
          <a:noFill/>
        </p:spPr>
        <p:txBody>
          <a:bodyPr>
            <a:spAutoFit/>
          </a:bodyPr>
          <a:lstStyle/>
          <a:p>
            <a:pPr algn="ctr">
              <a:defRPr/>
            </a:pPr>
            <a:r>
              <a:rPr lang="en-US" b="1" dirty="0">
                <a:solidFill>
                  <a:schemeClr val="tx2"/>
                </a:solidFill>
                <a:latin typeface="+mn-lt"/>
              </a:rPr>
              <a:t>Be welcoming to </a:t>
            </a:r>
          </a:p>
          <a:p>
            <a:pPr algn="ctr">
              <a:defRPr/>
            </a:pPr>
            <a:r>
              <a:rPr lang="en-US" b="1" dirty="0">
                <a:solidFill>
                  <a:schemeClr val="tx2"/>
                </a:solidFill>
                <a:latin typeface="+mn-lt"/>
              </a:rPr>
              <a:t>all, and celebrate </a:t>
            </a:r>
          </a:p>
          <a:p>
            <a:pPr algn="ctr">
              <a:defRPr/>
            </a:pPr>
            <a:r>
              <a:rPr lang="en-US" b="1" dirty="0">
                <a:solidFill>
                  <a:schemeClr val="tx2"/>
                </a:solidFill>
                <a:latin typeface="+mn-lt"/>
              </a:rPr>
              <a:t>difference</a:t>
            </a:r>
          </a:p>
        </p:txBody>
      </p:sp>
      <p:pic>
        <p:nvPicPr>
          <p:cNvPr id="33808" name="Picture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952038" y="1873250"/>
            <a:ext cx="1131887"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09" name="Picture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4025900" y="1730375"/>
            <a:ext cx="1262063"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810" name="Picture 8"/>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6715125" y="4914900"/>
            <a:ext cx="1274763" cy="126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35843"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3DFFE075-2859-4F11-823C-8B1B1F75CFD0}" type="slidenum">
              <a:rPr lang="en-US" altLang="en-US">
                <a:solidFill>
                  <a:srgbClr val="3E3E3E"/>
                </a:solidFill>
                <a:latin typeface="Arial" panose="020B0604020202020204" pitchFamily="34" charset="0"/>
              </a:rPr>
              <a:pPr/>
              <a:t>13</a:t>
            </a:fld>
            <a:endParaRPr lang="en-US" altLang="en-US">
              <a:solidFill>
                <a:srgbClr val="3E3E3E"/>
              </a:solidFill>
              <a:latin typeface="Arial" panose="020B0604020202020204" pitchFamily="34" charset="0"/>
            </a:endParaRPr>
          </a:p>
        </p:txBody>
      </p:sp>
      <p:sp>
        <p:nvSpPr>
          <p:cNvPr id="11268" name="Text Placeholder 3"/>
          <p:cNvSpPr>
            <a:spLocks noGrp="1"/>
          </p:cNvSpPr>
          <p:nvPr>
            <p:ph type="body" sz="quarter" idx="15"/>
          </p:nvPr>
        </p:nvSpPr>
        <p:spPr bwMode="auto">
          <a:xfrm>
            <a:off x="677863" y="1649413"/>
            <a:ext cx="11177587" cy="3763962"/>
          </a:xfrm>
        </p:spPr>
        <p:txBody>
          <a:bodyPr vert="horz" wrap="square" lIns="91440" tIns="45720" rIns="91440" bIns="45720" numCol="1" anchor="t" anchorCtr="0" compatLnSpc="1">
            <a:prstTxWarp prst="textNoShape">
              <a:avLst/>
            </a:prstTxWarp>
          </a:bodyPr>
          <a:lstStyle/>
          <a:p>
            <a:pPr marL="0" indent="0">
              <a:buFontTx/>
              <a:buNone/>
              <a:defRPr/>
            </a:pPr>
            <a:r>
              <a:rPr lang="en-GB" b="1" dirty="0">
                <a:solidFill>
                  <a:schemeClr val="tx2"/>
                </a:solidFill>
              </a:rPr>
              <a:t>Remember …</a:t>
            </a:r>
            <a:endParaRPr lang="en-GB" dirty="0"/>
          </a:p>
          <a:p>
            <a:pPr>
              <a:defRPr/>
            </a:pPr>
            <a:endParaRPr lang="en-GB" dirty="0"/>
          </a:p>
          <a:p>
            <a:pPr eaLnBrk="1" hangingPunct="1">
              <a:lnSpc>
                <a:spcPct val="150000"/>
              </a:lnSpc>
              <a:defRPr/>
            </a:pPr>
            <a:r>
              <a:rPr lang="en-US" altLang="en-US" dirty="0"/>
              <a:t>The Equality Act protects people on the basis of 9 protected characteristics</a:t>
            </a:r>
          </a:p>
          <a:p>
            <a:pPr eaLnBrk="1" hangingPunct="1">
              <a:lnSpc>
                <a:spcPct val="150000"/>
              </a:lnSpc>
              <a:defRPr/>
            </a:pPr>
            <a:r>
              <a:rPr lang="en-US" altLang="en-US" dirty="0"/>
              <a:t>Pupils, staff, parents and the wider community are protected under the act</a:t>
            </a:r>
          </a:p>
          <a:p>
            <a:pPr eaLnBrk="1" hangingPunct="1">
              <a:lnSpc>
                <a:spcPct val="150000"/>
              </a:lnSpc>
              <a:defRPr/>
            </a:pPr>
            <a:r>
              <a:rPr lang="en-US" altLang="en-US" dirty="0"/>
              <a:t>There are different kinds of discrimination </a:t>
            </a:r>
          </a:p>
          <a:p>
            <a:pPr eaLnBrk="1" hangingPunct="1">
              <a:lnSpc>
                <a:spcPct val="150000"/>
              </a:lnSpc>
              <a:defRPr/>
            </a:pPr>
            <a:r>
              <a:rPr lang="en-US" altLang="en-US" dirty="0"/>
              <a:t>You must make reasonable adjustments for those with disabilities</a:t>
            </a:r>
          </a:p>
          <a:p>
            <a:pPr eaLnBrk="1" hangingPunct="1">
              <a:lnSpc>
                <a:spcPct val="150000"/>
              </a:lnSpc>
              <a:defRPr/>
            </a:pPr>
            <a:r>
              <a:rPr lang="en-US" altLang="en-US" dirty="0"/>
              <a:t>Let’s work together to create an inclusive and welcoming environment for all</a:t>
            </a:r>
          </a:p>
          <a:p>
            <a:pPr eaLnBrk="1" hangingPunct="1">
              <a:defRPr/>
            </a:pPr>
            <a:endParaRPr lang="en-US" altLang="en-US" dirty="0"/>
          </a:p>
          <a:p>
            <a:pPr eaLnBrk="1" hangingPunct="1">
              <a:defRPr/>
            </a:pPr>
            <a:endParaRPr lang="en-US" altLang="en-US" dirty="0"/>
          </a:p>
          <a:p>
            <a:pPr eaLnBrk="1" hangingPunct="1">
              <a:defRPr/>
            </a:pPr>
            <a:endParaRPr lang="en-US" altLang="en-US" dirty="0"/>
          </a:p>
          <a:p>
            <a:pPr eaLnBrk="1" hangingPunct="1">
              <a:defRPr/>
            </a:pPr>
            <a:endParaRPr lang="en-GB" altLang="en-US" dirty="0"/>
          </a:p>
        </p:txBody>
      </p:sp>
      <p:sp>
        <p:nvSpPr>
          <p:cNvPr id="11269" name="Title 4"/>
          <p:cNvSpPr>
            <a:spLocks noGrp="1"/>
          </p:cNvSpPr>
          <p:nvPr>
            <p:ph type="title"/>
          </p:nvPr>
        </p:nvSpPr>
        <p:spPr>
          <a:xfrm>
            <a:off x="677863" y="130175"/>
            <a:ext cx="9453562" cy="928688"/>
          </a:xfrm>
        </p:spPr>
        <p:txBody>
          <a:bodyPr/>
          <a:lstStyle/>
          <a:p>
            <a:pPr eaLnBrk="1" hangingPunct="1">
              <a:defRPr/>
            </a:pPr>
            <a:r>
              <a:rPr lang="en-GB" altLang="en-US" dirty="0"/>
              <a:t>Key takeaways</a:t>
            </a:r>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Placeholder 2"/>
          <p:cNvSpPr>
            <a:spLocks noGrp="1"/>
          </p:cNvSpPr>
          <p:nvPr>
            <p:ph type="body" sz="quarter" idx="13"/>
          </p:nvPr>
        </p:nvSpPr>
        <p:spPr bwMode="auto">
          <a:xfrm>
            <a:off x="677863" y="1420813"/>
            <a:ext cx="10048875" cy="4665662"/>
          </a:xfrm>
        </p:spPr>
        <p:txBody>
          <a:bodyPr vert="horz" wrap="square" rIns="91440" bIns="45720" numCol="1" anchor="t" anchorCtr="0" compatLnSpc="1">
            <a:prstTxWarp prst="textNoShape">
              <a:avLst/>
            </a:prstTxWarp>
          </a:bodyPr>
          <a:lstStyle/>
          <a:p>
            <a:pPr>
              <a:defRPr/>
            </a:pPr>
            <a:r>
              <a:rPr lang="en-US" altLang="en-US" sz="1300" dirty="0"/>
              <a:t>Equality Act 2010, The Key Leaders</a:t>
            </a:r>
          </a:p>
          <a:p>
            <a:pPr>
              <a:defRPr/>
            </a:pPr>
            <a:r>
              <a:rPr lang="en-GB" altLang="en-US" sz="1300" dirty="0">
                <a:hlinkClick r:id="rId3"/>
              </a:rPr>
              <a:t>https://schoolleaders.thekeysupport.com/uid/8b88fe25-472a-4a5d-a94d-f29efc59d1b1/</a:t>
            </a:r>
            <a:r>
              <a:rPr lang="en-GB" altLang="en-US" sz="1300" dirty="0"/>
              <a:t> </a:t>
            </a:r>
          </a:p>
          <a:p>
            <a:pPr>
              <a:defRPr/>
            </a:pPr>
            <a:endParaRPr lang="en-GB" altLang="en-US" sz="1300" dirty="0"/>
          </a:p>
          <a:p>
            <a:pPr>
              <a:defRPr/>
            </a:pPr>
            <a:r>
              <a:rPr lang="en-US" sz="1300" dirty="0"/>
              <a:t>Equality Act 2010: reasonable adjustments, The Key Leaders</a:t>
            </a:r>
          </a:p>
          <a:p>
            <a:pPr>
              <a:defRPr/>
            </a:pPr>
            <a:r>
              <a:rPr lang="en-GB" sz="1300" dirty="0">
                <a:hlinkClick r:id="rId4"/>
              </a:rPr>
              <a:t>https://schoolleaders.thekeysupport.com/uid/adf19382-e706-49dd-a618-b6e5eb2ebf85/</a:t>
            </a:r>
            <a:r>
              <a:rPr lang="en-GB" sz="1300" dirty="0"/>
              <a:t> </a:t>
            </a:r>
          </a:p>
          <a:p>
            <a:pPr>
              <a:defRPr/>
            </a:pPr>
            <a:endParaRPr lang="en-GB" sz="1300" dirty="0">
              <a:solidFill>
                <a:srgbClr val="000000"/>
              </a:solidFill>
              <a:latin typeface="Arial"/>
              <a:ea typeface="MS PGothic"/>
              <a:cs typeface="Arial"/>
            </a:endParaRPr>
          </a:p>
          <a:p>
            <a:pPr>
              <a:defRPr/>
            </a:pPr>
            <a:r>
              <a:rPr lang="en-GB" sz="1300" dirty="0">
                <a:solidFill>
                  <a:srgbClr val="000000"/>
                </a:solidFill>
                <a:latin typeface="Arial"/>
                <a:ea typeface="MS PGothic"/>
                <a:cs typeface="Arial"/>
              </a:rPr>
              <a:t>Equality Act 2010 </a:t>
            </a:r>
            <a:r>
              <a:rPr lang="en-GB" sz="1300" dirty="0">
                <a:latin typeface="Arial"/>
                <a:ea typeface="MS PGothic"/>
                <a:cs typeface="Arial"/>
                <a:hlinkClick r:id="rId5"/>
              </a:rPr>
              <a:t>https://www.legislation.gov.uk/ukpga/2010/15/contents</a:t>
            </a:r>
            <a:endParaRPr lang="en-GB" sz="1300" dirty="0">
              <a:latin typeface="Arial"/>
              <a:ea typeface="MS PGothic"/>
              <a:cs typeface="Arial"/>
            </a:endParaRPr>
          </a:p>
          <a:p>
            <a:pPr>
              <a:defRPr/>
            </a:pPr>
            <a:endParaRPr lang="en-GB" sz="1300" dirty="0">
              <a:latin typeface="Arial"/>
              <a:ea typeface="MS PGothic"/>
              <a:cs typeface="Arial"/>
            </a:endParaRPr>
          </a:p>
          <a:p>
            <a:pPr>
              <a:defRPr/>
            </a:pPr>
            <a:r>
              <a:rPr lang="en-US" altLang="en-US" sz="1300" dirty="0"/>
              <a:t>What equality law means for you as an education provider: schools, Equality and Human Rights Commission </a:t>
            </a:r>
            <a:r>
              <a:rPr lang="en-US" altLang="en-US" sz="1300" dirty="0">
                <a:hlinkClick r:id="rId6"/>
              </a:rPr>
              <a:t>https://www.equalityhumanrights.com/en/publication-download/what-equality-law-means-you-education-provider-schools</a:t>
            </a:r>
            <a:r>
              <a:rPr lang="en-US" altLang="en-US" sz="1300" dirty="0"/>
              <a:t> </a:t>
            </a:r>
          </a:p>
          <a:p>
            <a:pPr>
              <a:defRPr/>
            </a:pPr>
            <a:endParaRPr lang="en-GB" altLang="en-US" sz="1300" dirty="0"/>
          </a:p>
          <a:p>
            <a:pPr>
              <a:defRPr/>
            </a:pPr>
            <a:r>
              <a:rPr lang="en-US" altLang="en-US" sz="1300" dirty="0"/>
              <a:t>Equality Act 2010: what teachers need to know and what schools need to do, Council for Disabled Children </a:t>
            </a:r>
            <a:r>
              <a:rPr lang="en-GB" altLang="en-US" sz="1300" dirty="0">
                <a:hlinkClick r:id="rId7"/>
              </a:rPr>
              <a:t>https://councilfordisabledchildren.org.uk/resources/all-aresources/filter/inclusion-send/disabled-children-and-equality-act-2010-what-teachers</a:t>
            </a:r>
            <a:r>
              <a:rPr lang="en-GB" altLang="en-US" sz="1300" dirty="0"/>
              <a:t> </a:t>
            </a:r>
          </a:p>
          <a:p>
            <a:pPr>
              <a:defRPr/>
            </a:pPr>
            <a:endParaRPr lang="en-GB" sz="1300" dirty="0"/>
          </a:p>
          <a:p>
            <a:pPr>
              <a:defRPr/>
            </a:pPr>
            <a:r>
              <a:rPr lang="en-US" altLang="en-US" sz="1300" dirty="0"/>
              <a:t>Positive action, Equality and Human Rights Commission</a:t>
            </a:r>
          </a:p>
          <a:p>
            <a:pPr>
              <a:defRPr/>
            </a:pPr>
            <a:r>
              <a:rPr lang="en-US" sz="1300" dirty="0">
                <a:hlinkClick r:id="rId8"/>
              </a:rPr>
              <a:t>https://www.equalityhumanrights.com/en/advice-and-guidance/positive-action</a:t>
            </a:r>
            <a:endParaRPr lang="en-US" sz="1300" dirty="0"/>
          </a:p>
          <a:p>
            <a:pPr>
              <a:defRPr/>
            </a:pPr>
            <a:endParaRPr lang="en-US" sz="1300" dirty="0"/>
          </a:p>
          <a:p>
            <a:pPr>
              <a:defRPr/>
            </a:pPr>
            <a:endParaRPr lang="en-GB" sz="1050" dirty="0"/>
          </a:p>
          <a:p>
            <a:pPr>
              <a:defRPr/>
            </a:pPr>
            <a:endParaRPr lang="en-GB" sz="1050" dirty="0">
              <a:solidFill>
                <a:srgbClr val="000000"/>
              </a:solidFill>
            </a:endParaRPr>
          </a:p>
          <a:p>
            <a:pPr>
              <a:defRPr/>
            </a:pPr>
            <a:endParaRPr lang="en-GB" sz="1200" dirty="0">
              <a:solidFill>
                <a:srgbClr val="000000"/>
              </a:solidFill>
            </a:endParaRPr>
          </a:p>
          <a:p>
            <a:pPr marL="342900" indent="-342900" eaLnBrk="1" hangingPunct="1">
              <a:buFontTx/>
              <a:buChar char="•"/>
              <a:defRPr/>
            </a:pPr>
            <a:endParaRPr lang="en-US" altLang="en-US" dirty="0">
              <a:solidFill>
                <a:srgbClr val="0072CC"/>
              </a:solidFill>
            </a:endParaRPr>
          </a:p>
        </p:txBody>
      </p:sp>
      <p:sp>
        <p:nvSpPr>
          <p:cNvPr id="5" name="Footer Placeholder 4"/>
          <p:cNvSpPr>
            <a:spLocks noGrp="1"/>
          </p:cNvSpPr>
          <p:nvPr>
            <p:ph type="ftr" sz="quarter" idx="16"/>
          </p:nvPr>
        </p:nvSpPr>
        <p:spPr/>
        <p:txBody>
          <a:bodyPr/>
          <a:lstStyle/>
          <a:p>
            <a:pPr>
              <a:defRPr/>
            </a:pPr>
            <a:r>
              <a:rPr lang="en-US" altLang="en-US" dirty="0"/>
              <a:t>© The Key Support Services Ltd</a:t>
            </a:r>
            <a:endParaRPr lang="en-GB" sz="1200" dirty="0">
              <a:solidFill>
                <a:schemeClr val="tx1">
                  <a:tint val="75000"/>
                </a:schemeClr>
              </a:solidFill>
              <a:latin typeface="Calibri" panose="020F0502020204030204" pitchFamily="34" charset="0"/>
            </a:endParaRPr>
          </a:p>
        </p:txBody>
      </p:sp>
      <p:sp>
        <p:nvSpPr>
          <p:cNvPr id="37892" name="Slide Number Placeholder 5"/>
          <p:cNvSpPr>
            <a:spLocks noGrp="1" noChangeArrowheads="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19298176-073B-456C-98A5-E739075C653D}" type="slidenum">
              <a:rPr lang="en-US" altLang="en-US">
                <a:solidFill>
                  <a:srgbClr val="3E3E3E"/>
                </a:solidFill>
                <a:latin typeface="Arial" panose="020B0604020202020204" pitchFamily="34" charset="0"/>
              </a:rPr>
              <a:pPr/>
              <a:t>14</a:t>
            </a:fld>
            <a:endParaRPr lang="en-US" altLang="en-US">
              <a:solidFill>
                <a:srgbClr val="3E3E3E"/>
              </a:solidFill>
              <a:latin typeface="Arial" panose="020B0604020202020204" pitchFamily="34" charset="0"/>
            </a:endParaRPr>
          </a:p>
        </p:txBody>
      </p:sp>
      <p:sp>
        <p:nvSpPr>
          <p:cNvPr id="37893" name="Title 2"/>
          <p:cNvSpPr>
            <a:spLocks noGrp="1"/>
          </p:cNvSpPr>
          <p:nvPr>
            <p:ph type="title" idx="4294967295"/>
          </p:nvPr>
        </p:nvSpPr>
        <p:spPr/>
        <p:txBody>
          <a:bodyPr/>
          <a:lstStyle/>
          <a:p>
            <a:r>
              <a:rPr lang="en-GB" altLang="en-US"/>
              <a:t>Sources</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2"/>
          <p:cNvSpPr>
            <a:spLocks noGrp="1"/>
          </p:cNvSpPr>
          <p:nvPr>
            <p:ph type="body" sz="quarter" idx="15"/>
          </p:nvPr>
        </p:nvSpPr>
        <p:spPr bwMode="auto">
          <a:xfrm>
            <a:off x="677863" y="1331913"/>
            <a:ext cx="10798175" cy="2103437"/>
          </a:xfrm>
        </p:spPr>
        <p:txBody>
          <a:bodyPr vert="horz" wrap="square" lIns="91440" tIns="45720" rIns="91440" bIns="45720" numCol="1" anchor="t" anchorCtr="0" compatLnSpc="1">
            <a:prstTxWarp prst="textNoShape">
              <a:avLst/>
            </a:prstTxWarp>
          </a:bodyPr>
          <a:lstStyle/>
          <a:p>
            <a:pPr marL="0" indent="0">
              <a:buFontTx/>
              <a:buNone/>
              <a:defRPr/>
            </a:pPr>
            <a:r>
              <a:rPr lang="en-US" altLang="en-US" b="1" dirty="0">
                <a:solidFill>
                  <a:srgbClr val="FF1F6F"/>
                </a:solidFill>
              </a:rPr>
              <a:t>Today, we’ll learn…</a:t>
            </a:r>
          </a:p>
          <a:p>
            <a:pPr marL="0" indent="0">
              <a:lnSpc>
                <a:spcPct val="150000"/>
              </a:lnSpc>
              <a:buFontTx/>
              <a:buNone/>
              <a:defRPr/>
            </a:pPr>
            <a:endParaRPr lang="en-US" altLang="en-US" b="1" dirty="0">
              <a:solidFill>
                <a:srgbClr val="FF1F6F"/>
              </a:solidFill>
            </a:endParaRPr>
          </a:p>
          <a:p>
            <a:pPr marL="457200" indent="-457200">
              <a:lnSpc>
                <a:spcPct val="150000"/>
              </a:lnSpc>
              <a:buFontTx/>
              <a:buAutoNum type="arabicPeriod"/>
              <a:defRPr/>
            </a:pPr>
            <a:r>
              <a:rPr lang="en-US" altLang="en-US" b="1" dirty="0"/>
              <a:t>What the Equality Act 2010 is</a:t>
            </a:r>
          </a:p>
          <a:p>
            <a:pPr marL="457200" indent="-457200">
              <a:lnSpc>
                <a:spcPct val="150000"/>
              </a:lnSpc>
              <a:buFontTx/>
              <a:buAutoNum type="arabicPeriod"/>
              <a:defRPr/>
            </a:pPr>
            <a:r>
              <a:rPr lang="en-US" altLang="en-US" b="1" dirty="0"/>
              <a:t>What the 9 protected characteristics are</a:t>
            </a:r>
          </a:p>
          <a:p>
            <a:pPr marL="457200" indent="-457200">
              <a:lnSpc>
                <a:spcPct val="150000"/>
              </a:lnSpc>
              <a:buFontTx/>
              <a:buAutoNum type="arabicPeriod"/>
              <a:defRPr/>
            </a:pPr>
            <a:r>
              <a:rPr lang="en-US" altLang="en-US" b="1" dirty="0"/>
              <a:t>What the different types of discrimination are</a:t>
            </a:r>
          </a:p>
          <a:p>
            <a:pPr marL="457200" indent="-457200">
              <a:lnSpc>
                <a:spcPct val="150000"/>
              </a:lnSpc>
              <a:buFontTx/>
              <a:buAutoNum type="arabicPeriod"/>
              <a:defRPr/>
            </a:pPr>
            <a:r>
              <a:rPr lang="en-US" altLang="en-US" b="1" dirty="0"/>
              <a:t>What our duties to protected individuals are</a:t>
            </a:r>
          </a:p>
          <a:p>
            <a:pPr marL="457200" indent="-457200">
              <a:lnSpc>
                <a:spcPct val="150000"/>
              </a:lnSpc>
              <a:buFontTx/>
              <a:buAutoNum type="arabicPeriod"/>
              <a:defRPr/>
            </a:pPr>
            <a:endParaRPr lang="en-US" altLang="en-US" b="1" dirty="0">
              <a:solidFill>
                <a:srgbClr val="FF1F6F"/>
              </a:solidFill>
            </a:endParaRPr>
          </a:p>
          <a:p>
            <a:pPr marL="0" indent="0">
              <a:lnSpc>
                <a:spcPct val="150000"/>
              </a:lnSpc>
              <a:buFontTx/>
              <a:buNone/>
              <a:defRPr/>
            </a:pPr>
            <a:endParaRPr lang="en-US" altLang="en-US" b="1" dirty="0"/>
          </a:p>
        </p:txBody>
      </p:sp>
      <p:sp>
        <p:nvSpPr>
          <p:cNvPr id="8" name="Title 7"/>
          <p:cNvSpPr>
            <a:spLocks noGrp="1"/>
          </p:cNvSpPr>
          <p:nvPr>
            <p:ph type="title"/>
          </p:nvPr>
        </p:nvSpPr>
        <p:spPr>
          <a:xfrm>
            <a:off x="677863" y="130175"/>
            <a:ext cx="10798175" cy="928688"/>
          </a:xfrm>
        </p:spPr>
        <p:txBody>
          <a:bodyPr/>
          <a:lstStyle/>
          <a:p>
            <a:pPr>
              <a:defRPr/>
            </a:pPr>
            <a:r>
              <a:rPr lang="en-GB" dirty="0"/>
              <a:t>Learning objectives</a:t>
            </a:r>
          </a:p>
        </p:txBody>
      </p:sp>
      <p:sp>
        <p:nvSpPr>
          <p:cNvPr id="9220" name="Slide Number Placeholder 4"/>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A4499C52-8DD2-4713-9D3C-2D7619358A3B}" type="slidenum">
              <a:rPr lang="en-US" altLang="en-US">
                <a:solidFill>
                  <a:srgbClr val="3E3E3E"/>
                </a:solidFill>
                <a:latin typeface="Arial" panose="020B0604020202020204" pitchFamily="34" charset="0"/>
              </a:rPr>
              <a:pPr/>
              <a:t>2</a:t>
            </a:fld>
            <a:endParaRPr lang="en-US" altLang="en-US">
              <a:solidFill>
                <a:srgbClr val="3E3E3E"/>
              </a:solidFill>
              <a:latin typeface="Arial" panose="020B0604020202020204" pitchFamily="34" charset="0"/>
            </a:endParaRPr>
          </a:p>
        </p:txBody>
      </p:sp>
      <p:sp>
        <p:nvSpPr>
          <p:cNvPr id="6" name="Footer Placeholder 5"/>
          <p:cNvSpPr>
            <a:spLocks noGrp="1"/>
          </p:cNvSpPr>
          <p:nvPr>
            <p:ph type="ftr" sz="quarter" idx="17"/>
          </p:nvPr>
        </p:nvSpPr>
        <p:spPr/>
        <p:txBody>
          <a:body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pic>
        <p:nvPicPr>
          <p:cNvPr id="9222" name="Picture 2" descr="TARGET_GRAPHIC_ICON_WEB-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82100" y="4503738"/>
            <a:ext cx="150971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062913" y="3473450"/>
            <a:ext cx="3835400" cy="2446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11268"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670B8844-8B2C-490D-82E5-1EB5A7F075A1}" type="slidenum">
              <a:rPr lang="en-US" altLang="en-US">
                <a:solidFill>
                  <a:srgbClr val="3E3E3E"/>
                </a:solidFill>
                <a:latin typeface="Arial" panose="020B0604020202020204" pitchFamily="34" charset="0"/>
              </a:rPr>
              <a:pPr/>
              <a:t>3</a:t>
            </a:fld>
            <a:endParaRPr lang="en-US" altLang="en-US">
              <a:solidFill>
                <a:srgbClr val="3E3E3E"/>
              </a:solidFill>
              <a:latin typeface="Arial" panose="020B0604020202020204" pitchFamily="34" charset="0"/>
            </a:endParaRPr>
          </a:p>
        </p:txBody>
      </p:sp>
      <p:sp>
        <p:nvSpPr>
          <p:cNvPr id="3" name="Text Placeholder 3"/>
          <p:cNvSpPr>
            <a:spLocks noGrp="1"/>
          </p:cNvSpPr>
          <p:nvPr>
            <p:ph type="body" sz="quarter" idx="15"/>
          </p:nvPr>
        </p:nvSpPr>
        <p:spPr bwMode="auto">
          <a:xfrm>
            <a:off x="582613" y="1766888"/>
            <a:ext cx="10345737" cy="4071937"/>
          </a:xfrm>
        </p:spPr>
        <p:txBody>
          <a:bodyPr vert="horz" wrap="square" lIns="91440" tIns="45720" rIns="91440" bIns="45720" numCol="1" anchor="t" anchorCtr="0" compatLnSpc="1">
            <a:prstTxWarp prst="textNoShape">
              <a:avLst/>
            </a:prstTxWarp>
          </a:bodyPr>
          <a:lstStyle/>
          <a:p>
            <a:pPr marL="0" indent="0">
              <a:buFontTx/>
              <a:buNone/>
              <a:defRPr/>
            </a:pPr>
            <a:endParaRPr lang="en-GB" dirty="0"/>
          </a:p>
          <a:p>
            <a:pPr>
              <a:defRPr/>
            </a:pPr>
            <a:r>
              <a:rPr lang="en-US" sz="2800" dirty="0"/>
              <a:t>The act is a law that protects </a:t>
            </a:r>
            <a:r>
              <a:rPr lang="en-US" sz="2800" b="1" dirty="0">
                <a:solidFill>
                  <a:schemeClr val="accent2"/>
                </a:solidFill>
              </a:rPr>
              <a:t>everyone</a:t>
            </a:r>
            <a:r>
              <a:rPr lang="en-US" sz="2800" dirty="0"/>
              <a:t> from discrimination </a:t>
            </a:r>
          </a:p>
          <a:p>
            <a:pPr marL="0" indent="0">
              <a:buFontTx/>
              <a:buNone/>
              <a:defRPr/>
            </a:pPr>
            <a:endParaRPr lang="en-US" sz="2800" dirty="0"/>
          </a:p>
          <a:p>
            <a:pPr>
              <a:defRPr/>
            </a:pPr>
            <a:r>
              <a:rPr lang="en-US" sz="2800" dirty="0"/>
              <a:t>This includes pupils, parents and staff</a:t>
            </a:r>
          </a:p>
          <a:p>
            <a:pPr marL="0" indent="0">
              <a:buFontTx/>
              <a:buNone/>
              <a:defRPr/>
            </a:pPr>
            <a:endParaRPr lang="en-US" sz="2800" dirty="0"/>
          </a:p>
          <a:p>
            <a:pPr>
              <a:defRPr/>
            </a:pPr>
            <a:r>
              <a:rPr lang="en-US" sz="2800" dirty="0">
                <a:ea typeface="Arial" panose="020B0604020202020204" pitchFamily="34" charset="0"/>
                <a:cs typeface="Times New Roman" panose="02020603050405020304" pitchFamily="18" charset="0"/>
              </a:rPr>
              <a:t>It covers the </a:t>
            </a:r>
            <a:r>
              <a:rPr lang="en-US" sz="2800" b="1" dirty="0">
                <a:solidFill>
                  <a:schemeClr val="accent2"/>
                </a:solidFill>
                <a:ea typeface="Arial" panose="020B0604020202020204" pitchFamily="34" charset="0"/>
                <a:cs typeface="Times New Roman" panose="02020603050405020304" pitchFamily="18" charset="0"/>
              </a:rPr>
              <a:t>protected characteristics</a:t>
            </a:r>
          </a:p>
          <a:p>
            <a:pPr>
              <a:defRPr/>
            </a:pPr>
            <a:endParaRPr lang="en-US" dirty="0">
              <a:ea typeface="Arial" panose="020B0604020202020204" pitchFamily="34" charset="0"/>
              <a:cs typeface="Times New Roman" panose="02020603050405020304" pitchFamily="18" charset="0"/>
            </a:endParaRPr>
          </a:p>
          <a:p>
            <a:pPr>
              <a:defRPr/>
            </a:pPr>
            <a:endParaRPr lang="en-US" dirty="0">
              <a:ea typeface="Arial" panose="020B0604020202020204" pitchFamily="34" charset="0"/>
              <a:cs typeface="Times New Roman" panose="02020603050405020304" pitchFamily="18" charset="0"/>
            </a:endParaRPr>
          </a:p>
        </p:txBody>
      </p:sp>
      <p:sp>
        <p:nvSpPr>
          <p:cNvPr id="11269" name="Title 4"/>
          <p:cNvSpPr>
            <a:spLocks noGrp="1"/>
          </p:cNvSpPr>
          <p:nvPr>
            <p:ph type="title"/>
          </p:nvPr>
        </p:nvSpPr>
        <p:spPr>
          <a:xfrm>
            <a:off x="677863" y="58738"/>
            <a:ext cx="9453562" cy="928687"/>
          </a:xfrm>
        </p:spPr>
        <p:txBody>
          <a:bodyPr/>
          <a:lstStyle/>
          <a:p>
            <a:pPr eaLnBrk="1" hangingPunct="1">
              <a:defRPr/>
            </a:pPr>
            <a:r>
              <a:rPr lang="en-GB" dirty="0"/>
              <a:t>What is the Equality Act 2010?</a:t>
            </a:r>
            <a:endParaRPr lang="en-US" altLang="en-US" dirty="0"/>
          </a:p>
        </p:txBody>
      </p:sp>
      <p:pic>
        <p:nvPicPr>
          <p:cNvPr id="11271"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188450" y="4044950"/>
            <a:ext cx="1454150"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13315"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79863522-335F-4BA6-ADF1-CE1077212331}" type="slidenum">
              <a:rPr lang="en-US" altLang="en-US">
                <a:solidFill>
                  <a:srgbClr val="3E3E3E"/>
                </a:solidFill>
                <a:latin typeface="Arial" panose="020B0604020202020204" pitchFamily="34" charset="0"/>
              </a:rPr>
              <a:pPr/>
              <a:t>4</a:t>
            </a:fld>
            <a:endParaRPr lang="en-US" altLang="en-US">
              <a:solidFill>
                <a:srgbClr val="3E3E3E"/>
              </a:solidFill>
              <a:latin typeface="Arial" panose="020B0604020202020204" pitchFamily="34" charset="0"/>
            </a:endParaRPr>
          </a:p>
        </p:txBody>
      </p:sp>
      <p:sp>
        <p:nvSpPr>
          <p:cNvPr id="11269" name="Title 4"/>
          <p:cNvSpPr>
            <a:spLocks noGrp="1"/>
          </p:cNvSpPr>
          <p:nvPr>
            <p:ph type="title"/>
          </p:nvPr>
        </p:nvSpPr>
        <p:spPr>
          <a:xfrm>
            <a:off x="677863" y="130175"/>
            <a:ext cx="9453562" cy="928688"/>
          </a:xfrm>
        </p:spPr>
        <p:txBody>
          <a:bodyPr/>
          <a:lstStyle/>
          <a:p>
            <a:pPr eaLnBrk="1" hangingPunct="1">
              <a:defRPr/>
            </a:pPr>
            <a:r>
              <a:rPr lang="en-GB" dirty="0"/>
              <a:t>What are the 9 protected characteristics?</a:t>
            </a:r>
            <a:endParaRPr lang="en-US" altLang="en-US" dirty="0"/>
          </a:p>
        </p:txBody>
      </p:sp>
      <p:pic>
        <p:nvPicPr>
          <p:cNvPr id="11"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850" y="4702175"/>
            <a:ext cx="342265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0550" y="1333500"/>
            <a:ext cx="3421063"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31188" y="1330325"/>
            <a:ext cx="3421062"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850" y="2981325"/>
            <a:ext cx="342265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9750" y="2981325"/>
            <a:ext cx="3421063"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07388" y="2981325"/>
            <a:ext cx="3421062"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75638" y="4643438"/>
            <a:ext cx="3421062"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9750" y="4702175"/>
            <a:ext cx="3421063"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850" y="1347788"/>
            <a:ext cx="342265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062038" y="1809750"/>
            <a:ext cx="2079625" cy="522288"/>
          </a:xfrm>
          <a:prstGeom prst="rect">
            <a:avLst/>
          </a:prstGeom>
          <a:noFill/>
        </p:spPr>
        <p:txBody>
          <a:bodyPr>
            <a:spAutoFit/>
          </a:bodyPr>
          <a:lstStyle/>
          <a:p>
            <a:pPr algn="ctr">
              <a:defRPr/>
            </a:pPr>
            <a:r>
              <a:rPr lang="en-US" sz="2800" b="1" dirty="0">
                <a:solidFill>
                  <a:schemeClr val="tx2"/>
                </a:solidFill>
                <a:latin typeface="+mn-lt"/>
              </a:rPr>
              <a:t>Age</a:t>
            </a:r>
            <a:endParaRPr lang="en-GB" sz="2800" b="1" dirty="0">
              <a:solidFill>
                <a:schemeClr val="tx2"/>
              </a:solidFill>
              <a:latin typeface="+mn-lt"/>
            </a:endParaRPr>
          </a:p>
        </p:txBody>
      </p:sp>
      <p:sp>
        <p:nvSpPr>
          <p:cNvPr id="20" name="TextBox 19"/>
          <p:cNvSpPr txBox="1"/>
          <p:nvPr/>
        </p:nvSpPr>
        <p:spPr>
          <a:xfrm>
            <a:off x="9036050" y="5046663"/>
            <a:ext cx="2079625" cy="522287"/>
          </a:xfrm>
          <a:prstGeom prst="rect">
            <a:avLst/>
          </a:prstGeom>
          <a:noFill/>
        </p:spPr>
        <p:txBody>
          <a:bodyPr>
            <a:spAutoFit/>
          </a:bodyPr>
          <a:lstStyle/>
          <a:p>
            <a:pPr algn="ctr">
              <a:defRPr/>
            </a:pPr>
            <a:r>
              <a:rPr lang="en-US" sz="2800" b="1" dirty="0">
                <a:solidFill>
                  <a:schemeClr val="tx2"/>
                </a:solidFill>
                <a:latin typeface="+mn-lt"/>
              </a:rPr>
              <a:t>Sex</a:t>
            </a:r>
            <a:endParaRPr lang="en-GB" sz="2800" b="1" dirty="0">
              <a:solidFill>
                <a:schemeClr val="tx2"/>
              </a:solidFill>
              <a:latin typeface="+mn-lt"/>
            </a:endParaRPr>
          </a:p>
        </p:txBody>
      </p:sp>
      <p:sp>
        <p:nvSpPr>
          <p:cNvPr id="21" name="TextBox 20"/>
          <p:cNvSpPr txBox="1"/>
          <p:nvPr/>
        </p:nvSpPr>
        <p:spPr>
          <a:xfrm>
            <a:off x="9091613" y="3233738"/>
            <a:ext cx="2079625" cy="954087"/>
          </a:xfrm>
          <a:prstGeom prst="rect">
            <a:avLst/>
          </a:prstGeom>
          <a:noFill/>
        </p:spPr>
        <p:txBody>
          <a:bodyPr>
            <a:spAutoFit/>
          </a:bodyPr>
          <a:lstStyle/>
          <a:p>
            <a:pPr algn="ctr">
              <a:defRPr/>
            </a:pPr>
            <a:r>
              <a:rPr lang="en-US" sz="2800" b="1" dirty="0">
                <a:solidFill>
                  <a:schemeClr val="tx2"/>
                </a:solidFill>
                <a:latin typeface="+mn-lt"/>
              </a:rPr>
              <a:t>Religion or belief</a:t>
            </a:r>
          </a:p>
        </p:txBody>
      </p:sp>
      <p:sp>
        <p:nvSpPr>
          <p:cNvPr id="22" name="TextBox 21"/>
          <p:cNvSpPr txBox="1"/>
          <p:nvPr/>
        </p:nvSpPr>
        <p:spPr>
          <a:xfrm>
            <a:off x="5049838" y="3394075"/>
            <a:ext cx="2081212" cy="523875"/>
          </a:xfrm>
          <a:prstGeom prst="rect">
            <a:avLst/>
          </a:prstGeom>
          <a:noFill/>
        </p:spPr>
        <p:txBody>
          <a:bodyPr>
            <a:spAutoFit/>
          </a:bodyPr>
          <a:lstStyle/>
          <a:p>
            <a:pPr algn="ctr">
              <a:defRPr/>
            </a:pPr>
            <a:r>
              <a:rPr lang="en-US" sz="2800" b="1" dirty="0">
                <a:solidFill>
                  <a:schemeClr val="tx2"/>
                </a:solidFill>
                <a:latin typeface="+mn-lt"/>
              </a:rPr>
              <a:t>Race</a:t>
            </a:r>
            <a:endParaRPr lang="en-GB" sz="2800" b="1" dirty="0">
              <a:solidFill>
                <a:schemeClr val="tx2"/>
              </a:solidFill>
              <a:latin typeface="+mn-lt"/>
            </a:endParaRPr>
          </a:p>
        </p:txBody>
      </p:sp>
      <p:sp>
        <p:nvSpPr>
          <p:cNvPr id="23" name="TextBox 22"/>
          <p:cNvSpPr txBox="1"/>
          <p:nvPr/>
        </p:nvSpPr>
        <p:spPr>
          <a:xfrm>
            <a:off x="842963" y="3171825"/>
            <a:ext cx="2670175" cy="1384300"/>
          </a:xfrm>
          <a:prstGeom prst="rect">
            <a:avLst/>
          </a:prstGeom>
          <a:noFill/>
        </p:spPr>
        <p:txBody>
          <a:bodyPr>
            <a:spAutoFit/>
          </a:bodyPr>
          <a:lstStyle/>
          <a:p>
            <a:pPr algn="ctr">
              <a:defRPr/>
            </a:pPr>
            <a:r>
              <a:rPr lang="en-US" sz="2800" b="1" dirty="0">
                <a:solidFill>
                  <a:schemeClr val="tx2"/>
                </a:solidFill>
                <a:latin typeface="+mn-lt"/>
              </a:rPr>
              <a:t>Pregnancy and maternity</a:t>
            </a:r>
          </a:p>
          <a:p>
            <a:pPr algn="ctr">
              <a:defRPr/>
            </a:pPr>
            <a:endParaRPr lang="en-GB" sz="2800" b="1" dirty="0">
              <a:solidFill>
                <a:schemeClr val="tx2"/>
              </a:solidFill>
              <a:latin typeface="+mn-lt"/>
            </a:endParaRPr>
          </a:p>
        </p:txBody>
      </p:sp>
      <p:sp>
        <p:nvSpPr>
          <p:cNvPr id="24" name="TextBox 23"/>
          <p:cNvSpPr txBox="1"/>
          <p:nvPr/>
        </p:nvSpPr>
        <p:spPr>
          <a:xfrm>
            <a:off x="8540750" y="1576388"/>
            <a:ext cx="2954338" cy="954087"/>
          </a:xfrm>
          <a:prstGeom prst="rect">
            <a:avLst/>
          </a:prstGeom>
          <a:noFill/>
        </p:spPr>
        <p:txBody>
          <a:bodyPr>
            <a:spAutoFit/>
          </a:bodyPr>
          <a:lstStyle/>
          <a:p>
            <a:pPr algn="ctr">
              <a:defRPr/>
            </a:pPr>
            <a:r>
              <a:rPr lang="en-US" sz="2800" b="1" dirty="0">
                <a:solidFill>
                  <a:schemeClr val="tx2"/>
                </a:solidFill>
                <a:latin typeface="+mn-lt"/>
              </a:rPr>
              <a:t>Gender reassignment</a:t>
            </a:r>
            <a:endParaRPr lang="en-GB" sz="2800" b="1" dirty="0">
              <a:solidFill>
                <a:schemeClr val="tx2"/>
              </a:solidFill>
              <a:latin typeface="+mn-lt"/>
            </a:endParaRPr>
          </a:p>
        </p:txBody>
      </p:sp>
      <p:sp>
        <p:nvSpPr>
          <p:cNvPr id="25" name="TextBox 24"/>
          <p:cNvSpPr txBox="1"/>
          <p:nvPr/>
        </p:nvSpPr>
        <p:spPr>
          <a:xfrm>
            <a:off x="1200150" y="5105400"/>
            <a:ext cx="2081213" cy="523875"/>
          </a:xfrm>
          <a:prstGeom prst="rect">
            <a:avLst/>
          </a:prstGeom>
          <a:noFill/>
        </p:spPr>
        <p:txBody>
          <a:bodyPr>
            <a:spAutoFit/>
          </a:bodyPr>
          <a:lstStyle/>
          <a:p>
            <a:pPr algn="ctr">
              <a:defRPr/>
            </a:pPr>
            <a:r>
              <a:rPr lang="en-US" sz="2800" b="1" dirty="0">
                <a:solidFill>
                  <a:schemeClr val="tx2"/>
                </a:solidFill>
                <a:latin typeface="+mn-lt"/>
              </a:rPr>
              <a:t>Disability</a:t>
            </a:r>
            <a:endParaRPr lang="en-GB" sz="2800" b="1" dirty="0">
              <a:solidFill>
                <a:schemeClr val="tx2"/>
              </a:solidFill>
              <a:latin typeface="+mn-lt"/>
            </a:endParaRPr>
          </a:p>
        </p:txBody>
      </p:sp>
      <p:sp>
        <p:nvSpPr>
          <p:cNvPr id="26" name="TextBox 25"/>
          <p:cNvSpPr txBox="1"/>
          <p:nvPr/>
        </p:nvSpPr>
        <p:spPr>
          <a:xfrm>
            <a:off x="4349750" y="5056188"/>
            <a:ext cx="3543300" cy="1384300"/>
          </a:xfrm>
          <a:prstGeom prst="rect">
            <a:avLst/>
          </a:prstGeom>
          <a:noFill/>
        </p:spPr>
        <p:txBody>
          <a:bodyPr>
            <a:spAutoFit/>
          </a:bodyPr>
          <a:lstStyle/>
          <a:p>
            <a:pPr algn="ctr">
              <a:defRPr/>
            </a:pPr>
            <a:r>
              <a:rPr lang="en-US" sz="2800" b="1" dirty="0">
                <a:solidFill>
                  <a:schemeClr val="tx2"/>
                </a:solidFill>
                <a:latin typeface="+mn-lt"/>
              </a:rPr>
              <a:t>Marriage and civil partnership</a:t>
            </a:r>
          </a:p>
          <a:p>
            <a:pPr algn="ctr">
              <a:defRPr/>
            </a:pPr>
            <a:endParaRPr lang="en-GB" sz="2800" b="1" dirty="0">
              <a:solidFill>
                <a:schemeClr val="tx2"/>
              </a:solidFill>
              <a:latin typeface="+mn-lt"/>
            </a:endParaRPr>
          </a:p>
        </p:txBody>
      </p:sp>
      <p:sp>
        <p:nvSpPr>
          <p:cNvPr id="27" name="TextBox 26"/>
          <p:cNvSpPr txBox="1"/>
          <p:nvPr/>
        </p:nvSpPr>
        <p:spPr>
          <a:xfrm>
            <a:off x="5122863" y="1593850"/>
            <a:ext cx="2079625" cy="954088"/>
          </a:xfrm>
          <a:prstGeom prst="rect">
            <a:avLst/>
          </a:prstGeom>
          <a:noFill/>
        </p:spPr>
        <p:txBody>
          <a:bodyPr>
            <a:spAutoFit/>
          </a:bodyPr>
          <a:lstStyle/>
          <a:p>
            <a:pPr algn="ctr">
              <a:defRPr/>
            </a:pPr>
            <a:r>
              <a:rPr lang="en-US" sz="2800" b="1" dirty="0">
                <a:solidFill>
                  <a:schemeClr val="tx2"/>
                </a:solidFill>
                <a:latin typeface="+mn-lt"/>
              </a:rPr>
              <a:t>Sexual orientation</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par>
                                <p:cTn id="23" presetID="10" presetClass="entr" presetSubtype="0" fill="hold"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10" presetClass="entr" presetSubtype="0" fill="hold"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500"/>
                                        <p:tgtEl>
                                          <p:spTgt spid="20"/>
                                        </p:tgtEl>
                                      </p:cBhvr>
                                    </p:animEffect>
                                  </p:childTnLst>
                                </p:cTn>
                              </p:par>
                              <p:par>
                                <p:cTn id="29" presetID="10"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par>
                                <p:cTn id="35" presetID="10"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fade">
                                      <p:cBhvr>
                                        <p:cTn id="37" dur="500"/>
                                        <p:tgtEl>
                                          <p:spTgt spid="23"/>
                                        </p:tgtEl>
                                      </p:cBhvr>
                                    </p:animEffect>
                                  </p:childTnLst>
                                </p:cTn>
                              </p:par>
                              <p:par>
                                <p:cTn id="38" presetID="10" presetClass="entr" presetSubtype="0" fill="hold"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fade">
                                      <p:cBhvr>
                                        <p:cTn id="40" dur="500"/>
                                        <p:tgtEl>
                                          <p:spTgt spid="24"/>
                                        </p:tgtEl>
                                      </p:cBhvr>
                                    </p:animEffect>
                                  </p:childTnLst>
                                </p:cTn>
                              </p:par>
                              <p:par>
                                <p:cTn id="41" presetID="10" presetClass="entr" presetSubtype="0"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fade">
                                      <p:cBhvr>
                                        <p:cTn id="43" dur="500"/>
                                        <p:tgtEl>
                                          <p:spTgt spid="25"/>
                                        </p:tgtEl>
                                      </p:cBhvr>
                                    </p:animEffect>
                                  </p:childTnLst>
                                </p:cTn>
                              </p:par>
                              <p:par>
                                <p:cTn id="44" presetID="10" presetClass="entr" presetSubtype="0" fill="hold"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500"/>
                                        <p:tgtEl>
                                          <p:spTgt spid="27"/>
                                        </p:tgtEl>
                                      </p:cBhvr>
                                    </p:animEffect>
                                  </p:childTnLst>
                                </p:cTn>
                              </p:par>
                              <p:par>
                                <p:cTn id="47" presetID="10" presetClass="entr" presetSubtype="0"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500"/>
                                        <p:tgtEl>
                                          <p:spTgt spid="26"/>
                                        </p:tgtEl>
                                      </p:cBhvr>
                                    </p:animEffect>
                                  </p:childTnLst>
                                </p:cTn>
                              </p:par>
                              <p:par>
                                <p:cTn id="50" presetID="10" presetClass="entr" presetSubtype="0" fill="hold" nodeType="with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500"/>
                                        <p:tgtEl>
                                          <p:spTgt spid="18"/>
                                        </p:tgtEl>
                                      </p:cBhvr>
                                    </p:animEffect>
                                  </p:childTnLst>
                                </p:cTn>
                              </p:par>
                              <p:par>
                                <p:cTn id="53" presetID="10" presetClass="entr" presetSubtype="0" fill="hold"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fade">
                                      <p:cBhvr>
                                        <p:cTn id="55" dur="500"/>
                                        <p:tgtEl>
                                          <p:spTgt spid="17"/>
                                        </p:tgtEl>
                                      </p:cBhvr>
                                    </p:animEffect>
                                  </p:childTnLst>
                                </p:cTn>
                              </p:par>
                              <p:par>
                                <p:cTn id="56" presetID="10" presetClass="entr" presetSubtype="0" fill="hold" nodeType="with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0" grpId="0"/>
      <p:bldP spid="21" grpId="0"/>
      <p:bldP spid="22" grpId="0"/>
      <p:bldP spid="23" grpId="0"/>
      <p:bldP spid="24" grpId="0"/>
      <p:bldP spid="25" grpId="0"/>
      <p:bldP spid="26" grpId="0"/>
      <p:bldP spid="2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595273" y="1935840"/>
            <a:ext cx="11156243" cy="405449"/>
          </a:xfrm>
        </p:spPr>
        <p:txBody>
          <a:bodyPr/>
          <a:lstStyle/>
          <a:p>
            <a:pPr algn="ctr"/>
            <a:r>
              <a:rPr lang="en-US" sz="2800" dirty="0"/>
              <a:t>Which protected characteristics don’t apply to pupils in school?</a:t>
            </a:r>
            <a:endParaRPr lang="en-GB" sz="2800" dirty="0"/>
          </a:p>
        </p:txBody>
      </p:sp>
      <p:sp>
        <p:nvSpPr>
          <p:cNvPr id="3" name="Title 2"/>
          <p:cNvSpPr>
            <a:spLocks noGrp="1"/>
          </p:cNvSpPr>
          <p:nvPr>
            <p:ph type="title"/>
          </p:nvPr>
        </p:nvSpPr>
        <p:spPr/>
        <p:txBody>
          <a:bodyPr/>
          <a:lstStyle/>
          <a:p>
            <a:r>
              <a:rPr lang="en-US" dirty="0"/>
              <a:t>Question time</a:t>
            </a:r>
            <a:endParaRPr lang="en-GB" dirty="0"/>
          </a:p>
        </p:txBody>
      </p:sp>
      <p:sp>
        <p:nvSpPr>
          <p:cNvPr id="5" name="Slide Number Placeholder 4"/>
          <p:cNvSpPr>
            <a:spLocks noGrp="1"/>
          </p:cNvSpPr>
          <p:nvPr>
            <p:ph type="sldNum" sz="quarter" idx="16"/>
          </p:nvPr>
        </p:nvSpPr>
        <p:spPr/>
        <p:txBody>
          <a:bodyPr/>
          <a:lstStyle/>
          <a:p>
            <a:pPr>
              <a:defRPr/>
            </a:pPr>
            <a:r>
              <a:rPr lang="en-US" altLang="en-US"/>
              <a:t> Slide </a:t>
            </a:r>
            <a:fld id="{373E07DA-97E6-446C-B11C-DE9E50F46F61}" type="slidenum">
              <a:rPr lang="en-US" altLang="en-US" smtClean="0"/>
              <a:pPr>
                <a:defRPr/>
              </a:pPr>
              <a:t>5</a:t>
            </a:fld>
            <a:endParaRPr lang="en-US" altLang="en-US"/>
          </a:p>
        </p:txBody>
      </p:sp>
      <p:sp>
        <p:nvSpPr>
          <p:cNvPr id="6" name="Footer Placeholder 5"/>
          <p:cNvSpPr>
            <a:spLocks noGrp="1"/>
          </p:cNvSpPr>
          <p:nvPr>
            <p:ph type="ftr" sz="quarter" idx="17"/>
          </p:nvPr>
        </p:nvSpPr>
        <p:spPr/>
        <p:txBody>
          <a:bodyPr/>
          <a:lstStyle/>
          <a:p>
            <a:pPr>
              <a:defRPr/>
            </a:pPr>
            <a:r>
              <a:rPr lang="en-US" altLang="en-US"/>
              <a:t>© The Key Support Services Ltd</a:t>
            </a:r>
            <a:endParaRPr lang="en-GB" sz="1200">
              <a:solidFill>
                <a:schemeClr val="tx1">
                  <a:tint val="75000"/>
                </a:schemeClr>
              </a:solidFill>
              <a:latin typeface="Calibri" panose="020F0502020204030204" pitchFamily="34" charset="0"/>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6381" y="2930468"/>
            <a:ext cx="2541137" cy="2541137"/>
          </a:xfrm>
          <a:prstGeom prst="rect">
            <a:avLst/>
          </a:prstGeom>
        </p:spPr>
      </p:pic>
    </p:spTree>
    <p:extLst>
      <p:ext uri="{BB962C8B-B14F-4D97-AF65-F5344CB8AC3E}">
        <p14:creationId xmlns:p14="http://schemas.microsoft.com/office/powerpoint/2010/main" val="1554252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7988" y="4687888"/>
            <a:ext cx="3421062"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24863" y="2998788"/>
            <a:ext cx="3421062"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420100" y="4643438"/>
            <a:ext cx="342265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13"/>
          <p:cNvPicPr>
            <a:picLocks noChangeAspect="1"/>
          </p:cNvPicPr>
          <p:nvPr/>
        </p:nvPicPr>
        <p:blipFill>
          <a:blip r:embed="rId3">
            <a:duotone>
              <a:prstClr val="black"/>
              <a:schemeClr val="tx2">
                <a:tint val="45000"/>
                <a:satMod val="400000"/>
              </a:schemeClr>
            </a:duotone>
          </a:blip>
          <a:srcRect/>
          <a:stretch>
            <a:fillRect/>
          </a:stretch>
        </p:blipFill>
        <p:spPr bwMode="auto">
          <a:xfrm>
            <a:off x="4363420" y="4720035"/>
            <a:ext cx="3421586" cy="1446727"/>
          </a:xfrm>
          <a:prstGeom prst="rect">
            <a:avLst/>
          </a:prstGeom>
          <a:noFill/>
          <a:ln>
            <a:noFill/>
          </a:ln>
        </p:spPr>
      </p:pic>
      <p:pic>
        <p:nvPicPr>
          <p:cNvPr id="28" name="Picture 13"/>
          <p:cNvPicPr>
            <a:picLocks noChangeAspect="1"/>
          </p:cNvPicPr>
          <p:nvPr/>
        </p:nvPicPr>
        <p:blipFill>
          <a:blip r:embed="rId3">
            <a:duotone>
              <a:prstClr val="black"/>
              <a:schemeClr val="tx2">
                <a:tint val="45000"/>
                <a:satMod val="400000"/>
              </a:schemeClr>
            </a:duotone>
          </a:blip>
          <a:srcRect/>
          <a:stretch>
            <a:fillRect/>
          </a:stretch>
        </p:blipFill>
        <p:spPr bwMode="auto">
          <a:xfrm>
            <a:off x="530053" y="1389096"/>
            <a:ext cx="3421586" cy="1446727"/>
          </a:xfrm>
          <a:prstGeom prst="rect">
            <a:avLst/>
          </a:prstGeom>
          <a:noFill/>
          <a:ln>
            <a:noFill/>
          </a:ln>
        </p:spPr>
      </p:pic>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15368"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5576F42C-D994-4661-9F9F-D0A85DA67C1E}" type="slidenum">
              <a:rPr lang="en-US" altLang="en-US">
                <a:solidFill>
                  <a:srgbClr val="3E3E3E"/>
                </a:solidFill>
                <a:latin typeface="Arial" panose="020B0604020202020204" pitchFamily="34" charset="0"/>
              </a:rPr>
              <a:pPr/>
              <a:t>6</a:t>
            </a:fld>
            <a:endParaRPr lang="en-US" altLang="en-US">
              <a:solidFill>
                <a:srgbClr val="3E3E3E"/>
              </a:solidFill>
              <a:latin typeface="Arial" panose="020B0604020202020204" pitchFamily="34" charset="0"/>
            </a:endParaRPr>
          </a:p>
        </p:txBody>
      </p:sp>
      <p:sp>
        <p:nvSpPr>
          <p:cNvPr id="11269" name="Title 4"/>
          <p:cNvSpPr>
            <a:spLocks noGrp="1"/>
          </p:cNvSpPr>
          <p:nvPr>
            <p:ph type="title"/>
          </p:nvPr>
        </p:nvSpPr>
        <p:spPr>
          <a:xfrm>
            <a:off x="677863" y="130175"/>
            <a:ext cx="10294937" cy="928688"/>
          </a:xfrm>
        </p:spPr>
        <p:txBody>
          <a:bodyPr/>
          <a:lstStyle/>
          <a:p>
            <a:pPr eaLnBrk="1" hangingPunct="1">
              <a:defRPr/>
            </a:pPr>
            <a:r>
              <a:rPr lang="en-GB" dirty="0"/>
              <a:t>Exceptions for pupils</a:t>
            </a:r>
            <a:endParaRPr lang="en-US" altLang="en-US" dirty="0"/>
          </a:p>
        </p:txBody>
      </p:sp>
      <p:pic>
        <p:nvPicPr>
          <p:cNvPr id="15370"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0550" y="1333500"/>
            <a:ext cx="3421063"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1"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31188" y="1330325"/>
            <a:ext cx="3421062"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2"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850" y="2981325"/>
            <a:ext cx="342265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3"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9750" y="2981325"/>
            <a:ext cx="3421063"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139825" y="1792288"/>
            <a:ext cx="2081213" cy="522287"/>
          </a:xfrm>
          <a:prstGeom prst="rect">
            <a:avLst/>
          </a:prstGeom>
          <a:noFill/>
        </p:spPr>
        <p:txBody>
          <a:bodyPr>
            <a:spAutoFit/>
          </a:bodyPr>
          <a:lstStyle/>
          <a:p>
            <a:pPr algn="ctr">
              <a:defRPr/>
            </a:pPr>
            <a:r>
              <a:rPr lang="en-US" sz="2800" b="1" dirty="0">
                <a:solidFill>
                  <a:schemeClr val="bg1"/>
                </a:solidFill>
                <a:latin typeface="+mn-lt"/>
              </a:rPr>
              <a:t>Age</a:t>
            </a:r>
            <a:endParaRPr lang="en-GB" sz="2800" b="1" dirty="0">
              <a:solidFill>
                <a:schemeClr val="bg1"/>
              </a:solidFill>
              <a:latin typeface="+mn-lt"/>
            </a:endParaRPr>
          </a:p>
        </p:txBody>
      </p:sp>
      <p:sp>
        <p:nvSpPr>
          <p:cNvPr id="20" name="TextBox 19"/>
          <p:cNvSpPr txBox="1"/>
          <p:nvPr/>
        </p:nvSpPr>
        <p:spPr>
          <a:xfrm>
            <a:off x="9036050" y="5046663"/>
            <a:ext cx="2079625" cy="522287"/>
          </a:xfrm>
          <a:prstGeom prst="rect">
            <a:avLst/>
          </a:prstGeom>
          <a:noFill/>
        </p:spPr>
        <p:txBody>
          <a:bodyPr>
            <a:spAutoFit/>
          </a:bodyPr>
          <a:lstStyle/>
          <a:p>
            <a:pPr algn="ctr">
              <a:defRPr/>
            </a:pPr>
            <a:r>
              <a:rPr lang="en-US" sz="2800" b="1" dirty="0">
                <a:solidFill>
                  <a:schemeClr val="tx2"/>
                </a:solidFill>
                <a:latin typeface="+mn-lt"/>
              </a:rPr>
              <a:t>Sex</a:t>
            </a:r>
            <a:endParaRPr lang="en-GB" sz="2800" b="1" dirty="0">
              <a:solidFill>
                <a:schemeClr val="tx2"/>
              </a:solidFill>
              <a:latin typeface="+mn-lt"/>
            </a:endParaRPr>
          </a:p>
        </p:txBody>
      </p:sp>
      <p:sp>
        <p:nvSpPr>
          <p:cNvPr id="21" name="TextBox 20"/>
          <p:cNvSpPr txBox="1"/>
          <p:nvPr/>
        </p:nvSpPr>
        <p:spPr>
          <a:xfrm>
            <a:off x="9091613" y="3233738"/>
            <a:ext cx="2079625" cy="954087"/>
          </a:xfrm>
          <a:prstGeom prst="rect">
            <a:avLst/>
          </a:prstGeom>
          <a:noFill/>
        </p:spPr>
        <p:txBody>
          <a:bodyPr>
            <a:spAutoFit/>
          </a:bodyPr>
          <a:lstStyle/>
          <a:p>
            <a:pPr algn="ctr">
              <a:defRPr/>
            </a:pPr>
            <a:r>
              <a:rPr lang="en-US" sz="2800" b="1" dirty="0">
                <a:solidFill>
                  <a:schemeClr val="tx2"/>
                </a:solidFill>
                <a:latin typeface="+mn-lt"/>
              </a:rPr>
              <a:t>Religion or belief</a:t>
            </a:r>
          </a:p>
        </p:txBody>
      </p:sp>
      <p:sp>
        <p:nvSpPr>
          <p:cNvPr id="22" name="TextBox 21"/>
          <p:cNvSpPr txBox="1"/>
          <p:nvPr/>
        </p:nvSpPr>
        <p:spPr>
          <a:xfrm>
            <a:off x="5049838" y="3394075"/>
            <a:ext cx="2081212" cy="523875"/>
          </a:xfrm>
          <a:prstGeom prst="rect">
            <a:avLst/>
          </a:prstGeom>
          <a:noFill/>
        </p:spPr>
        <p:txBody>
          <a:bodyPr>
            <a:spAutoFit/>
          </a:bodyPr>
          <a:lstStyle/>
          <a:p>
            <a:pPr algn="ctr">
              <a:defRPr/>
            </a:pPr>
            <a:r>
              <a:rPr lang="en-US" sz="2800" b="1" dirty="0">
                <a:solidFill>
                  <a:schemeClr val="tx2"/>
                </a:solidFill>
                <a:latin typeface="+mn-lt"/>
              </a:rPr>
              <a:t>Race</a:t>
            </a:r>
            <a:endParaRPr lang="en-GB" sz="2800" b="1" dirty="0">
              <a:solidFill>
                <a:schemeClr val="tx2"/>
              </a:solidFill>
              <a:latin typeface="+mn-lt"/>
            </a:endParaRPr>
          </a:p>
        </p:txBody>
      </p:sp>
      <p:sp>
        <p:nvSpPr>
          <p:cNvPr id="23" name="TextBox 22"/>
          <p:cNvSpPr txBox="1"/>
          <p:nvPr/>
        </p:nvSpPr>
        <p:spPr>
          <a:xfrm>
            <a:off x="842963" y="3171825"/>
            <a:ext cx="2670175" cy="1384300"/>
          </a:xfrm>
          <a:prstGeom prst="rect">
            <a:avLst/>
          </a:prstGeom>
          <a:noFill/>
        </p:spPr>
        <p:txBody>
          <a:bodyPr>
            <a:spAutoFit/>
          </a:bodyPr>
          <a:lstStyle/>
          <a:p>
            <a:pPr algn="ctr">
              <a:defRPr/>
            </a:pPr>
            <a:r>
              <a:rPr lang="en-US" sz="2800" b="1" dirty="0">
                <a:solidFill>
                  <a:schemeClr val="tx2"/>
                </a:solidFill>
                <a:latin typeface="+mn-lt"/>
              </a:rPr>
              <a:t>Pregnancy and maternity</a:t>
            </a:r>
          </a:p>
          <a:p>
            <a:pPr algn="ctr">
              <a:defRPr/>
            </a:pPr>
            <a:endParaRPr lang="en-GB" sz="2800" b="1" dirty="0">
              <a:solidFill>
                <a:schemeClr val="tx2"/>
              </a:solidFill>
              <a:latin typeface="+mn-lt"/>
            </a:endParaRPr>
          </a:p>
        </p:txBody>
      </p:sp>
      <p:sp>
        <p:nvSpPr>
          <p:cNvPr id="24" name="TextBox 23"/>
          <p:cNvSpPr txBox="1"/>
          <p:nvPr/>
        </p:nvSpPr>
        <p:spPr>
          <a:xfrm>
            <a:off x="8540750" y="1576388"/>
            <a:ext cx="2954338" cy="954087"/>
          </a:xfrm>
          <a:prstGeom prst="rect">
            <a:avLst/>
          </a:prstGeom>
          <a:noFill/>
        </p:spPr>
        <p:txBody>
          <a:bodyPr>
            <a:spAutoFit/>
          </a:bodyPr>
          <a:lstStyle/>
          <a:p>
            <a:pPr algn="ctr">
              <a:defRPr/>
            </a:pPr>
            <a:r>
              <a:rPr lang="en-US" sz="2800" b="1" dirty="0">
                <a:solidFill>
                  <a:schemeClr val="tx2"/>
                </a:solidFill>
                <a:latin typeface="+mn-lt"/>
              </a:rPr>
              <a:t>Gender reassignment</a:t>
            </a:r>
            <a:endParaRPr lang="en-GB" sz="2800" b="1" dirty="0">
              <a:solidFill>
                <a:schemeClr val="tx2"/>
              </a:solidFill>
              <a:latin typeface="+mn-lt"/>
            </a:endParaRPr>
          </a:p>
        </p:txBody>
      </p:sp>
      <p:sp>
        <p:nvSpPr>
          <p:cNvPr id="25" name="TextBox 24"/>
          <p:cNvSpPr txBox="1"/>
          <p:nvPr/>
        </p:nvSpPr>
        <p:spPr>
          <a:xfrm>
            <a:off x="1200150" y="5105400"/>
            <a:ext cx="2081213" cy="523875"/>
          </a:xfrm>
          <a:prstGeom prst="rect">
            <a:avLst/>
          </a:prstGeom>
          <a:noFill/>
        </p:spPr>
        <p:txBody>
          <a:bodyPr>
            <a:spAutoFit/>
          </a:bodyPr>
          <a:lstStyle/>
          <a:p>
            <a:pPr algn="ctr">
              <a:defRPr/>
            </a:pPr>
            <a:r>
              <a:rPr lang="en-US" sz="2800" b="1" dirty="0">
                <a:solidFill>
                  <a:schemeClr val="tx2"/>
                </a:solidFill>
                <a:latin typeface="+mn-lt"/>
              </a:rPr>
              <a:t>Disability</a:t>
            </a:r>
            <a:endParaRPr lang="en-GB" sz="2800" b="1" dirty="0">
              <a:solidFill>
                <a:schemeClr val="tx2"/>
              </a:solidFill>
              <a:latin typeface="+mn-lt"/>
            </a:endParaRPr>
          </a:p>
        </p:txBody>
      </p:sp>
      <p:sp>
        <p:nvSpPr>
          <p:cNvPr id="26" name="TextBox 25"/>
          <p:cNvSpPr txBox="1"/>
          <p:nvPr/>
        </p:nvSpPr>
        <p:spPr>
          <a:xfrm>
            <a:off x="4276725" y="5056188"/>
            <a:ext cx="3544888" cy="1384300"/>
          </a:xfrm>
          <a:prstGeom prst="rect">
            <a:avLst/>
          </a:prstGeom>
          <a:noFill/>
        </p:spPr>
        <p:txBody>
          <a:bodyPr>
            <a:spAutoFit/>
          </a:bodyPr>
          <a:lstStyle/>
          <a:p>
            <a:pPr algn="ctr">
              <a:defRPr/>
            </a:pPr>
            <a:r>
              <a:rPr lang="en-US" sz="2800" b="1" dirty="0">
                <a:solidFill>
                  <a:schemeClr val="bg1"/>
                </a:solidFill>
                <a:latin typeface="+mn-lt"/>
              </a:rPr>
              <a:t>Marriage and civil partnership</a:t>
            </a:r>
          </a:p>
          <a:p>
            <a:pPr algn="ctr">
              <a:defRPr/>
            </a:pPr>
            <a:endParaRPr lang="en-GB" sz="2800" b="1" dirty="0">
              <a:solidFill>
                <a:schemeClr val="tx2"/>
              </a:solidFill>
              <a:latin typeface="+mn-lt"/>
            </a:endParaRPr>
          </a:p>
        </p:txBody>
      </p:sp>
      <p:sp>
        <p:nvSpPr>
          <p:cNvPr id="27" name="TextBox 26"/>
          <p:cNvSpPr txBox="1"/>
          <p:nvPr/>
        </p:nvSpPr>
        <p:spPr>
          <a:xfrm>
            <a:off x="5122863" y="1593850"/>
            <a:ext cx="2079625" cy="954088"/>
          </a:xfrm>
          <a:prstGeom prst="rect">
            <a:avLst/>
          </a:prstGeom>
          <a:noFill/>
        </p:spPr>
        <p:txBody>
          <a:bodyPr>
            <a:spAutoFit/>
          </a:bodyPr>
          <a:lstStyle/>
          <a:p>
            <a:pPr algn="ctr">
              <a:defRPr/>
            </a:pPr>
            <a:r>
              <a:rPr lang="en-US" sz="2800" b="1" dirty="0">
                <a:solidFill>
                  <a:schemeClr val="tx2"/>
                </a:solidFill>
                <a:latin typeface="+mn-lt"/>
              </a:rPr>
              <a:t>Sexual orientation</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0411" y="4644230"/>
            <a:ext cx="3421062"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13"/>
          <p:cNvPicPr>
            <a:picLocks noChangeAspect="1"/>
          </p:cNvPicPr>
          <p:nvPr/>
        </p:nvPicPr>
        <p:blipFill>
          <a:blip r:embed="rId3">
            <a:duotone>
              <a:prstClr val="black"/>
              <a:schemeClr val="tx2">
                <a:tint val="45000"/>
                <a:satMod val="400000"/>
              </a:schemeClr>
            </a:duotone>
          </a:blip>
          <a:srcRect/>
          <a:stretch>
            <a:fillRect/>
          </a:stretch>
        </p:blipFill>
        <p:spPr bwMode="auto">
          <a:xfrm>
            <a:off x="8426606" y="2982000"/>
            <a:ext cx="3421586" cy="1446727"/>
          </a:xfrm>
          <a:prstGeom prst="rect">
            <a:avLst/>
          </a:prstGeom>
          <a:noFill/>
          <a:ln>
            <a:noFill/>
          </a:ln>
        </p:spPr>
      </p:pic>
      <p:pic>
        <p:nvPicPr>
          <p:cNvPr id="28" name="Picture 13"/>
          <p:cNvPicPr>
            <a:picLocks noChangeAspect="1"/>
          </p:cNvPicPr>
          <p:nvPr/>
        </p:nvPicPr>
        <p:blipFill>
          <a:blip r:embed="rId3">
            <a:duotone>
              <a:prstClr val="black"/>
              <a:schemeClr val="tx2">
                <a:tint val="45000"/>
                <a:satMod val="400000"/>
              </a:schemeClr>
            </a:duotone>
          </a:blip>
          <a:srcRect/>
          <a:stretch>
            <a:fillRect/>
          </a:stretch>
        </p:blipFill>
        <p:spPr bwMode="auto">
          <a:xfrm>
            <a:off x="8392117" y="4702001"/>
            <a:ext cx="3421586" cy="1446727"/>
          </a:xfrm>
          <a:prstGeom prst="rect">
            <a:avLst/>
          </a:prstGeom>
          <a:noFill/>
          <a:ln>
            <a:noFill/>
          </a:ln>
        </p:spPr>
      </p:pic>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17414"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BB0CF28E-72F4-4E3C-A26B-B03FD7DDFEF5}" type="slidenum">
              <a:rPr lang="en-US" altLang="en-US">
                <a:solidFill>
                  <a:srgbClr val="3E3E3E"/>
                </a:solidFill>
                <a:latin typeface="Arial" panose="020B0604020202020204" pitchFamily="34" charset="0"/>
              </a:rPr>
              <a:pPr/>
              <a:t>7</a:t>
            </a:fld>
            <a:endParaRPr lang="en-US" altLang="en-US">
              <a:solidFill>
                <a:srgbClr val="3E3E3E"/>
              </a:solidFill>
              <a:latin typeface="Arial" panose="020B0604020202020204" pitchFamily="34" charset="0"/>
            </a:endParaRPr>
          </a:p>
        </p:txBody>
      </p:sp>
      <p:sp>
        <p:nvSpPr>
          <p:cNvPr id="11269" name="Title 4"/>
          <p:cNvSpPr>
            <a:spLocks noGrp="1"/>
          </p:cNvSpPr>
          <p:nvPr>
            <p:ph type="title"/>
          </p:nvPr>
        </p:nvSpPr>
        <p:spPr>
          <a:xfrm>
            <a:off x="677863" y="130175"/>
            <a:ext cx="10294937" cy="928688"/>
          </a:xfrm>
        </p:spPr>
        <p:txBody>
          <a:bodyPr/>
          <a:lstStyle/>
          <a:p>
            <a:pPr eaLnBrk="1" hangingPunct="1">
              <a:defRPr/>
            </a:pPr>
            <a:r>
              <a:rPr lang="en-GB" altLang="en-US" dirty="0"/>
              <a:t>Exceptions for schools</a:t>
            </a:r>
            <a:endParaRPr lang="en-US" altLang="en-US" dirty="0"/>
          </a:p>
        </p:txBody>
      </p:sp>
      <p:pic>
        <p:nvPicPr>
          <p:cNvPr id="17416"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0550" y="1333500"/>
            <a:ext cx="3421063"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31188" y="1330325"/>
            <a:ext cx="3421062"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0850" y="2981325"/>
            <a:ext cx="342265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49750" y="2981325"/>
            <a:ext cx="3421063"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2913" y="1419225"/>
            <a:ext cx="3421062"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38638" y="4668838"/>
            <a:ext cx="3421062"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139825" y="1792288"/>
            <a:ext cx="2081213" cy="522287"/>
          </a:xfrm>
          <a:prstGeom prst="rect">
            <a:avLst/>
          </a:prstGeom>
          <a:noFill/>
        </p:spPr>
        <p:txBody>
          <a:bodyPr>
            <a:spAutoFit/>
          </a:bodyPr>
          <a:lstStyle/>
          <a:p>
            <a:pPr algn="ctr">
              <a:defRPr/>
            </a:pPr>
            <a:r>
              <a:rPr lang="en-US" sz="2800" b="1" dirty="0">
                <a:solidFill>
                  <a:schemeClr val="tx2"/>
                </a:solidFill>
                <a:latin typeface="+mn-lt"/>
              </a:rPr>
              <a:t>Age</a:t>
            </a:r>
            <a:endParaRPr lang="en-GB" sz="2800" b="1" dirty="0">
              <a:solidFill>
                <a:schemeClr val="tx2"/>
              </a:solidFill>
              <a:latin typeface="+mn-lt"/>
            </a:endParaRPr>
          </a:p>
        </p:txBody>
      </p:sp>
      <p:sp>
        <p:nvSpPr>
          <p:cNvPr id="20" name="TextBox 19"/>
          <p:cNvSpPr txBox="1"/>
          <p:nvPr/>
        </p:nvSpPr>
        <p:spPr>
          <a:xfrm>
            <a:off x="9036050" y="5046663"/>
            <a:ext cx="2079625" cy="522287"/>
          </a:xfrm>
          <a:prstGeom prst="rect">
            <a:avLst/>
          </a:prstGeom>
          <a:noFill/>
        </p:spPr>
        <p:txBody>
          <a:bodyPr>
            <a:spAutoFit/>
          </a:bodyPr>
          <a:lstStyle/>
          <a:p>
            <a:pPr algn="ctr">
              <a:defRPr/>
            </a:pPr>
            <a:r>
              <a:rPr lang="en-US" sz="2800" b="1" dirty="0">
                <a:solidFill>
                  <a:schemeClr val="bg1"/>
                </a:solidFill>
                <a:latin typeface="+mn-lt"/>
              </a:rPr>
              <a:t>Sex</a:t>
            </a:r>
            <a:endParaRPr lang="en-GB" sz="2800" b="1" dirty="0">
              <a:solidFill>
                <a:schemeClr val="bg1"/>
              </a:solidFill>
              <a:latin typeface="+mn-lt"/>
            </a:endParaRPr>
          </a:p>
        </p:txBody>
      </p:sp>
      <p:sp>
        <p:nvSpPr>
          <p:cNvPr id="21" name="TextBox 20"/>
          <p:cNvSpPr txBox="1"/>
          <p:nvPr/>
        </p:nvSpPr>
        <p:spPr>
          <a:xfrm>
            <a:off x="9091613" y="3233738"/>
            <a:ext cx="2079625" cy="954087"/>
          </a:xfrm>
          <a:prstGeom prst="rect">
            <a:avLst/>
          </a:prstGeom>
          <a:noFill/>
        </p:spPr>
        <p:txBody>
          <a:bodyPr>
            <a:spAutoFit/>
          </a:bodyPr>
          <a:lstStyle/>
          <a:p>
            <a:pPr algn="ctr">
              <a:defRPr/>
            </a:pPr>
            <a:r>
              <a:rPr lang="en-US" sz="2800" b="1" dirty="0">
                <a:solidFill>
                  <a:schemeClr val="bg1"/>
                </a:solidFill>
                <a:latin typeface="+mn-lt"/>
              </a:rPr>
              <a:t>Religion or belief</a:t>
            </a:r>
          </a:p>
        </p:txBody>
      </p:sp>
      <p:sp>
        <p:nvSpPr>
          <p:cNvPr id="22" name="TextBox 21"/>
          <p:cNvSpPr txBox="1"/>
          <p:nvPr/>
        </p:nvSpPr>
        <p:spPr>
          <a:xfrm>
            <a:off x="5049838" y="3394075"/>
            <a:ext cx="2081212" cy="523875"/>
          </a:xfrm>
          <a:prstGeom prst="rect">
            <a:avLst/>
          </a:prstGeom>
          <a:noFill/>
        </p:spPr>
        <p:txBody>
          <a:bodyPr>
            <a:spAutoFit/>
          </a:bodyPr>
          <a:lstStyle/>
          <a:p>
            <a:pPr algn="ctr">
              <a:defRPr/>
            </a:pPr>
            <a:r>
              <a:rPr lang="en-US" sz="2800" b="1" dirty="0">
                <a:solidFill>
                  <a:schemeClr val="tx2"/>
                </a:solidFill>
                <a:latin typeface="+mn-lt"/>
              </a:rPr>
              <a:t>Race</a:t>
            </a:r>
            <a:endParaRPr lang="en-GB" sz="2800" b="1" dirty="0">
              <a:solidFill>
                <a:schemeClr val="tx2"/>
              </a:solidFill>
              <a:latin typeface="+mn-lt"/>
            </a:endParaRPr>
          </a:p>
        </p:txBody>
      </p:sp>
      <p:sp>
        <p:nvSpPr>
          <p:cNvPr id="23" name="TextBox 22"/>
          <p:cNvSpPr txBox="1"/>
          <p:nvPr/>
        </p:nvSpPr>
        <p:spPr>
          <a:xfrm>
            <a:off x="842963" y="3171825"/>
            <a:ext cx="2670175" cy="1384300"/>
          </a:xfrm>
          <a:prstGeom prst="rect">
            <a:avLst/>
          </a:prstGeom>
          <a:noFill/>
        </p:spPr>
        <p:txBody>
          <a:bodyPr>
            <a:spAutoFit/>
          </a:bodyPr>
          <a:lstStyle/>
          <a:p>
            <a:pPr algn="ctr">
              <a:defRPr/>
            </a:pPr>
            <a:r>
              <a:rPr lang="en-US" sz="2800" b="1" dirty="0">
                <a:solidFill>
                  <a:schemeClr val="tx2"/>
                </a:solidFill>
                <a:latin typeface="+mn-lt"/>
              </a:rPr>
              <a:t>Pregnancy and maternity</a:t>
            </a:r>
          </a:p>
          <a:p>
            <a:pPr algn="ctr">
              <a:defRPr/>
            </a:pPr>
            <a:endParaRPr lang="en-GB" sz="2800" b="1" dirty="0">
              <a:solidFill>
                <a:schemeClr val="tx2"/>
              </a:solidFill>
              <a:latin typeface="+mn-lt"/>
            </a:endParaRPr>
          </a:p>
        </p:txBody>
      </p:sp>
      <p:sp>
        <p:nvSpPr>
          <p:cNvPr id="24" name="TextBox 23"/>
          <p:cNvSpPr txBox="1"/>
          <p:nvPr/>
        </p:nvSpPr>
        <p:spPr>
          <a:xfrm>
            <a:off x="8540750" y="1576388"/>
            <a:ext cx="2954338" cy="954087"/>
          </a:xfrm>
          <a:prstGeom prst="rect">
            <a:avLst/>
          </a:prstGeom>
          <a:noFill/>
        </p:spPr>
        <p:txBody>
          <a:bodyPr>
            <a:spAutoFit/>
          </a:bodyPr>
          <a:lstStyle/>
          <a:p>
            <a:pPr algn="ctr">
              <a:defRPr/>
            </a:pPr>
            <a:r>
              <a:rPr lang="en-US" sz="2800" b="1" dirty="0">
                <a:solidFill>
                  <a:schemeClr val="tx2"/>
                </a:solidFill>
                <a:latin typeface="+mn-lt"/>
              </a:rPr>
              <a:t>Gender reassignment</a:t>
            </a:r>
            <a:endParaRPr lang="en-GB" sz="2800" b="1" dirty="0">
              <a:solidFill>
                <a:schemeClr val="tx2"/>
              </a:solidFill>
              <a:latin typeface="+mn-lt"/>
            </a:endParaRPr>
          </a:p>
        </p:txBody>
      </p:sp>
      <p:sp>
        <p:nvSpPr>
          <p:cNvPr id="25" name="TextBox 24"/>
          <p:cNvSpPr txBox="1"/>
          <p:nvPr/>
        </p:nvSpPr>
        <p:spPr>
          <a:xfrm>
            <a:off x="1200150" y="5105400"/>
            <a:ext cx="2081213" cy="523875"/>
          </a:xfrm>
          <a:prstGeom prst="rect">
            <a:avLst/>
          </a:prstGeom>
          <a:noFill/>
        </p:spPr>
        <p:txBody>
          <a:bodyPr>
            <a:spAutoFit/>
          </a:bodyPr>
          <a:lstStyle/>
          <a:p>
            <a:pPr algn="ctr">
              <a:defRPr/>
            </a:pPr>
            <a:r>
              <a:rPr lang="en-US" sz="2800" b="1" dirty="0">
                <a:solidFill>
                  <a:schemeClr val="tx2"/>
                </a:solidFill>
                <a:latin typeface="+mn-lt"/>
              </a:rPr>
              <a:t>Disability</a:t>
            </a:r>
            <a:endParaRPr lang="en-GB" sz="2800" b="1" dirty="0">
              <a:solidFill>
                <a:schemeClr val="tx2"/>
              </a:solidFill>
              <a:latin typeface="+mn-lt"/>
            </a:endParaRPr>
          </a:p>
        </p:txBody>
      </p:sp>
      <p:sp>
        <p:nvSpPr>
          <p:cNvPr id="26" name="TextBox 25"/>
          <p:cNvSpPr txBox="1"/>
          <p:nvPr/>
        </p:nvSpPr>
        <p:spPr>
          <a:xfrm>
            <a:off x="4276725" y="5005388"/>
            <a:ext cx="3544888" cy="1384300"/>
          </a:xfrm>
          <a:prstGeom prst="rect">
            <a:avLst/>
          </a:prstGeom>
          <a:noFill/>
        </p:spPr>
        <p:txBody>
          <a:bodyPr>
            <a:spAutoFit/>
          </a:bodyPr>
          <a:lstStyle/>
          <a:p>
            <a:pPr algn="ctr">
              <a:defRPr/>
            </a:pPr>
            <a:r>
              <a:rPr lang="en-US" sz="2800" b="1" dirty="0">
                <a:solidFill>
                  <a:schemeClr val="tx2"/>
                </a:solidFill>
                <a:latin typeface="+mn-lt"/>
              </a:rPr>
              <a:t>Marriage and civil partnership</a:t>
            </a:r>
          </a:p>
          <a:p>
            <a:pPr algn="ctr">
              <a:defRPr/>
            </a:pPr>
            <a:endParaRPr lang="en-GB" sz="2800" b="1" dirty="0">
              <a:solidFill>
                <a:schemeClr val="tx2"/>
              </a:solidFill>
              <a:latin typeface="+mn-lt"/>
            </a:endParaRPr>
          </a:p>
        </p:txBody>
      </p:sp>
      <p:sp>
        <p:nvSpPr>
          <p:cNvPr id="27" name="TextBox 26"/>
          <p:cNvSpPr txBox="1"/>
          <p:nvPr/>
        </p:nvSpPr>
        <p:spPr>
          <a:xfrm>
            <a:off x="5122863" y="1593850"/>
            <a:ext cx="2079625" cy="954088"/>
          </a:xfrm>
          <a:prstGeom prst="rect">
            <a:avLst/>
          </a:prstGeom>
          <a:noFill/>
        </p:spPr>
        <p:txBody>
          <a:bodyPr>
            <a:spAutoFit/>
          </a:bodyPr>
          <a:lstStyle/>
          <a:p>
            <a:pPr algn="ctr">
              <a:defRPr/>
            </a:pPr>
            <a:r>
              <a:rPr lang="en-US" sz="2800" b="1" dirty="0">
                <a:solidFill>
                  <a:schemeClr val="tx2"/>
                </a:solidFill>
                <a:latin typeface="+mn-lt"/>
              </a:rPr>
              <a:t>Sexual orientation</a:t>
            </a: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19459"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C5B57D93-DE20-49EB-A54D-5F005CD881AC}" type="slidenum">
              <a:rPr lang="en-US" altLang="en-US">
                <a:solidFill>
                  <a:srgbClr val="3E3E3E"/>
                </a:solidFill>
                <a:latin typeface="Arial" panose="020B0604020202020204" pitchFamily="34" charset="0"/>
              </a:rPr>
              <a:pPr/>
              <a:t>8</a:t>
            </a:fld>
            <a:endParaRPr lang="en-US" altLang="en-US">
              <a:solidFill>
                <a:srgbClr val="3E3E3E"/>
              </a:solidFill>
              <a:latin typeface="Arial" panose="020B0604020202020204" pitchFamily="34" charset="0"/>
            </a:endParaRPr>
          </a:p>
        </p:txBody>
      </p:sp>
      <p:sp>
        <p:nvSpPr>
          <p:cNvPr id="3" name="Text Placeholder 3"/>
          <p:cNvSpPr>
            <a:spLocks noGrp="1"/>
          </p:cNvSpPr>
          <p:nvPr>
            <p:ph type="body" sz="quarter" idx="15"/>
          </p:nvPr>
        </p:nvSpPr>
        <p:spPr bwMode="auto">
          <a:xfrm>
            <a:off x="-4560888" y="3567113"/>
            <a:ext cx="5894388" cy="3333750"/>
          </a:xfrm>
        </p:spPr>
        <p:txBody>
          <a:bodyPr vert="horz" wrap="square" lIns="91440" tIns="45720" rIns="91440" bIns="45720" numCol="1" anchor="t" anchorCtr="0" compatLnSpc="1">
            <a:prstTxWarp prst="textNoShape">
              <a:avLst/>
            </a:prstTxWarp>
          </a:bodyPr>
          <a:lstStyle/>
          <a:p>
            <a:pPr marL="0" indent="0">
              <a:buFontTx/>
              <a:buNone/>
              <a:defRPr/>
            </a:pPr>
            <a:endParaRPr lang="en-US" sz="2800" dirty="0"/>
          </a:p>
          <a:p>
            <a:pPr>
              <a:defRPr/>
            </a:pPr>
            <a:endParaRPr lang="en-US" sz="2800" dirty="0"/>
          </a:p>
        </p:txBody>
      </p:sp>
      <p:sp>
        <p:nvSpPr>
          <p:cNvPr id="11269" name="Title 4"/>
          <p:cNvSpPr>
            <a:spLocks noGrp="1"/>
          </p:cNvSpPr>
          <p:nvPr>
            <p:ph type="title"/>
          </p:nvPr>
        </p:nvSpPr>
        <p:spPr>
          <a:xfrm>
            <a:off x="677863" y="130175"/>
            <a:ext cx="11044237" cy="928688"/>
          </a:xfrm>
        </p:spPr>
        <p:txBody>
          <a:bodyPr/>
          <a:lstStyle/>
          <a:p>
            <a:pPr eaLnBrk="1" hangingPunct="1">
              <a:defRPr/>
            </a:pPr>
            <a:r>
              <a:rPr lang="en-US" altLang="en-US" dirty="0"/>
              <a:t>The act protects people from discrimination</a:t>
            </a:r>
          </a:p>
        </p:txBody>
      </p:sp>
      <p:sp>
        <p:nvSpPr>
          <p:cNvPr id="19463" name="Text Placeholder 3"/>
          <p:cNvSpPr txBox="1">
            <a:spLocks/>
          </p:cNvSpPr>
          <p:nvPr/>
        </p:nvSpPr>
        <p:spPr bwMode="auto">
          <a:xfrm>
            <a:off x="1924050" y="1427163"/>
            <a:ext cx="9931400"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spcBef>
                <a:spcPct val="20000"/>
              </a:spcBef>
            </a:pPr>
            <a:r>
              <a:rPr lang="en-GB" altLang="en-US" sz="2000" b="1">
                <a:solidFill>
                  <a:schemeClr val="tx2"/>
                </a:solidFill>
                <a:latin typeface="Arial" panose="020B0604020202020204" pitchFamily="34" charset="0"/>
                <a:cs typeface="Arial" panose="020B0604020202020204" pitchFamily="34" charset="0"/>
              </a:rPr>
              <a:t>Direct discrimination</a:t>
            </a:r>
            <a:endParaRPr lang="en-US" altLang="en-US" sz="2000">
              <a:latin typeface="Arial" panose="020B0604020202020204" pitchFamily="34" charset="0"/>
              <a:cs typeface="Arial" panose="020B0604020202020204" pitchFamily="34" charset="0"/>
            </a:endParaRPr>
          </a:p>
          <a:p>
            <a:pPr>
              <a:spcBef>
                <a:spcPct val="20000"/>
              </a:spcBef>
            </a:pPr>
            <a:r>
              <a:rPr lang="en-US" altLang="en-US" sz="2000">
                <a:latin typeface="Arial" panose="020B0604020202020204" pitchFamily="34" charset="0"/>
                <a:cs typeface="Arial" panose="020B0604020202020204" pitchFamily="34" charset="0"/>
              </a:rPr>
              <a:t>Treating someone with a protected characteristic less favourably than others.​</a:t>
            </a:r>
            <a:br>
              <a:rPr lang="en-US" altLang="en-US" sz="2000">
                <a:latin typeface="Arial" panose="020B0604020202020204" pitchFamily="34" charset="0"/>
                <a:cs typeface="Arial" panose="020B0604020202020204" pitchFamily="34" charset="0"/>
              </a:rPr>
            </a:br>
            <a:endParaRPr lang="en-US" altLang="en-US" sz="2000">
              <a:latin typeface="Arial" panose="020B0604020202020204" pitchFamily="34" charset="0"/>
              <a:cs typeface="Arial" panose="020B0604020202020204" pitchFamily="34" charset="0"/>
            </a:endParaRPr>
          </a:p>
          <a:p>
            <a:pPr eaLnBrk="1" hangingPunct="1">
              <a:spcBef>
                <a:spcPct val="20000"/>
              </a:spcBef>
            </a:pPr>
            <a:endParaRPr lang="en-GB" altLang="en-US" sz="2400">
              <a:latin typeface="Arial" panose="020B0604020202020204" pitchFamily="34" charset="0"/>
              <a:cs typeface="Arial" panose="020B0604020202020204" pitchFamily="34" charset="0"/>
            </a:endParaRPr>
          </a:p>
        </p:txBody>
      </p:sp>
      <p:pic>
        <p:nvPicPr>
          <p:cNvPr id="19464"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2788" y="5322888"/>
            <a:ext cx="101441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4838" y="1546225"/>
            <a:ext cx="1023937"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6"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811213" y="3938588"/>
            <a:ext cx="736600"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7" name="Picture 1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11213" y="2652713"/>
            <a:ext cx="817562"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Placeholder 3"/>
          <p:cNvSpPr txBox="1">
            <a:spLocks/>
          </p:cNvSpPr>
          <p:nvPr/>
        </p:nvSpPr>
        <p:spPr bwMode="auto">
          <a:xfrm>
            <a:off x="1930400" y="2595563"/>
            <a:ext cx="99314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spcBef>
                <a:spcPct val="20000"/>
              </a:spcBef>
            </a:pPr>
            <a:r>
              <a:rPr lang="en-US" altLang="en-US" sz="2000" b="1" dirty="0">
                <a:solidFill>
                  <a:schemeClr val="tx2"/>
                </a:solidFill>
                <a:latin typeface="Arial" panose="020B0604020202020204" pitchFamily="34" charset="0"/>
                <a:cs typeface="Arial" panose="020B0604020202020204" pitchFamily="34" charset="0"/>
              </a:rPr>
              <a:t>Indirect discrimination</a:t>
            </a:r>
            <a:endParaRPr lang="en-GB" altLang="en-US" sz="2000" dirty="0">
              <a:latin typeface="Arial" panose="020B0604020202020204" pitchFamily="34" charset="0"/>
              <a:cs typeface="Arial" panose="020B0604020202020204" pitchFamily="34" charset="0"/>
            </a:endParaRPr>
          </a:p>
          <a:p>
            <a:pPr eaLnBrk="1" hangingPunct="1">
              <a:spcBef>
                <a:spcPct val="20000"/>
              </a:spcBef>
            </a:pPr>
            <a:r>
              <a:rPr lang="en-US" altLang="en-US" sz="2000" dirty="0">
                <a:latin typeface="Arial" panose="020B0604020202020204" pitchFamily="34" charset="0"/>
                <a:cs typeface="Arial" panose="020B0604020202020204" pitchFamily="34" charset="0"/>
              </a:rPr>
              <a:t>Putting rules or arrangements in place that apply to everyone, that put someone with a protected characteristic at an unfair disadvantage.​</a:t>
            </a:r>
            <a:br>
              <a:rPr lang="en-US" altLang="en-US" sz="2000" dirty="0">
                <a:latin typeface="Arial" panose="020B0604020202020204" pitchFamily="34" charset="0"/>
                <a:cs typeface="Arial" panose="020B0604020202020204" pitchFamily="34" charset="0"/>
              </a:rPr>
            </a:br>
            <a:endParaRPr lang="en-US" altLang="en-US" sz="2000" dirty="0">
              <a:latin typeface="Arial" panose="020B0604020202020204" pitchFamily="34" charset="0"/>
              <a:cs typeface="Arial" panose="020B0604020202020204" pitchFamily="34" charset="0"/>
            </a:endParaRPr>
          </a:p>
        </p:txBody>
      </p:sp>
      <p:sp>
        <p:nvSpPr>
          <p:cNvPr id="13" name="Text Placeholder 3"/>
          <p:cNvSpPr txBox="1">
            <a:spLocks/>
          </p:cNvSpPr>
          <p:nvPr/>
        </p:nvSpPr>
        <p:spPr bwMode="auto">
          <a:xfrm>
            <a:off x="1928813" y="5200650"/>
            <a:ext cx="6065837"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spcBef>
                <a:spcPct val="20000"/>
              </a:spcBef>
            </a:pPr>
            <a:r>
              <a:rPr lang="en-US" altLang="en-US" sz="2000" b="1">
                <a:solidFill>
                  <a:schemeClr val="tx2"/>
                </a:solidFill>
                <a:latin typeface="Arial" panose="020B0604020202020204" pitchFamily="34" charset="0"/>
                <a:cs typeface="Arial" panose="020B0604020202020204" pitchFamily="34" charset="0"/>
              </a:rPr>
              <a:t>Victimisation</a:t>
            </a:r>
            <a:endParaRPr lang="en-GB" altLang="en-US" sz="2000" b="1">
              <a:solidFill>
                <a:schemeClr val="tx2"/>
              </a:solidFill>
              <a:latin typeface="Arial" panose="020B0604020202020204" pitchFamily="34" charset="0"/>
              <a:cs typeface="Arial" panose="020B0604020202020204" pitchFamily="34" charset="0"/>
            </a:endParaRPr>
          </a:p>
          <a:p>
            <a:pPr>
              <a:spcBef>
                <a:spcPct val="20000"/>
              </a:spcBef>
            </a:pPr>
            <a:r>
              <a:rPr lang="en-US" altLang="en-US" sz="2000">
                <a:latin typeface="Arial" panose="020B0604020202020204" pitchFamily="34" charset="0"/>
                <a:cs typeface="Arial" panose="020B0604020202020204" pitchFamily="34" charset="0"/>
              </a:rPr>
              <a:t>Treating someone unfairly because they’ve complained about discrimination or harassment.​</a:t>
            </a:r>
          </a:p>
          <a:p>
            <a:pPr eaLnBrk="1" hangingPunct="1">
              <a:spcBef>
                <a:spcPct val="20000"/>
              </a:spcBef>
            </a:pPr>
            <a:endParaRPr lang="en-US" altLang="en-US" sz="2400">
              <a:latin typeface="Arial" panose="020B0604020202020204" pitchFamily="34" charset="0"/>
              <a:cs typeface="Arial" panose="020B0604020202020204" pitchFamily="34" charset="0"/>
            </a:endParaRPr>
          </a:p>
          <a:p>
            <a:pPr eaLnBrk="1" hangingPunct="1">
              <a:spcBef>
                <a:spcPct val="20000"/>
              </a:spcBef>
            </a:pPr>
            <a:endParaRPr lang="en-GB" altLang="en-US" sz="2400">
              <a:latin typeface="Arial" panose="020B0604020202020204" pitchFamily="34" charset="0"/>
              <a:cs typeface="Arial" panose="020B0604020202020204" pitchFamily="34" charset="0"/>
            </a:endParaRPr>
          </a:p>
        </p:txBody>
      </p:sp>
      <p:sp>
        <p:nvSpPr>
          <p:cNvPr id="14" name="Text Placeholder 3"/>
          <p:cNvSpPr txBox="1">
            <a:spLocks/>
          </p:cNvSpPr>
          <p:nvPr/>
        </p:nvSpPr>
        <p:spPr bwMode="auto">
          <a:xfrm>
            <a:off x="1924050" y="3819525"/>
            <a:ext cx="9931400" cy="121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eaLnBrk="1" hangingPunct="1">
              <a:spcBef>
                <a:spcPct val="20000"/>
              </a:spcBef>
            </a:pPr>
            <a:r>
              <a:rPr lang="en-GB" altLang="en-US" sz="2000" b="1" dirty="0">
                <a:solidFill>
                  <a:schemeClr val="tx2"/>
                </a:solidFill>
                <a:latin typeface="Arial" panose="020B0604020202020204" pitchFamily="34" charset="0"/>
                <a:cs typeface="Arial" panose="020B0604020202020204" pitchFamily="34" charset="0"/>
              </a:rPr>
              <a:t>Harassment</a:t>
            </a:r>
          </a:p>
          <a:p>
            <a:pPr>
              <a:spcBef>
                <a:spcPct val="20000"/>
              </a:spcBef>
            </a:pPr>
            <a:r>
              <a:rPr lang="en-US" altLang="en-US" sz="2000" dirty="0">
                <a:latin typeface="Arial" panose="020B0604020202020204" pitchFamily="34" charset="0"/>
                <a:cs typeface="Arial" panose="020B0604020202020204" pitchFamily="34" charset="0"/>
              </a:rPr>
              <a:t>Unwanted behaviour linked to a protected characteristic that violates someone’s dignity or creates an offensive environment for them.​</a:t>
            </a:r>
            <a:br>
              <a:rPr lang="en-US" altLang="en-US" sz="2000" dirty="0">
                <a:latin typeface="Arial" panose="020B0604020202020204" pitchFamily="34" charset="0"/>
                <a:cs typeface="Arial" panose="020B0604020202020204" pitchFamily="34" charset="0"/>
              </a:rPr>
            </a:br>
            <a:endParaRPr lang="en-US" altLang="en-US" sz="2000" dirty="0">
              <a:latin typeface="Arial" panose="020B0604020202020204" pitchFamily="34" charset="0"/>
              <a:cs typeface="Arial" panose="020B0604020202020204" pitchFamily="34" charset="0"/>
            </a:endParaRPr>
          </a:p>
          <a:p>
            <a:pPr eaLnBrk="1" hangingPunct="1">
              <a:spcBef>
                <a:spcPct val="20000"/>
              </a:spcBef>
            </a:pPr>
            <a:endParaRPr lang="en-US" altLang="en-US" sz="2400" dirty="0">
              <a:latin typeface="Arial" panose="020B0604020202020204" pitchFamily="34" charset="0"/>
              <a:cs typeface="Arial" panose="020B0604020202020204" pitchFamily="34" charset="0"/>
            </a:endParaRPr>
          </a:p>
          <a:p>
            <a:pPr eaLnBrk="1" hangingPunct="1">
              <a:spcBef>
                <a:spcPct val="20000"/>
              </a:spcBef>
            </a:pPr>
            <a:endParaRPr lang="en-GB" altLang="en-US" sz="2400" dirty="0">
              <a:latin typeface="Arial" panose="020B0604020202020204" pitchFamily="34" charset="0"/>
              <a:cs typeface="Arial" panose="020B0604020202020204"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463"/>
                                        </p:tgtEl>
                                        <p:attrNameLst>
                                          <p:attrName>style.visibility</p:attrName>
                                        </p:attrNameLst>
                                      </p:cBhvr>
                                      <p:to>
                                        <p:strVal val="visible"/>
                                      </p:to>
                                    </p:set>
                                    <p:animEffect transition="in" filter="fade">
                                      <p:cBhvr>
                                        <p:cTn id="7" dur="500"/>
                                        <p:tgtEl>
                                          <p:spTgt spid="19463"/>
                                        </p:tgtEl>
                                      </p:cBhvr>
                                    </p:animEffect>
                                  </p:childTnLst>
                                </p:cTn>
                              </p:par>
                              <p:par>
                                <p:cTn id="8" presetID="10" presetClass="entr" presetSubtype="0" fill="hold" nodeType="withEffect">
                                  <p:stCondLst>
                                    <p:cond delay="0"/>
                                  </p:stCondLst>
                                  <p:childTnLst>
                                    <p:set>
                                      <p:cBhvr>
                                        <p:cTn id="9" dur="1" fill="hold">
                                          <p:stCondLst>
                                            <p:cond delay="0"/>
                                          </p:stCondLst>
                                        </p:cTn>
                                        <p:tgtEl>
                                          <p:spTgt spid="19465"/>
                                        </p:tgtEl>
                                        <p:attrNameLst>
                                          <p:attrName>style.visibility</p:attrName>
                                        </p:attrNameLst>
                                      </p:cBhvr>
                                      <p:to>
                                        <p:strVal val="visible"/>
                                      </p:to>
                                    </p:set>
                                    <p:animEffect transition="in" filter="fade">
                                      <p:cBhvr>
                                        <p:cTn id="10" dur="500"/>
                                        <p:tgtEl>
                                          <p:spTgt spid="1946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0" presetClass="entr" presetSubtype="0" fill="hold" nodeType="withEffect">
                                  <p:stCondLst>
                                    <p:cond delay="0"/>
                                  </p:stCondLst>
                                  <p:childTnLst>
                                    <p:set>
                                      <p:cBhvr>
                                        <p:cTn id="17" dur="1" fill="hold">
                                          <p:stCondLst>
                                            <p:cond delay="0"/>
                                          </p:stCondLst>
                                        </p:cTn>
                                        <p:tgtEl>
                                          <p:spTgt spid="19467"/>
                                        </p:tgtEl>
                                        <p:attrNameLst>
                                          <p:attrName>style.visibility</p:attrName>
                                        </p:attrNameLst>
                                      </p:cBhvr>
                                      <p:to>
                                        <p:strVal val="visible"/>
                                      </p:to>
                                    </p:set>
                                    <p:animEffect transition="in" filter="fade">
                                      <p:cBhvr>
                                        <p:cTn id="18" dur="500"/>
                                        <p:tgtEl>
                                          <p:spTgt spid="1946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nodeType="withEffect">
                                  <p:stCondLst>
                                    <p:cond delay="0"/>
                                  </p:stCondLst>
                                  <p:childTnLst>
                                    <p:set>
                                      <p:cBhvr>
                                        <p:cTn id="25" dur="1" fill="hold">
                                          <p:stCondLst>
                                            <p:cond delay="0"/>
                                          </p:stCondLst>
                                        </p:cTn>
                                        <p:tgtEl>
                                          <p:spTgt spid="19466"/>
                                        </p:tgtEl>
                                        <p:attrNameLst>
                                          <p:attrName>style.visibility</p:attrName>
                                        </p:attrNameLst>
                                      </p:cBhvr>
                                      <p:to>
                                        <p:strVal val="visible"/>
                                      </p:to>
                                    </p:set>
                                    <p:animEffect transition="in" filter="fade">
                                      <p:cBhvr>
                                        <p:cTn id="26" dur="500"/>
                                        <p:tgtEl>
                                          <p:spTgt spid="19466"/>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nodeType="withEffect">
                                  <p:stCondLst>
                                    <p:cond delay="0"/>
                                  </p:stCondLst>
                                  <p:childTnLst>
                                    <p:set>
                                      <p:cBhvr>
                                        <p:cTn id="33" dur="1" fill="hold">
                                          <p:stCondLst>
                                            <p:cond delay="0"/>
                                          </p:stCondLst>
                                        </p:cTn>
                                        <p:tgtEl>
                                          <p:spTgt spid="19464"/>
                                        </p:tgtEl>
                                        <p:attrNameLst>
                                          <p:attrName>style.visibility</p:attrName>
                                        </p:attrNameLst>
                                      </p:cBhvr>
                                      <p:to>
                                        <p:strVal val="visible"/>
                                      </p:to>
                                    </p:set>
                                    <p:animEffect transition="in" filter="fade">
                                      <p:cBhvr>
                                        <p:cTn id="34" dur="500"/>
                                        <p:tgtEl>
                                          <p:spTgt spid="194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p:bldP spid="12" grpId="0"/>
      <p:bldP spid="13" grpId="0"/>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7"/>
          </p:nvPr>
        </p:nvSpPr>
        <p:spPr/>
        <p:txBody>
          <a:bodyPr/>
          <a:lstStyle/>
          <a:p>
            <a:pPr>
              <a:defRPr/>
            </a:pPr>
            <a:r>
              <a:rPr lang="en-US" altLang="en-US"/>
              <a:t>© The Key Support Services Ltd</a:t>
            </a:r>
            <a:endParaRPr lang="en-GB" sz="1200" dirty="0">
              <a:solidFill>
                <a:schemeClr val="tx1">
                  <a:tint val="75000"/>
                </a:schemeClr>
              </a:solidFill>
              <a:latin typeface="Calibri" panose="020F0502020204030204" pitchFamily="34" charset="0"/>
            </a:endParaRPr>
          </a:p>
        </p:txBody>
      </p:sp>
      <p:sp>
        <p:nvSpPr>
          <p:cNvPr id="23555" name="Slide Number Placeholder 2"/>
          <p:cNvSpPr>
            <a:spLocks noGrp="1"/>
          </p:cNvSpPr>
          <p:nvPr>
            <p:ph type="sldNum"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r>
              <a:rPr lang="en-US" altLang="en-US">
                <a:solidFill>
                  <a:srgbClr val="3E3E3E"/>
                </a:solidFill>
                <a:latin typeface="Arial" panose="020B0604020202020204" pitchFamily="34" charset="0"/>
              </a:rPr>
              <a:t> Slide </a:t>
            </a:r>
            <a:fld id="{15361E7B-505F-4493-BFEC-239F538CCE52}" type="slidenum">
              <a:rPr lang="en-US" altLang="en-US">
                <a:solidFill>
                  <a:srgbClr val="3E3E3E"/>
                </a:solidFill>
                <a:latin typeface="Arial" panose="020B0604020202020204" pitchFamily="34" charset="0"/>
              </a:rPr>
              <a:pPr/>
              <a:t>9</a:t>
            </a:fld>
            <a:endParaRPr lang="en-US" altLang="en-US">
              <a:solidFill>
                <a:srgbClr val="3E3E3E"/>
              </a:solidFill>
              <a:latin typeface="Arial" panose="020B0604020202020204" pitchFamily="34" charset="0"/>
            </a:endParaRPr>
          </a:p>
        </p:txBody>
      </p:sp>
      <p:sp>
        <p:nvSpPr>
          <p:cNvPr id="19460" name="Text Placeholder 3"/>
          <p:cNvSpPr>
            <a:spLocks noGrp="1"/>
          </p:cNvSpPr>
          <p:nvPr>
            <p:ph type="body" sz="quarter" idx="15"/>
          </p:nvPr>
        </p:nvSpPr>
        <p:spPr bwMode="auto">
          <a:xfrm>
            <a:off x="2849563" y="1711325"/>
            <a:ext cx="8716962" cy="19510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Tx/>
              <a:buNone/>
            </a:pPr>
            <a:r>
              <a:rPr lang="en-US" altLang="en-US" sz="2800" b="1">
                <a:solidFill>
                  <a:schemeClr val="tx2"/>
                </a:solidFill>
              </a:rPr>
              <a:t>Perception</a:t>
            </a:r>
          </a:p>
          <a:p>
            <a:pPr marL="0" indent="0">
              <a:buFontTx/>
              <a:buNone/>
            </a:pPr>
            <a:r>
              <a:rPr lang="en-US" altLang="en-US" sz="2800"/>
              <a:t>Treating someone worse because of a characteristic which you think a person has, even if you are mistaken </a:t>
            </a:r>
          </a:p>
        </p:txBody>
      </p:sp>
      <p:sp>
        <p:nvSpPr>
          <p:cNvPr id="11269" name="Title 4"/>
          <p:cNvSpPr>
            <a:spLocks noGrp="1"/>
          </p:cNvSpPr>
          <p:nvPr>
            <p:ph type="title"/>
          </p:nvPr>
        </p:nvSpPr>
        <p:spPr>
          <a:xfrm>
            <a:off x="677863" y="130175"/>
            <a:ext cx="11058525" cy="928688"/>
          </a:xfrm>
        </p:spPr>
        <p:txBody>
          <a:bodyPr/>
          <a:lstStyle/>
          <a:p>
            <a:pPr eaLnBrk="1" hangingPunct="1">
              <a:defRPr/>
            </a:pPr>
            <a:r>
              <a:rPr lang="en-US" altLang="en-US" dirty="0"/>
              <a:t>Perceptive and associative discrimination</a:t>
            </a:r>
          </a:p>
        </p:txBody>
      </p:sp>
      <p:pic>
        <p:nvPicPr>
          <p:cNvPr id="23558" name="Picture 8" descr="VISION_GRAPHIC_ICON_WEB-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6463" y="1622425"/>
            <a:ext cx="1554162"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7550" y="4322763"/>
            <a:ext cx="1931988" cy="133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3"/>
          <p:cNvSpPr txBox="1">
            <a:spLocks/>
          </p:cNvSpPr>
          <p:nvPr/>
        </p:nvSpPr>
        <p:spPr bwMode="auto">
          <a:xfrm>
            <a:off x="2849563" y="4238625"/>
            <a:ext cx="8716962"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MS PGothic" panose="020B0600070205080204" pitchFamily="34" charset="-128"/>
              </a:defRPr>
            </a:lvl1pPr>
            <a:lvl2pPr marL="742950" indent="-285750">
              <a:defRPr>
                <a:solidFill>
                  <a:schemeClr val="tx1"/>
                </a:solidFill>
                <a:latin typeface="Calibri" panose="020F0502020204030204" pitchFamily="34" charset="0"/>
                <a:ea typeface="MS PGothic" panose="020B0600070205080204" pitchFamily="34" charset="-128"/>
              </a:defRPr>
            </a:lvl2pPr>
            <a:lvl3pPr marL="1143000" indent="-228600">
              <a:defRPr>
                <a:solidFill>
                  <a:schemeClr val="tx1"/>
                </a:solidFill>
                <a:latin typeface="Calibri" panose="020F0502020204030204" pitchFamily="34" charset="0"/>
                <a:ea typeface="MS PGothic" panose="020B0600070205080204" pitchFamily="34" charset="-128"/>
              </a:defRPr>
            </a:lvl3pPr>
            <a:lvl4pPr marL="1600200" indent="-228600">
              <a:defRPr>
                <a:solidFill>
                  <a:schemeClr val="tx1"/>
                </a:solidFill>
                <a:latin typeface="Calibri" panose="020F0502020204030204" pitchFamily="34" charset="0"/>
                <a:ea typeface="MS PGothic" panose="020B0600070205080204" pitchFamily="34" charset="-128"/>
              </a:defRPr>
            </a:lvl4pPr>
            <a:lvl5pPr marL="2057400" indent="-228600">
              <a:defRPr>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ea typeface="MS PGothic" panose="020B0600070205080204" pitchFamily="34" charset="-128"/>
              </a:defRPr>
            </a:lvl9pPr>
          </a:lstStyle>
          <a:p>
            <a:pPr>
              <a:spcBef>
                <a:spcPct val="20000"/>
              </a:spcBef>
            </a:pPr>
            <a:r>
              <a:rPr lang="en-US" altLang="en-US" sz="2800" b="1">
                <a:solidFill>
                  <a:schemeClr val="tx2"/>
                </a:solidFill>
                <a:latin typeface="Arial" panose="020B0604020202020204" pitchFamily="34" charset="0"/>
                <a:cs typeface="Arial" panose="020B0604020202020204" pitchFamily="34" charset="0"/>
              </a:rPr>
              <a:t>Association</a:t>
            </a:r>
            <a:endParaRPr lang="en-GB" altLang="en-US" sz="2800">
              <a:latin typeface="Arial" panose="020B0604020202020204" pitchFamily="34" charset="0"/>
              <a:cs typeface="Arial" panose="020B0604020202020204" pitchFamily="34" charset="0"/>
            </a:endParaRPr>
          </a:p>
          <a:p>
            <a:pPr>
              <a:spcBef>
                <a:spcPct val="20000"/>
              </a:spcBef>
            </a:pPr>
            <a:r>
              <a:rPr lang="en-US" altLang="en-US" sz="2800">
                <a:latin typeface="Arial" panose="020B0604020202020204" pitchFamily="34" charset="0"/>
                <a:cs typeface="Arial" panose="020B0604020202020204" pitchFamily="34" charset="0"/>
              </a:rPr>
              <a:t>Treating a someone worse because they are associated with someone who has a protected characteristic</a:t>
            </a:r>
          </a:p>
          <a:p>
            <a:pPr>
              <a:spcBef>
                <a:spcPct val="20000"/>
              </a:spcBef>
            </a:pPr>
            <a:endParaRPr lang="en-GB" altLang="en-US" sz="240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9460"/>
                                        </p:tgtEl>
                                        <p:attrNameLst>
                                          <p:attrName>style.visibility</p:attrName>
                                        </p:attrNameLst>
                                      </p:cBhvr>
                                      <p:to>
                                        <p:strVal val="visible"/>
                                      </p:to>
                                    </p:set>
                                    <p:animEffect transition="in" filter="fade">
                                      <p:cBhvr>
                                        <p:cTn id="7" dur="500"/>
                                        <p:tgtEl>
                                          <p:spTgt spid="19460"/>
                                        </p:tgtEl>
                                      </p:cBhvr>
                                    </p:animEffect>
                                  </p:childTnLst>
                                </p:cTn>
                              </p:par>
                              <p:par>
                                <p:cTn id="8" presetID="10" presetClass="entr" presetSubtype="0" fill="hold" nodeType="withEffect">
                                  <p:stCondLst>
                                    <p:cond delay="0"/>
                                  </p:stCondLst>
                                  <p:childTnLst>
                                    <p:set>
                                      <p:cBhvr>
                                        <p:cTn id="9" dur="1" fill="hold">
                                          <p:stCondLst>
                                            <p:cond delay="0"/>
                                          </p:stCondLst>
                                        </p:cTn>
                                        <p:tgtEl>
                                          <p:spTgt spid="23558"/>
                                        </p:tgtEl>
                                        <p:attrNameLst>
                                          <p:attrName>style.visibility</p:attrName>
                                        </p:attrNameLst>
                                      </p:cBhvr>
                                      <p:to>
                                        <p:strVal val="visible"/>
                                      </p:to>
                                    </p:set>
                                    <p:animEffect transition="in" filter="fade">
                                      <p:cBhvr>
                                        <p:cTn id="10" dur="500"/>
                                        <p:tgtEl>
                                          <p:spTgt spid="2355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1"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par>
                                <p:cTn id="16" presetID="10" presetClass="entr" presetSubtype="0" fill="hold" nodeType="withEffect">
                                  <p:stCondLst>
                                    <p:cond delay="0"/>
                                  </p:stCondLst>
                                  <p:childTnLst>
                                    <p:set>
                                      <p:cBhvr>
                                        <p:cTn id="17" dur="1" fill="hold">
                                          <p:stCondLst>
                                            <p:cond delay="0"/>
                                          </p:stCondLst>
                                        </p:cTn>
                                        <p:tgtEl>
                                          <p:spTgt spid="23559"/>
                                        </p:tgtEl>
                                        <p:attrNameLst>
                                          <p:attrName>style.visibility</p:attrName>
                                        </p:attrNameLst>
                                      </p:cBhvr>
                                      <p:to>
                                        <p:strVal val="visible"/>
                                      </p:to>
                                    </p:set>
                                    <p:animEffect transition="in" filter="fade">
                                      <p:cBhvr>
                                        <p:cTn id="18" dur="500"/>
                                        <p:tgtEl>
                                          <p:spTgt spid="235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0" grpId="1"/>
      <p:bldP spid="9" grpId="0"/>
      <p:bldP spid="9" grpId="1"/>
    </p:bldLst>
  </p:timing>
</p:sld>
</file>

<file path=ppt/theme/theme1.xml><?xml version="1.0" encoding="utf-8"?>
<a:theme xmlns:a="http://schemas.openxmlformats.org/drawingml/2006/main" name="Slide title page">
  <a:themeElements>
    <a:clrScheme name="Custom 1">
      <a:dk1>
        <a:srgbClr val="12263F"/>
      </a:dk1>
      <a:lt1>
        <a:srgbClr val="F8F8F8"/>
      </a:lt1>
      <a:dk2>
        <a:srgbClr val="FF1F64"/>
      </a:dk2>
      <a:lt2>
        <a:srgbClr val="000000"/>
      </a:lt2>
      <a:accent1>
        <a:srgbClr val="D8DFDE"/>
      </a:accent1>
      <a:accent2>
        <a:srgbClr val="FF1F64"/>
      </a:accent2>
      <a:accent3>
        <a:srgbClr val="D8DFDE"/>
      </a:accent3>
      <a:accent4>
        <a:srgbClr val="00CF80"/>
      </a:accent4>
      <a:accent5>
        <a:srgbClr val="FF9E29"/>
      </a:accent5>
      <a:accent6>
        <a:srgbClr val="B1BEBD"/>
      </a:accent6>
      <a:hlink>
        <a:srgbClr val="0072CC"/>
      </a:hlink>
      <a:folHlink>
        <a:srgbClr val="954F72"/>
      </a:folHlink>
    </a:clrScheme>
    <a:fontScheme name="The Ke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D1C3391-A88D-5F40-A0F5-C8B0EFE609A5}" vid="{22EC1162-FD0D-954D-8755-E840B61FB173}"/>
    </a:ext>
  </a:extLst>
</a:theme>
</file>

<file path=ppt/theme/theme2.xml><?xml version="1.0" encoding="utf-8"?>
<a:theme xmlns:a="http://schemas.openxmlformats.org/drawingml/2006/main" name="The Key master page">
  <a:themeElements>
    <a:clrScheme name="The Key Powerpoint">
      <a:dk1>
        <a:srgbClr val="12263F"/>
      </a:dk1>
      <a:lt1>
        <a:srgbClr val="F8F8F8"/>
      </a:lt1>
      <a:dk2>
        <a:srgbClr val="FF1F64"/>
      </a:dk2>
      <a:lt2>
        <a:srgbClr val="000000"/>
      </a:lt2>
      <a:accent1>
        <a:srgbClr val="D8DFDE"/>
      </a:accent1>
      <a:accent2>
        <a:srgbClr val="FF1F64"/>
      </a:accent2>
      <a:accent3>
        <a:srgbClr val="D8DFDE"/>
      </a:accent3>
      <a:accent4>
        <a:srgbClr val="00CF80"/>
      </a:accent4>
      <a:accent5>
        <a:srgbClr val="FF9E29"/>
      </a:accent5>
      <a:accent6>
        <a:srgbClr val="B1BEBD"/>
      </a:accent6>
      <a:hlink>
        <a:srgbClr val="0072CC"/>
      </a:hlink>
      <a:folHlink>
        <a:srgbClr val="954F72"/>
      </a:folHlink>
    </a:clrScheme>
    <a:fontScheme name="The Ke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D1C3391-A88D-5F40-A0F5-C8B0EFE609A5}" vid="{34AF1952-1DAB-3B40-843B-D61BC58BA87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 Ke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title page</Template>
  <TotalTime>56120</TotalTime>
  <Words>2049</Words>
  <Application>Microsoft Office PowerPoint</Application>
  <PresentationFormat>Widescreen</PresentationFormat>
  <Paragraphs>225</Paragraphs>
  <Slides>14</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Courier New</vt:lpstr>
      <vt:lpstr>Webdings</vt:lpstr>
      <vt:lpstr>Slide title page</vt:lpstr>
      <vt:lpstr>The Key master page</vt:lpstr>
      <vt:lpstr>PowerPoint Presentation</vt:lpstr>
      <vt:lpstr>Learning objectives</vt:lpstr>
      <vt:lpstr>What is the Equality Act 2010?</vt:lpstr>
      <vt:lpstr>What are the 9 protected characteristics?</vt:lpstr>
      <vt:lpstr>Question time</vt:lpstr>
      <vt:lpstr>Exceptions for pupils</vt:lpstr>
      <vt:lpstr>Exceptions for schools</vt:lpstr>
      <vt:lpstr>The act protects people from discrimination</vt:lpstr>
      <vt:lpstr>Perceptive and associative discrimination</vt:lpstr>
      <vt:lpstr>Disability discrimination</vt:lpstr>
      <vt:lpstr>Positive action</vt:lpstr>
      <vt:lpstr>What we expect from our staff</vt:lpstr>
      <vt:lpstr>Key takeaways</vt:lpstr>
      <vt:lpstr>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Joel  Southern</dc:creator>
  <cp:lastModifiedBy>Mr R Tomlinson</cp:lastModifiedBy>
  <cp:revision>642</cp:revision>
  <cp:lastPrinted>2016-06-27T13:06:11Z</cp:lastPrinted>
  <dcterms:created xsi:type="dcterms:W3CDTF">2022-06-29T08:34:54Z</dcterms:created>
  <dcterms:modified xsi:type="dcterms:W3CDTF">2023-08-01T07:11:04Z</dcterms:modified>
</cp:coreProperties>
</file>