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FE8"/>
    <a:srgbClr val="D6D6D6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/>
    <p:restoredTop sz="94637"/>
  </p:normalViewPr>
  <p:slideViewPr>
    <p:cSldViewPr snapToGrid="0" snapToObjects="1">
      <p:cViewPr>
        <p:scale>
          <a:sx n="60" d="100"/>
          <a:sy n="60" d="100"/>
        </p:scale>
        <p:origin x="19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0C15-40DA-5345-B042-7BB31FBE8CC7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2CEA-A373-FE4D-B667-213E3A9A2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4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8CD-046D-164C-BF79-393D82DEA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93439-F4A4-E341-893F-F3DCAA82B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E8C47-6916-A240-8E6E-65705245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3A4FC-1FFA-204B-98ED-EC4F3A58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AE210-B834-C94C-A90C-0EAB3AAD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3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2F20-F758-CB47-B9E8-DE1395D4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D01D1-4B65-F142-A3BC-7B9C9B5AD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B6CD1-A916-5F4E-A011-4D961524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C6273-BBEF-BB42-BFDE-A0D91BB3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252EB-8FF5-DD4A-9597-BE95596C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9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088FA-07F4-B947-8359-C17D08527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C053C-8FD7-854B-8D53-B826B469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B9BC2-811A-0343-96EF-EB4C06A2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4FA3-BC07-E546-91F9-F3D625CF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B6387-529F-904A-8838-6434BD00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554E-436F-0444-9F06-8F979B4A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BC47-DB45-F047-A273-45D1545E2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F9834-1B2C-F344-A917-4A447D2E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78890-E3C8-6645-AE4D-D4DE7F24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4CDB-AB00-F949-9AAF-D57C2929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8235-8795-F249-B9B7-E42297D9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13D4-C9D1-DA45-A7A6-FBD92994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05F2-4B87-8F44-B100-081FB37A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19AD6-3DF2-A44D-9A20-8FA1A10F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8916B-DFCC-2C4B-9F66-3C36ECDC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2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88D1-6787-7B48-A4C2-34859674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E5CB-A888-F341-825E-B1259A8A2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6264E-DA0D-3A4E-9CE9-2D664120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346B-BAC9-E446-ABC3-EAC2526B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8484-A208-0C4B-82C3-7C76F9C4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0E4E4-3DC6-134A-B3AF-EA5A526C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3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28CF-88EE-3346-8C63-EEBFA9AC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81EDE-D61C-CA41-9758-D2F4EFE6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E03DD-A0F8-0B41-B7BC-BC5B92DB6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8E371-01D6-0F47-9155-89CA3BF95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B486A-84F9-0447-A400-63B7F8343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5510C-8A51-CB45-88EE-7880C7BC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22C70-D2FA-9845-9CA6-EEE3652C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4864C-3230-064F-BD8D-A808251B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5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1E0C-3B59-CF41-807A-FC1D08A2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67893-BF79-D845-A7AF-086505E6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E5794-12D4-D441-A1DF-78E85BB1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940C4-4E2F-0546-B514-7B0C2447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9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659C-696C-0A49-AD09-EB9232F2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C768D-8E05-864C-B543-262A14A5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8DAA5-D22F-F947-8E10-0BC9DB3B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8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D897-EEE4-7E41-BF0A-C9FC2277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315B-C8DC-F54D-93AE-5704DB99C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1D7EB-7721-9748-A368-ABAA6BD0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99A05-0CE3-ED46-8847-8274B125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26B5E-15F5-8547-A4AB-82717B1D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693BE-B159-C746-B736-CBD7BECD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6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2ED4-849D-D649-A186-E709FC7C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C668F-97C8-0849-B799-90F64A546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ECAAA-8BF4-9A49-A38E-C8A61C5E2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070F4-19FE-7149-8A53-5515033C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DB72-C49E-ED40-B656-F63F6F1B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08D20-6841-9C44-9A3C-74B72F86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2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BC137-035F-F641-B29D-2446E9A1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7A7FA-7BDB-AC4B-AD4B-08C7E5C2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7BA5F-9334-634E-894E-71EE903D0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04C2-7A55-7C4F-92D3-7A76BF5A7FF0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F32C-F16D-6643-8F4B-7ACE2D06E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3C806-599B-7D43-BE1C-1EF7A5256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F42E-8153-7F4C-BE28-9E0E0F15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72F3-A6FF-8241-8716-36AD81786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LO – We are discussing information relating to the new topic ‘Alchemy Island’ and addressing key misconceptions.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F897D-FB3C-E140-A137-BD573DE68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7226"/>
            <a:ext cx="9144000" cy="863636"/>
          </a:xfrm>
          <a:solidFill>
            <a:srgbClr val="DAFFE8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/>
              <a:t>Starter</a:t>
            </a:r>
            <a:r>
              <a:rPr lang="en-GB" dirty="0"/>
              <a:t> – What is Alchemy Island? Discuss with a partner and jot down your ideas. </a:t>
            </a:r>
          </a:p>
        </p:txBody>
      </p:sp>
      <p:pic>
        <p:nvPicPr>
          <p:cNvPr id="1026" name="Picture 2" descr="Alchemy in the 21st century. People who watch anime might recognize… | by  Vishal Upendran | Medium">
            <a:extLst>
              <a:ext uri="{FF2B5EF4-FFF2-40B4-BE49-F238E27FC236}">
                <a16:creationId xmlns:a16="http://schemas.microsoft.com/office/drawing/2014/main" id="{903208B8-D377-3E4F-880B-0E7C6574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" y="84395"/>
            <a:ext cx="1917959" cy="19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chemy Island | Llangyfelach Primary School">
            <a:extLst>
              <a:ext uri="{FF2B5EF4-FFF2-40B4-BE49-F238E27FC236}">
                <a16:creationId xmlns:a16="http://schemas.microsoft.com/office/drawing/2014/main" id="{85F7AB67-69E6-2443-9466-B61E2F2E8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6758" r="5999" b="19087"/>
          <a:stretch/>
        </p:blipFill>
        <p:spPr bwMode="auto">
          <a:xfrm>
            <a:off x="9845458" y="5010410"/>
            <a:ext cx="2227660" cy="16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nture clipart - Clip Art Library">
            <a:extLst>
              <a:ext uri="{FF2B5EF4-FFF2-40B4-BE49-F238E27FC236}">
                <a16:creationId xmlns:a16="http://schemas.microsoft.com/office/drawing/2014/main" id="{0AF2BA00-EF82-914F-B884-12F0883B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0" y="4944081"/>
            <a:ext cx="2078356" cy="17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ile Of Gold Coins Png, Download Free Pile Of Gold Coins Png png  images, Free ClipArts on Clipart Library">
            <a:extLst>
              <a:ext uri="{FF2B5EF4-FFF2-40B4-BE49-F238E27FC236}">
                <a16:creationId xmlns:a16="http://schemas.microsoft.com/office/drawing/2014/main" id="{6FEA96B7-65EA-0D47-BD4D-570F69C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8" y="166576"/>
            <a:ext cx="2453159" cy="17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77ABD-D876-4843-97B1-FDC89CD8A081}"/>
              </a:ext>
            </a:extLst>
          </p:cNvPr>
          <p:cNvSpPr txBox="1"/>
          <p:nvPr/>
        </p:nvSpPr>
        <p:spPr>
          <a:xfrm>
            <a:off x="5600511" y="16657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12124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F509-B70C-FF40-BBD2-C5036FAD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3429000"/>
            <a:ext cx="5349949" cy="30440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Where can we find examples of:</a:t>
            </a:r>
          </a:p>
          <a:p>
            <a:r>
              <a:rPr lang="en-GB" dirty="0"/>
              <a:t>Showing, not telling</a:t>
            </a:r>
          </a:p>
          <a:p>
            <a:r>
              <a:rPr lang="en-GB" dirty="0"/>
              <a:t>Short, snappy sentences</a:t>
            </a:r>
          </a:p>
          <a:p>
            <a:r>
              <a:rPr lang="en-GB" dirty="0"/>
              <a:t>Speech moving actions on</a:t>
            </a:r>
          </a:p>
          <a:p>
            <a:r>
              <a:rPr lang="en-GB" dirty="0"/>
              <a:t>Empty words</a:t>
            </a:r>
          </a:p>
          <a:p>
            <a:r>
              <a:rPr lang="en-GB" dirty="0"/>
              <a:t>Threatening noises</a:t>
            </a:r>
          </a:p>
          <a:p>
            <a:r>
              <a:rPr lang="en-GB" dirty="0"/>
              <a:t>Questions to make the reader think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4D514-8175-EB4E-80CD-EA342835B439}"/>
              </a:ext>
            </a:extLst>
          </p:cNvPr>
          <p:cNvSpPr txBox="1">
            <a:spLocks/>
          </p:cNvSpPr>
          <p:nvPr/>
        </p:nvSpPr>
        <p:spPr>
          <a:xfrm>
            <a:off x="5817782" y="3530010"/>
            <a:ext cx="5349949" cy="3044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Rahul gripped Joe’s arm. </a:t>
            </a:r>
          </a:p>
          <a:p>
            <a:r>
              <a:rPr lang="en-GB" dirty="0"/>
              <a:t>None in this paragraph.</a:t>
            </a:r>
          </a:p>
          <a:p>
            <a:r>
              <a:rPr lang="en-GB" i="1" dirty="0"/>
              <a:t>“Quick! Let’s hide in here.”</a:t>
            </a:r>
          </a:p>
          <a:p>
            <a:r>
              <a:rPr lang="en-GB" i="1" dirty="0"/>
              <a:t>It</a:t>
            </a:r>
          </a:p>
          <a:p>
            <a:r>
              <a:rPr lang="en-GB" i="1" dirty="0"/>
              <a:t>Growling menacingly </a:t>
            </a:r>
          </a:p>
          <a:p>
            <a:r>
              <a:rPr lang="en-GB" dirty="0"/>
              <a:t>None in this paragraph.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5D2AC4D-A831-AA47-8175-9F57D5A80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971165" y="37214"/>
            <a:ext cx="10249670" cy="32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C89B-5046-1D49-80F0-DB51D243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Today’s tasks: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E6FAD-34C4-004D-AE7B-6CF6E454BBB2}"/>
              </a:ext>
            </a:extLst>
          </p:cNvPr>
          <p:cNvSpPr/>
          <p:nvPr/>
        </p:nvSpPr>
        <p:spPr>
          <a:xfrm>
            <a:off x="489098" y="1690689"/>
            <a:ext cx="11249246" cy="648474"/>
          </a:xfrm>
          <a:prstGeom prst="rect">
            <a:avLst/>
          </a:prstGeom>
          <a:solidFill>
            <a:schemeClr val="bg1"/>
          </a:solidFill>
          <a:ln w="38100">
            <a:solidFill>
              <a:srgbClr val="94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Bronze</a:t>
            </a:r>
            <a:r>
              <a:rPr lang="en-GB" sz="2000" dirty="0">
                <a:solidFill>
                  <a:schemeClr val="tx1"/>
                </a:solidFill>
              </a:rPr>
              <a:t> – Find at least three examples of suspense in the text.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85897-4BB0-BB44-9EDA-8E5A98CDE08C}"/>
              </a:ext>
            </a:extLst>
          </p:cNvPr>
          <p:cNvSpPr/>
          <p:nvPr/>
        </p:nvSpPr>
        <p:spPr>
          <a:xfrm>
            <a:off x="471377" y="2437611"/>
            <a:ext cx="11249246" cy="760145"/>
          </a:xfrm>
          <a:prstGeom prst="rect">
            <a:avLst/>
          </a:prstGeom>
          <a:solidFill>
            <a:schemeClr val="bg1"/>
          </a:solidFill>
          <a:ln w="38100"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Silver</a:t>
            </a:r>
            <a:r>
              <a:rPr lang="en-GB" sz="2000" dirty="0">
                <a:solidFill>
                  <a:schemeClr val="tx1"/>
                </a:solidFill>
              </a:rPr>
              <a:t> – Create a toolkit of suspense strategies, including the ones we discussed as a class. Include examples of each of your strategies.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E0A836-2DFF-9B46-AC29-6B303CC852ED}"/>
              </a:ext>
            </a:extLst>
          </p:cNvPr>
          <p:cNvSpPr/>
          <p:nvPr/>
        </p:nvSpPr>
        <p:spPr>
          <a:xfrm>
            <a:off x="489098" y="3345749"/>
            <a:ext cx="11249246" cy="3063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Gold</a:t>
            </a:r>
            <a:r>
              <a:rPr lang="en-GB" sz="2000" dirty="0">
                <a:solidFill>
                  <a:schemeClr val="tx1"/>
                </a:solidFill>
              </a:rPr>
              <a:t> – Can you turn basic ‘telling’ sentences into ‘showing’ ones?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i="1" dirty="0">
                <a:solidFill>
                  <a:schemeClr val="tx1"/>
                </a:solidFill>
              </a:rPr>
              <a:t>‘Joe was scared.’ -&gt; ‘Joe froze, as the hair on his neck stood up.’</a:t>
            </a:r>
          </a:p>
          <a:p>
            <a:r>
              <a:rPr lang="en-GB" sz="2000" i="1" dirty="0">
                <a:solidFill>
                  <a:schemeClr val="tx1"/>
                </a:solidFill>
              </a:rPr>
              <a:t>‘Zara was sad.’ </a:t>
            </a:r>
            <a:r>
              <a:rPr lang="en-GB" sz="2000" dirty="0">
                <a:solidFill>
                  <a:schemeClr val="tx1"/>
                </a:solidFill>
              </a:rPr>
              <a:t>-&gt; </a:t>
            </a:r>
          </a:p>
          <a:p>
            <a:r>
              <a:rPr lang="en-GB" sz="2000" i="1" dirty="0">
                <a:solidFill>
                  <a:schemeClr val="tx1"/>
                </a:solidFill>
              </a:rPr>
              <a:t>‘Jonah felt shy.’ </a:t>
            </a:r>
            <a:r>
              <a:rPr lang="en-GB" sz="2000" dirty="0">
                <a:solidFill>
                  <a:schemeClr val="tx1"/>
                </a:solidFill>
              </a:rPr>
              <a:t>-&gt;</a:t>
            </a:r>
          </a:p>
          <a:p>
            <a:r>
              <a:rPr lang="en-GB" sz="2000" i="1" dirty="0">
                <a:solidFill>
                  <a:schemeClr val="tx1"/>
                </a:solidFill>
              </a:rPr>
              <a:t>‘Tom was angry.’</a:t>
            </a:r>
            <a:r>
              <a:rPr lang="en-GB" sz="2000" dirty="0">
                <a:solidFill>
                  <a:schemeClr val="tx1"/>
                </a:solidFill>
              </a:rPr>
              <a:t> -&gt;</a:t>
            </a:r>
          </a:p>
          <a:p>
            <a:r>
              <a:rPr lang="en-GB" sz="2000" i="1" dirty="0">
                <a:solidFill>
                  <a:schemeClr val="tx1"/>
                </a:solidFill>
              </a:rPr>
              <a:t>‘He was frightened.’ </a:t>
            </a:r>
            <a:r>
              <a:rPr lang="en-GB" sz="2000" dirty="0">
                <a:solidFill>
                  <a:schemeClr val="tx1"/>
                </a:solidFill>
              </a:rPr>
              <a:t>-&gt;</a:t>
            </a:r>
          </a:p>
          <a:p>
            <a:r>
              <a:rPr lang="en-GB" sz="2000" i="1" dirty="0">
                <a:solidFill>
                  <a:schemeClr val="tx1"/>
                </a:solidFill>
              </a:rPr>
              <a:t>‘Remi was nervous.’ </a:t>
            </a:r>
            <a:r>
              <a:rPr lang="en-GB" sz="2000" dirty="0">
                <a:solidFill>
                  <a:schemeClr val="tx1"/>
                </a:solidFill>
              </a:rPr>
              <a:t>-&gt; 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1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72F3-A6FF-8241-8716-36AD81786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71269"/>
            <a:ext cx="9144000" cy="2387600"/>
          </a:xfrm>
        </p:spPr>
        <p:txBody>
          <a:bodyPr>
            <a:noAutofit/>
          </a:bodyPr>
          <a:lstStyle/>
          <a:p>
            <a:r>
              <a:rPr lang="en-GB" sz="4000" b="1" dirty="0"/>
              <a:t>LO – We are creating a setting description of a fantasy landscape.</a:t>
            </a:r>
          </a:p>
        </p:txBody>
      </p:sp>
      <p:pic>
        <p:nvPicPr>
          <p:cNvPr id="1026" name="Picture 2" descr="Alchemy in the 21st century. People who watch anime might recognize… | by  Vishal Upendran | Medium">
            <a:extLst>
              <a:ext uri="{FF2B5EF4-FFF2-40B4-BE49-F238E27FC236}">
                <a16:creationId xmlns:a16="http://schemas.microsoft.com/office/drawing/2014/main" id="{903208B8-D377-3E4F-880B-0E7C6574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" y="84395"/>
            <a:ext cx="1917959" cy="19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chemy Island | Llangyfelach Primary School">
            <a:extLst>
              <a:ext uri="{FF2B5EF4-FFF2-40B4-BE49-F238E27FC236}">
                <a16:creationId xmlns:a16="http://schemas.microsoft.com/office/drawing/2014/main" id="{85F7AB67-69E6-2443-9466-B61E2F2E8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6758" r="5999" b="19087"/>
          <a:stretch/>
        </p:blipFill>
        <p:spPr bwMode="auto">
          <a:xfrm>
            <a:off x="9845458" y="5010410"/>
            <a:ext cx="2227660" cy="16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nture clipart - Clip Art Library">
            <a:extLst>
              <a:ext uri="{FF2B5EF4-FFF2-40B4-BE49-F238E27FC236}">
                <a16:creationId xmlns:a16="http://schemas.microsoft.com/office/drawing/2014/main" id="{0AF2BA00-EF82-914F-B884-12F0883B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0" y="4944081"/>
            <a:ext cx="2078356" cy="17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ile Of Gold Coins Png, Download Free Pile Of Gold Coins Png png  images, Free ClipArts on Clipart Library">
            <a:extLst>
              <a:ext uri="{FF2B5EF4-FFF2-40B4-BE49-F238E27FC236}">
                <a16:creationId xmlns:a16="http://schemas.microsoft.com/office/drawing/2014/main" id="{6FEA96B7-65EA-0D47-BD4D-570F69C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8" y="166576"/>
            <a:ext cx="2453159" cy="17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50B7C-2DAA-114B-858F-D5699A12CC43}"/>
              </a:ext>
            </a:extLst>
          </p:cNvPr>
          <p:cNvSpPr txBox="1"/>
          <p:nvPr/>
        </p:nvSpPr>
        <p:spPr>
          <a:xfrm>
            <a:off x="5600511" y="16657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45600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F495D4-B661-194B-8691-7A96FF0AE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71" y="985666"/>
            <a:ext cx="7800458" cy="48866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4D63CC-15E8-7440-A2D8-AB839F69A519}"/>
              </a:ext>
            </a:extLst>
          </p:cNvPr>
          <p:cNvSpPr txBox="1"/>
          <p:nvPr/>
        </p:nvSpPr>
        <p:spPr>
          <a:xfrm>
            <a:off x="297712" y="233916"/>
            <a:ext cx="5253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adjectives describe this?</a:t>
            </a:r>
          </a:p>
        </p:txBody>
      </p:sp>
    </p:spTree>
    <p:extLst>
      <p:ext uri="{BB962C8B-B14F-4D97-AF65-F5344CB8AC3E}">
        <p14:creationId xmlns:p14="http://schemas.microsoft.com/office/powerpoint/2010/main" val="275514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588BF9A-2AA3-6F48-956B-DBA22CEA9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928" y="184139"/>
            <a:ext cx="5849072" cy="51712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1988D-9B20-6B4D-8100-5CBE7D328A4E}"/>
              </a:ext>
            </a:extLst>
          </p:cNvPr>
          <p:cNvSpPr/>
          <p:nvPr/>
        </p:nvSpPr>
        <p:spPr>
          <a:xfrm>
            <a:off x="6588059" y="5500892"/>
            <a:ext cx="5358809" cy="1236764"/>
          </a:xfrm>
          <a:prstGeom prst="rect">
            <a:avLst/>
          </a:prstGeom>
          <a:solidFill>
            <a:srgbClr val="DAFF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Expanded noun phrases, similes, metaphors, exciting adjectives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F294B-F3A8-EA4A-9F54-B800A7A6F8FD}"/>
              </a:ext>
            </a:extLst>
          </p:cNvPr>
          <p:cNvSpPr txBox="1"/>
          <p:nvPr/>
        </p:nvSpPr>
        <p:spPr>
          <a:xfrm>
            <a:off x="318977" y="184139"/>
            <a:ext cx="23743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Class example: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308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72F3-A6FF-8241-8716-36AD81786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71269"/>
            <a:ext cx="9144000" cy="2387600"/>
          </a:xfrm>
        </p:spPr>
        <p:txBody>
          <a:bodyPr>
            <a:noAutofit/>
          </a:bodyPr>
          <a:lstStyle/>
          <a:p>
            <a:r>
              <a:rPr lang="en-GB" sz="4000" b="1" dirty="0"/>
              <a:t>LO – We are purple polishing our cold writes with a partner and identifying areas for improvement. </a:t>
            </a:r>
          </a:p>
        </p:txBody>
      </p:sp>
      <p:pic>
        <p:nvPicPr>
          <p:cNvPr id="1026" name="Picture 2" descr="Alchemy in the 21st century. People who watch anime might recognize… | by  Vishal Upendran | Medium">
            <a:extLst>
              <a:ext uri="{FF2B5EF4-FFF2-40B4-BE49-F238E27FC236}">
                <a16:creationId xmlns:a16="http://schemas.microsoft.com/office/drawing/2014/main" id="{903208B8-D377-3E4F-880B-0E7C6574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" y="84395"/>
            <a:ext cx="1917959" cy="19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chemy Island | Llangyfelach Primary School">
            <a:extLst>
              <a:ext uri="{FF2B5EF4-FFF2-40B4-BE49-F238E27FC236}">
                <a16:creationId xmlns:a16="http://schemas.microsoft.com/office/drawing/2014/main" id="{85F7AB67-69E6-2443-9466-B61E2F2E8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6758" r="5999" b="19087"/>
          <a:stretch/>
        </p:blipFill>
        <p:spPr bwMode="auto">
          <a:xfrm>
            <a:off x="9845458" y="5010410"/>
            <a:ext cx="2227660" cy="16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nture clipart - Clip Art Library">
            <a:extLst>
              <a:ext uri="{FF2B5EF4-FFF2-40B4-BE49-F238E27FC236}">
                <a16:creationId xmlns:a16="http://schemas.microsoft.com/office/drawing/2014/main" id="{0AF2BA00-EF82-914F-B884-12F0883B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0" y="4944081"/>
            <a:ext cx="2078356" cy="17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ile Of Gold Coins Png, Download Free Pile Of Gold Coins Png png  images, Free ClipArts on Clipart Library">
            <a:extLst>
              <a:ext uri="{FF2B5EF4-FFF2-40B4-BE49-F238E27FC236}">
                <a16:creationId xmlns:a16="http://schemas.microsoft.com/office/drawing/2014/main" id="{6FEA96B7-65EA-0D47-BD4D-570F69C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8" y="166576"/>
            <a:ext cx="2453159" cy="17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50B7C-2DAA-114B-858F-D5699A12CC43}"/>
              </a:ext>
            </a:extLst>
          </p:cNvPr>
          <p:cNvSpPr txBox="1"/>
          <p:nvPr/>
        </p:nvSpPr>
        <p:spPr>
          <a:xfrm>
            <a:off x="5600511" y="16657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 6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CB1642-7491-824A-B4C2-374937896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7226"/>
            <a:ext cx="9144000" cy="863636"/>
          </a:xfrm>
          <a:solidFill>
            <a:srgbClr val="DAFFE8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Read through your cold write with a partner. Together, use </a:t>
            </a:r>
            <a:r>
              <a:rPr lang="en-GB" b="1" dirty="0">
                <a:solidFill>
                  <a:srgbClr val="7030A0"/>
                </a:solidFill>
              </a:rPr>
              <a:t>purple pen </a:t>
            </a:r>
            <a:r>
              <a:rPr lang="en-GB" dirty="0"/>
              <a:t>to edit your work. Use a </a:t>
            </a:r>
            <a:r>
              <a:rPr lang="en-GB" b="1" dirty="0">
                <a:solidFill>
                  <a:srgbClr val="FF0000"/>
                </a:solidFill>
              </a:rPr>
              <a:t>red pen </a:t>
            </a:r>
            <a:r>
              <a:rPr lang="en-GB" dirty="0"/>
              <a:t>to redo sections. </a:t>
            </a:r>
          </a:p>
        </p:txBody>
      </p:sp>
    </p:spTree>
    <p:extLst>
      <p:ext uri="{BB962C8B-B14F-4D97-AF65-F5344CB8AC3E}">
        <p14:creationId xmlns:p14="http://schemas.microsoft.com/office/powerpoint/2010/main" val="83492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489D-FF19-6A4D-8F16-F7A9CD36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973990-5025-FA41-A867-0319CCAD4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441" y="54786"/>
            <a:ext cx="10345117" cy="6748428"/>
          </a:xfrm>
        </p:spPr>
      </p:pic>
    </p:spTree>
    <p:extLst>
      <p:ext uri="{BB962C8B-B14F-4D97-AF65-F5344CB8AC3E}">
        <p14:creationId xmlns:p14="http://schemas.microsoft.com/office/powerpoint/2010/main" val="77052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788E-3754-1345-AB5F-DC9A413B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703E6B-A662-844F-8459-D3D5C6B6B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481" y="24713"/>
            <a:ext cx="10219038" cy="6833287"/>
          </a:xfrm>
        </p:spPr>
      </p:pic>
    </p:spTree>
    <p:extLst>
      <p:ext uri="{BB962C8B-B14F-4D97-AF65-F5344CB8AC3E}">
        <p14:creationId xmlns:p14="http://schemas.microsoft.com/office/powerpoint/2010/main" val="170340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72F3-A6FF-8241-8716-36AD81786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LO – We are writing a fantasy narrative about a quest for gold. </a:t>
            </a:r>
          </a:p>
        </p:txBody>
      </p:sp>
      <p:pic>
        <p:nvPicPr>
          <p:cNvPr id="1026" name="Picture 2" descr="Alchemy in the 21st century. People who watch anime might recognize… | by  Vishal Upendran | Medium">
            <a:extLst>
              <a:ext uri="{FF2B5EF4-FFF2-40B4-BE49-F238E27FC236}">
                <a16:creationId xmlns:a16="http://schemas.microsoft.com/office/drawing/2014/main" id="{903208B8-D377-3E4F-880B-0E7C6574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" y="84395"/>
            <a:ext cx="1917959" cy="19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chemy Island | Llangyfelach Primary School">
            <a:extLst>
              <a:ext uri="{FF2B5EF4-FFF2-40B4-BE49-F238E27FC236}">
                <a16:creationId xmlns:a16="http://schemas.microsoft.com/office/drawing/2014/main" id="{85F7AB67-69E6-2443-9466-B61E2F2E8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6758" r="5999" b="19087"/>
          <a:stretch/>
        </p:blipFill>
        <p:spPr bwMode="auto">
          <a:xfrm>
            <a:off x="9845458" y="5010410"/>
            <a:ext cx="2227660" cy="16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nture clipart - Clip Art Library">
            <a:extLst>
              <a:ext uri="{FF2B5EF4-FFF2-40B4-BE49-F238E27FC236}">
                <a16:creationId xmlns:a16="http://schemas.microsoft.com/office/drawing/2014/main" id="{0AF2BA00-EF82-914F-B884-12F0883B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0" y="4944081"/>
            <a:ext cx="2078356" cy="17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ile Of Gold Coins Png, Download Free Pile Of Gold Coins Png png  images, Free ClipArts on Clipart Library">
            <a:extLst>
              <a:ext uri="{FF2B5EF4-FFF2-40B4-BE49-F238E27FC236}">
                <a16:creationId xmlns:a16="http://schemas.microsoft.com/office/drawing/2014/main" id="{6FEA96B7-65EA-0D47-BD4D-570F69C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8" y="166576"/>
            <a:ext cx="2453159" cy="17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95CE132-3981-FD43-AD89-B52ACA7101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Cold write lesson – Your task is to create a short story independently about a character on a quest for gold. This is a one-off task, which we are going to use to improve our writing over the next few weeks. </a:t>
            </a:r>
          </a:p>
          <a:p>
            <a:endParaRPr lang="en-GB" dirty="0"/>
          </a:p>
          <a:p>
            <a:r>
              <a:rPr lang="en-GB" dirty="0"/>
              <a:t>Try your best!!!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50B7C-2DAA-114B-858F-D5699A12CC43}"/>
              </a:ext>
            </a:extLst>
          </p:cNvPr>
          <p:cNvSpPr txBox="1"/>
          <p:nvPr/>
        </p:nvSpPr>
        <p:spPr>
          <a:xfrm>
            <a:off x="5600511" y="16657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568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72F3-A6FF-8241-8716-36AD81786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LO – We are feature spotting the beginning of a fantasy narrative. </a:t>
            </a:r>
          </a:p>
        </p:txBody>
      </p:sp>
      <p:pic>
        <p:nvPicPr>
          <p:cNvPr id="1026" name="Picture 2" descr="Alchemy in the 21st century. People who watch anime might recognize… | by  Vishal Upendran | Medium">
            <a:extLst>
              <a:ext uri="{FF2B5EF4-FFF2-40B4-BE49-F238E27FC236}">
                <a16:creationId xmlns:a16="http://schemas.microsoft.com/office/drawing/2014/main" id="{903208B8-D377-3E4F-880B-0E7C6574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" y="84395"/>
            <a:ext cx="1917959" cy="19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chemy Island | Llangyfelach Primary School">
            <a:extLst>
              <a:ext uri="{FF2B5EF4-FFF2-40B4-BE49-F238E27FC236}">
                <a16:creationId xmlns:a16="http://schemas.microsoft.com/office/drawing/2014/main" id="{85F7AB67-69E6-2443-9466-B61E2F2E8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6758" r="5999" b="19087"/>
          <a:stretch/>
        </p:blipFill>
        <p:spPr bwMode="auto">
          <a:xfrm>
            <a:off x="9845458" y="5010410"/>
            <a:ext cx="2227660" cy="16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nture clipart - Clip Art Library">
            <a:extLst>
              <a:ext uri="{FF2B5EF4-FFF2-40B4-BE49-F238E27FC236}">
                <a16:creationId xmlns:a16="http://schemas.microsoft.com/office/drawing/2014/main" id="{0AF2BA00-EF82-914F-B884-12F0883B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0" y="4944081"/>
            <a:ext cx="2078356" cy="17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ile Of Gold Coins Png, Download Free Pile Of Gold Coins Png png  images, Free ClipArts on Clipart Library">
            <a:extLst>
              <a:ext uri="{FF2B5EF4-FFF2-40B4-BE49-F238E27FC236}">
                <a16:creationId xmlns:a16="http://schemas.microsoft.com/office/drawing/2014/main" id="{6FEA96B7-65EA-0D47-BD4D-570F69C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8" y="166576"/>
            <a:ext cx="2453159" cy="17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50B7C-2DAA-114B-858F-D5699A12CC43}"/>
              </a:ext>
            </a:extLst>
          </p:cNvPr>
          <p:cNvSpPr txBox="1"/>
          <p:nvPr/>
        </p:nvSpPr>
        <p:spPr>
          <a:xfrm>
            <a:off x="5600511" y="16657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 3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C54A92-B5B6-274F-8428-9C3AB4A67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7226"/>
            <a:ext cx="9144000" cy="863636"/>
          </a:xfrm>
          <a:solidFill>
            <a:srgbClr val="DAFFE8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/>
              <a:t>Starter</a:t>
            </a:r>
            <a:r>
              <a:rPr lang="en-GB" dirty="0"/>
              <a:t> – Discuss with a partner: what do you expect to see in a fantasy narrative? What would hook you into reading a fantasy story?</a:t>
            </a:r>
          </a:p>
        </p:txBody>
      </p:sp>
    </p:spTree>
    <p:extLst>
      <p:ext uri="{BB962C8B-B14F-4D97-AF65-F5344CB8AC3E}">
        <p14:creationId xmlns:p14="http://schemas.microsoft.com/office/powerpoint/2010/main" val="11822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B6D053D-1102-1E48-B5A9-35EA69C39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363" y="138223"/>
            <a:ext cx="10249670" cy="6581553"/>
          </a:xfrm>
        </p:spPr>
      </p:pic>
    </p:spTree>
    <p:extLst>
      <p:ext uri="{BB962C8B-B14F-4D97-AF65-F5344CB8AC3E}">
        <p14:creationId xmlns:p14="http://schemas.microsoft.com/office/powerpoint/2010/main" val="240902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F51E24E-4527-3F45-812A-D6DC16B81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89" y="826681"/>
            <a:ext cx="11303821" cy="5204637"/>
          </a:xfrm>
        </p:spPr>
      </p:pic>
    </p:spTree>
    <p:extLst>
      <p:ext uri="{BB962C8B-B14F-4D97-AF65-F5344CB8AC3E}">
        <p14:creationId xmlns:p14="http://schemas.microsoft.com/office/powerpoint/2010/main" val="243092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C89B-5046-1D49-80F0-DB51D243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Feature-spotting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849A-0450-A742-8E26-9920FE0E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Find examples of the following in the text:</a:t>
            </a:r>
          </a:p>
          <a:p>
            <a:r>
              <a:rPr lang="en-GB" dirty="0"/>
              <a:t>Clear story structure (opening, build up, dilemma, resolution, ending)</a:t>
            </a:r>
          </a:p>
          <a:p>
            <a:r>
              <a:rPr lang="en-GB" dirty="0"/>
              <a:t>Description using expanded noun phrases</a:t>
            </a:r>
          </a:p>
          <a:p>
            <a:r>
              <a:rPr lang="en-GB" dirty="0"/>
              <a:t>Main characters</a:t>
            </a:r>
          </a:p>
          <a:p>
            <a:r>
              <a:rPr lang="en-GB" dirty="0"/>
              <a:t>Similes</a:t>
            </a:r>
          </a:p>
          <a:p>
            <a:r>
              <a:rPr lang="en-GB" dirty="0"/>
              <a:t>Rhetorical questions</a:t>
            </a:r>
          </a:p>
          <a:p>
            <a:r>
              <a:rPr lang="en-GB" dirty="0"/>
              <a:t>Speech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Finished? Write your own toolkit for a successful fantasy story…</a:t>
            </a:r>
          </a:p>
        </p:txBody>
      </p:sp>
    </p:spTree>
    <p:extLst>
      <p:ext uri="{BB962C8B-B14F-4D97-AF65-F5344CB8AC3E}">
        <p14:creationId xmlns:p14="http://schemas.microsoft.com/office/powerpoint/2010/main" val="261275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72F3-A6FF-8241-8716-36AD81786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LO – We are creating a toolkit for suspense.</a:t>
            </a:r>
          </a:p>
        </p:txBody>
      </p:sp>
      <p:pic>
        <p:nvPicPr>
          <p:cNvPr id="1026" name="Picture 2" descr="Alchemy in the 21st century. People who watch anime might recognize… | by  Vishal Upendran | Medium">
            <a:extLst>
              <a:ext uri="{FF2B5EF4-FFF2-40B4-BE49-F238E27FC236}">
                <a16:creationId xmlns:a16="http://schemas.microsoft.com/office/drawing/2014/main" id="{903208B8-D377-3E4F-880B-0E7C6574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" y="84395"/>
            <a:ext cx="1917959" cy="19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chemy Island | Llangyfelach Primary School">
            <a:extLst>
              <a:ext uri="{FF2B5EF4-FFF2-40B4-BE49-F238E27FC236}">
                <a16:creationId xmlns:a16="http://schemas.microsoft.com/office/drawing/2014/main" id="{85F7AB67-69E6-2443-9466-B61E2F2E8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6758" r="5999" b="19087"/>
          <a:stretch/>
        </p:blipFill>
        <p:spPr bwMode="auto">
          <a:xfrm>
            <a:off x="9845458" y="5010410"/>
            <a:ext cx="2227660" cy="16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nture clipart - Clip Art Library">
            <a:extLst>
              <a:ext uri="{FF2B5EF4-FFF2-40B4-BE49-F238E27FC236}">
                <a16:creationId xmlns:a16="http://schemas.microsoft.com/office/drawing/2014/main" id="{0AF2BA00-EF82-914F-B884-12F0883B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0" y="4944081"/>
            <a:ext cx="2078356" cy="17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ile Of Gold Coins Png, Download Free Pile Of Gold Coins Png png  images, Free ClipArts on Clipart Library">
            <a:extLst>
              <a:ext uri="{FF2B5EF4-FFF2-40B4-BE49-F238E27FC236}">
                <a16:creationId xmlns:a16="http://schemas.microsoft.com/office/drawing/2014/main" id="{6FEA96B7-65EA-0D47-BD4D-570F69C4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58" y="166576"/>
            <a:ext cx="2453159" cy="17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50B7C-2DAA-114B-858F-D5699A12CC43}"/>
              </a:ext>
            </a:extLst>
          </p:cNvPr>
          <p:cNvSpPr txBox="1"/>
          <p:nvPr/>
        </p:nvSpPr>
        <p:spPr>
          <a:xfrm>
            <a:off x="5600511" y="16657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 4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C54A92-B5B6-274F-8428-9C3AB4A67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7226"/>
            <a:ext cx="9144000" cy="863636"/>
          </a:xfrm>
          <a:solidFill>
            <a:srgbClr val="DAFFE8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/>
              <a:t>Starter</a:t>
            </a:r>
            <a:r>
              <a:rPr lang="en-GB" dirty="0"/>
              <a:t> – Why is suspense important in a fantasy story?</a:t>
            </a:r>
          </a:p>
        </p:txBody>
      </p:sp>
    </p:spTree>
    <p:extLst>
      <p:ext uri="{BB962C8B-B14F-4D97-AF65-F5344CB8AC3E}">
        <p14:creationId xmlns:p14="http://schemas.microsoft.com/office/powerpoint/2010/main" val="360359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460</Words>
  <Application>Microsoft Macintosh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LO – We are discussing information relating to the new topic ‘Alchemy Island’ and addressing key misconceptions. </vt:lpstr>
      <vt:lpstr>PowerPoint Presentation</vt:lpstr>
      <vt:lpstr>PowerPoint Presentation</vt:lpstr>
      <vt:lpstr>LO – We are writing a fantasy narrative about a quest for gold. </vt:lpstr>
      <vt:lpstr>LO – We are feature spotting the beginning of a fantasy narrative. </vt:lpstr>
      <vt:lpstr>PowerPoint Presentation</vt:lpstr>
      <vt:lpstr>PowerPoint Presentation</vt:lpstr>
      <vt:lpstr>Feature-spotting task</vt:lpstr>
      <vt:lpstr>LO – We are creating a toolkit for suspense.</vt:lpstr>
      <vt:lpstr>PowerPoint Presentation</vt:lpstr>
      <vt:lpstr>Today’s tasks:</vt:lpstr>
      <vt:lpstr>LO – We are creating a setting description of a fantasy landscape.</vt:lpstr>
      <vt:lpstr>PowerPoint Presentation</vt:lpstr>
      <vt:lpstr>PowerPoint Presentation</vt:lpstr>
      <vt:lpstr>LO – We are purple polishing our cold writes with a partner and identifying areas for improvement.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– We are discussing information relating to the new topic ‘Alchemy Island’ and addressing key misconceptions. </dc:title>
  <dc:creator>Emily Walton</dc:creator>
  <cp:lastModifiedBy>Emily Walton</cp:lastModifiedBy>
  <cp:revision>1</cp:revision>
  <dcterms:created xsi:type="dcterms:W3CDTF">2022-04-07T12:12:26Z</dcterms:created>
  <dcterms:modified xsi:type="dcterms:W3CDTF">2022-04-07T12:46:53Z</dcterms:modified>
</cp:coreProperties>
</file>