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24"/>
  </p:notesMasterIdLst>
  <p:sldIdLst>
    <p:sldId id="271" r:id="rId6"/>
    <p:sldId id="410" r:id="rId7"/>
    <p:sldId id="411" r:id="rId8"/>
    <p:sldId id="412" r:id="rId9"/>
    <p:sldId id="413" r:id="rId10"/>
    <p:sldId id="414" r:id="rId11"/>
    <p:sldId id="417" r:id="rId12"/>
    <p:sldId id="418" r:id="rId13"/>
    <p:sldId id="419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89" autoAdjust="0"/>
  </p:normalViewPr>
  <p:slideViewPr>
    <p:cSldViewPr snapToGrid="0" showGuides="1">
      <p:cViewPr varScale="1">
        <p:scale>
          <a:sx n="70" d="100"/>
          <a:sy n="70" d="100"/>
        </p:scale>
        <p:origin x="1158" y="54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3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9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0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97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34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4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9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7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9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8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2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6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Autumn - Block 4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Value (within 20)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thinks of a number.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1 more than his number is 11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his number? Prove it.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thinks of a number.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1 less than her number is 15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her number? Prove it.</a:t>
            </a: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12" y="3466730"/>
            <a:ext cx="1178687" cy="166537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55" y="979078"/>
            <a:ext cx="1108776" cy="80978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7075794" y="3649168"/>
            <a:ext cx="2209262" cy="1026028"/>
          </a:xfrm>
          <a:prstGeom prst="cloudCallout">
            <a:avLst>
              <a:gd name="adj1" fmla="val -71780"/>
              <a:gd name="adj2" fmla="val -10938"/>
            </a:avLst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4700725" y="979078"/>
            <a:ext cx="2209262" cy="1026028"/>
          </a:xfrm>
          <a:prstGeom prst="cloudCallout">
            <a:avLst>
              <a:gd name="adj1" fmla="val 88855"/>
              <a:gd name="adj2" fmla="val -6105"/>
            </a:avLst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image is the odd one out?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67" y="3969194"/>
            <a:ext cx="444781" cy="628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19" y="3969194"/>
            <a:ext cx="444781" cy="628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51" y="3969194"/>
            <a:ext cx="444781" cy="628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35" y="3969194"/>
            <a:ext cx="444781" cy="628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02" y="3969194"/>
            <a:ext cx="444781" cy="628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67" y="5207877"/>
            <a:ext cx="444781" cy="628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51" y="5207877"/>
            <a:ext cx="444781" cy="628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35" y="5207877"/>
            <a:ext cx="444781" cy="628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19" y="5207877"/>
            <a:ext cx="444781" cy="6283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02" y="5207877"/>
            <a:ext cx="444781" cy="628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31" y="4579515"/>
            <a:ext cx="444781" cy="628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57" y="4579515"/>
            <a:ext cx="444781" cy="628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68" y="4596532"/>
            <a:ext cx="444781" cy="628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20" y="4588536"/>
            <a:ext cx="444781" cy="6283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4" y="4596532"/>
            <a:ext cx="444781" cy="628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28" y="3964796"/>
            <a:ext cx="950150" cy="5833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88" y="3964796"/>
            <a:ext cx="950150" cy="5833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2" y="4483883"/>
            <a:ext cx="950150" cy="5833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28" y="4483883"/>
            <a:ext cx="950150" cy="5833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88" y="5002970"/>
            <a:ext cx="950150" cy="5833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2" y="3964796"/>
            <a:ext cx="950150" cy="5833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28" y="5002970"/>
            <a:ext cx="950150" cy="5833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88" y="4483883"/>
            <a:ext cx="950150" cy="5833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2" y="5002970"/>
            <a:ext cx="950150" cy="5833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28" y="5522058"/>
            <a:ext cx="950150" cy="5833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88" y="5522058"/>
            <a:ext cx="950150" cy="5833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2" y="5522058"/>
            <a:ext cx="950150" cy="58339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066795" y="3819123"/>
            <a:ext cx="5761972" cy="5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024438" y="1440493"/>
            <a:ext cx="9467" cy="46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7565" y="960420"/>
            <a:ext cx="1029818" cy="2331822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482952" y="17315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347954" y="17315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915453" y="17315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780454" y="17315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212954" y="17315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7565" y="2014884"/>
            <a:ext cx="1029818" cy="2331822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2498951" y="280962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3363953" y="280962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931452" y="280962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3796453" y="280962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228953" y="280962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498951" y="218431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363953" y="218431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2931452" y="218431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3796453" y="218431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228953" y="218431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15" y="3346619"/>
            <a:ext cx="905374" cy="190050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63" y="1421000"/>
            <a:ext cx="523530" cy="7377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68" y="1421000"/>
            <a:ext cx="975668" cy="7377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27" y="2386445"/>
            <a:ext cx="872547" cy="10113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02" y="2416261"/>
            <a:ext cx="904276" cy="128899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559" y="2110546"/>
            <a:ext cx="908243" cy="12889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614" y="3628944"/>
            <a:ext cx="908243" cy="16181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55" y="3628944"/>
            <a:ext cx="932040" cy="161818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50" y="1773749"/>
            <a:ext cx="924108" cy="19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books can go in the empty box?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Compare with your partners- have you drawn the same amount of books?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possibilities are there?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it possible to have 3 or 7 books in the middle pile?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b="19137"/>
          <a:stretch/>
        </p:blipFill>
        <p:spPr>
          <a:xfrm>
            <a:off x="2571204" y="1308274"/>
            <a:ext cx="5260099" cy="2034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3022" y="3271088"/>
            <a:ext cx="112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Least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686" y="3242856"/>
            <a:ext cx="112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Most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2" t="84083" r="3856" b="2149"/>
          <a:stretch/>
        </p:blipFill>
        <p:spPr>
          <a:xfrm>
            <a:off x="9906000" y="2325540"/>
            <a:ext cx="1507566" cy="411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2" t="59897" r="3856" b="27025"/>
          <a:stretch/>
        </p:blipFill>
        <p:spPr>
          <a:xfrm>
            <a:off x="9988062" y="1304636"/>
            <a:ext cx="1507566" cy="391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2" t="72718" r="3856" b="15658"/>
          <a:stretch/>
        </p:blipFill>
        <p:spPr>
          <a:xfrm>
            <a:off x="9988062" y="1792507"/>
            <a:ext cx="1507566" cy="3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Dora has three jars of sweets.</a:t>
                </a: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 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12     B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17</a:t>
                </a: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She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says,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many sweets could be in B?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3"/>
          <a:stretch/>
        </p:blipFill>
        <p:spPr bwMode="auto">
          <a:xfrm>
            <a:off x="2819500" y="1321092"/>
            <a:ext cx="4196382" cy="15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ular Callout 13"/>
          <p:cNvSpPr/>
          <p:nvPr/>
        </p:nvSpPr>
        <p:spPr>
          <a:xfrm>
            <a:off x="3611196" y="3824288"/>
            <a:ext cx="4965875" cy="1700463"/>
          </a:xfrm>
          <a:prstGeom prst="wedgeRoundRectCallout">
            <a:avLst>
              <a:gd name="adj1" fmla="val -61984"/>
              <a:gd name="adj2" fmla="val 35793"/>
              <a:gd name="adj3" fmla="val 16667"/>
            </a:avLst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 has the least sweets.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 has the most sweets.</a:t>
            </a:r>
          </a:p>
        </p:txBody>
      </p:sp>
      <p:pic>
        <p:nvPicPr>
          <p:cNvPr id="15" name="Picture 14" descr="C:\Users\smonaghan\Desktop\images\girl_4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27760" r="12001" b="24906"/>
          <a:stretch/>
        </p:blipFill>
        <p:spPr bwMode="auto">
          <a:xfrm>
            <a:off x="1573717" y="4674519"/>
            <a:ext cx="1217473" cy="1025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5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Fill the gaps: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______ is more than 15 but less than 20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______ is less than eighteen but more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than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twelve.    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numbers could go in the gaps?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27057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All of the eggs are placed into baskets.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make it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  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Greatest                                     Least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51" y="2300749"/>
            <a:ext cx="3191994" cy="1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89" y="3501855"/>
            <a:ext cx="2608275" cy="2428394"/>
          </a:xfrm>
          <a:prstGeom prst="rect">
            <a:avLst/>
          </a:prstGeom>
        </p:spPr>
      </p:pic>
      <p:pic>
        <p:nvPicPr>
          <p:cNvPr id="7" name="Picture 1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7" y="3432225"/>
            <a:ext cx="2608275" cy="2428394"/>
          </a:xfrm>
          <a:prstGeom prst="rect">
            <a:avLst/>
          </a:prstGeom>
        </p:spPr>
      </p:pic>
      <p:pic>
        <p:nvPicPr>
          <p:cNvPr id="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40" y="3432225"/>
            <a:ext cx="2608275" cy="242839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3" t="11340" r="23868" b="52670"/>
          <a:stretch/>
        </p:blipFill>
        <p:spPr bwMode="auto">
          <a:xfrm>
            <a:off x="10332720" y="1715533"/>
            <a:ext cx="493776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6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Alex orders the groups of objects from smallest to greatest.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 with Teddy?</a:t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Has Alex done anything else wrong?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719710" y="3163209"/>
            <a:ext cx="4788972" cy="1669685"/>
          </a:xfrm>
          <a:prstGeom prst="wedgeRoundRectCallout">
            <a:avLst>
              <a:gd name="adj1" fmla="val -62274"/>
              <a:gd name="adj2" fmla="val 13659"/>
              <a:gd name="adj3" fmla="val 16667"/>
            </a:avLst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This is the incorrect order because there are more apples than chew bars.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4480" y="3542632"/>
            <a:ext cx="1565094" cy="11430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b="27311"/>
          <a:stretch/>
        </p:blipFill>
        <p:spPr bwMode="auto">
          <a:xfrm>
            <a:off x="2919553" y="1624415"/>
            <a:ext cx="6638182" cy="124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3" y="1674963"/>
            <a:ext cx="1268751" cy="10993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8776">
            <a:off x="1149961" y="1790218"/>
            <a:ext cx="1076742" cy="1228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9555">
            <a:off x="1141555" y="1848476"/>
            <a:ext cx="1076745" cy="1228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6702">
            <a:off x="838816" y="1884906"/>
            <a:ext cx="1076745" cy="122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09" y="736900"/>
            <a:ext cx="794410" cy="84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49" y="1405285"/>
            <a:ext cx="1543529" cy="999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47" y="1834055"/>
            <a:ext cx="1162131" cy="16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image and match the numerals to the correct picture.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Order the numbers in each group from smallest to largest.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Order all of the numbers from smallest to largest.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117" y="1865376"/>
            <a:ext cx="1928405" cy="5788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4822" y="1865376"/>
            <a:ext cx="1928405" cy="5788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11, 17, 19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6527" y="1865376"/>
            <a:ext cx="1928405" cy="5788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14, 12, 5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3117" y="2930618"/>
            <a:ext cx="1928405" cy="17145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4822" y="2930618"/>
            <a:ext cx="1928405" cy="17145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6527" y="2930618"/>
            <a:ext cx="1928405" cy="17145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27" y="3228239"/>
            <a:ext cx="236805" cy="11920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02" y="4042460"/>
            <a:ext cx="220772" cy="326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02" y="3828011"/>
            <a:ext cx="220772" cy="32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02" y="3626199"/>
            <a:ext cx="220772" cy="3268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02" y="3411750"/>
            <a:ext cx="220772" cy="3268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51" y="3231962"/>
            <a:ext cx="236805" cy="11920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26" y="3831734"/>
            <a:ext cx="220772" cy="3268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26" y="3629922"/>
            <a:ext cx="220772" cy="3268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20" y="3884215"/>
            <a:ext cx="220772" cy="3268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20" y="3669766"/>
            <a:ext cx="220772" cy="326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20" y="3467954"/>
            <a:ext cx="220772" cy="3268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20" y="3253505"/>
            <a:ext cx="220772" cy="3268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20" y="4101255"/>
            <a:ext cx="220772" cy="3268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44" y="3177218"/>
            <a:ext cx="236805" cy="119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3" y="3876441"/>
            <a:ext cx="220772" cy="3268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3" y="3661992"/>
            <a:ext cx="220772" cy="3268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3" y="3460180"/>
            <a:ext cx="220772" cy="3268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3" y="3245731"/>
            <a:ext cx="220772" cy="3268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3" y="4093481"/>
            <a:ext cx="220772" cy="3268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29" y="3198761"/>
            <a:ext cx="236805" cy="11920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3897984"/>
            <a:ext cx="220772" cy="3268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3683535"/>
            <a:ext cx="220772" cy="3268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3481723"/>
            <a:ext cx="220772" cy="3268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3267274"/>
            <a:ext cx="220772" cy="3268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4115024"/>
            <a:ext cx="220772" cy="3268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29" y="3912317"/>
            <a:ext cx="220772" cy="3268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29" y="4129357"/>
            <a:ext cx="220772" cy="3268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31" y="3198761"/>
            <a:ext cx="236805" cy="11920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20" y="3897984"/>
            <a:ext cx="220772" cy="3268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20" y="3683535"/>
            <a:ext cx="220772" cy="3268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20" y="3481723"/>
            <a:ext cx="220772" cy="3268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20" y="3267274"/>
            <a:ext cx="220772" cy="3268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20" y="4115024"/>
            <a:ext cx="220772" cy="3268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31" y="3912317"/>
            <a:ext cx="220772" cy="3268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31" y="4129357"/>
            <a:ext cx="220772" cy="326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8" y="3485851"/>
            <a:ext cx="220772" cy="3268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8" y="3702891"/>
            <a:ext cx="220772" cy="3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Mr Monaghan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could his number be?</a:t>
            </a:r>
          </a:p>
        </p:txBody>
      </p:sp>
      <p:pic>
        <p:nvPicPr>
          <p:cNvPr id="64" name="Picture 63" descr="C:\Users\smonaghan\Desktop\images\teache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1684" r="17593" b="3144"/>
          <a:stretch/>
        </p:blipFill>
        <p:spPr bwMode="auto">
          <a:xfrm flipH="1">
            <a:off x="2514600" y="2254204"/>
            <a:ext cx="1852115" cy="3140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Rounded Rectangular Callout 64"/>
          <p:cNvSpPr/>
          <p:nvPr/>
        </p:nvSpPr>
        <p:spPr>
          <a:xfrm>
            <a:off x="4838503" y="1613648"/>
            <a:ext cx="3635539" cy="1604972"/>
          </a:xfrm>
          <a:prstGeom prst="wedgeRoundRectCallout">
            <a:avLst>
              <a:gd name="adj1" fmla="val -63640"/>
              <a:gd name="adj2" fmla="val 54773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number is greater than 8 but less than 15</a:t>
            </a:r>
          </a:p>
        </p:txBody>
      </p:sp>
    </p:spTree>
    <p:extLst>
      <p:ext uri="{BB962C8B-B14F-4D97-AF65-F5344CB8AC3E}">
        <p14:creationId xmlns:p14="http://schemas.microsoft.com/office/powerpoint/2010/main" val="260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Circle the odd one out and explain why.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5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11    12    </a:t>
            </a:r>
            <a:r>
              <a:rPr lang="en-GB" sz="5400" dirty="0">
                <a:solidFill>
                  <a:prstClr val="black"/>
                </a:solidFill>
                <a:latin typeface="Gill Sans MT" panose="020B0502020104020203" pitchFamily="34" charset="0"/>
              </a:rPr>
              <a:t>13    </a:t>
            </a:r>
            <a:r>
              <a:rPr lang="en-GB" sz="5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14</a:t>
            </a:r>
          </a:p>
          <a:p>
            <a:pPr lvl="0" algn="ctr">
              <a:defRPr/>
            </a:pPr>
            <a:endParaRPr lang="en-GB" sz="5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  <a:latin typeface="Gill Sans MT" panose="020B0502020104020203" pitchFamily="34" charset="0"/>
              </a:rPr>
              <a:t>15    61    17    18</a:t>
            </a:r>
          </a:p>
        </p:txBody>
      </p:sp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Mr Monaghan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Will Mr Monaghan say 11?</a:t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know.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862813" y="1460848"/>
            <a:ext cx="3199273" cy="1925640"/>
          </a:xfrm>
          <a:prstGeom prst="wedgeRoundRectCallout">
            <a:avLst>
              <a:gd name="adj1" fmla="val -74032"/>
              <a:gd name="adj2" fmla="val 45734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am going to count to 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will start at 8</a:t>
            </a:r>
          </a:p>
        </p:txBody>
      </p:sp>
      <p:pic>
        <p:nvPicPr>
          <p:cNvPr id="6" name="Picture 5" descr="C:\Users\smonaghan\Desktop\images\teache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6760" r="21095" b="3338"/>
          <a:stretch/>
        </p:blipFill>
        <p:spPr bwMode="auto">
          <a:xfrm flipH="1">
            <a:off x="2501162" y="2628384"/>
            <a:ext cx="1477906" cy="2080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7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</a:t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6617" y="2961657"/>
            <a:ext cx="1644324" cy="120091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022071" y="1720768"/>
            <a:ext cx="3758610" cy="2015009"/>
          </a:xfrm>
          <a:prstGeom prst="wedgeRoundRectCallout">
            <a:avLst>
              <a:gd name="adj1" fmla="val -61984"/>
              <a:gd name="adj2" fmla="val 32117"/>
              <a:gd name="adj3" fmla="val 16667"/>
            </a:avLst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can make all the numbers from eleven to twenty using the digits 1 – 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4256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4485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714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4943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5172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4835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5064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5293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5522" y="567109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9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Game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two sets of number cards.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One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set with numerals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1–20, one set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with words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1–20 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Play in groups of 3 or 4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Take it in turns to pick a numeral card and a word card. Say the number on each card out loud. If they match you win the pair, if they don’t you put them back.</a:t>
            </a:r>
          </a:p>
        </p:txBody>
      </p:sp>
    </p:spTree>
    <p:extLst>
      <p:ext uri="{BB962C8B-B14F-4D97-AF65-F5344CB8AC3E}">
        <p14:creationId xmlns:p14="http://schemas.microsoft.com/office/powerpoint/2010/main" val="1108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complete the part-whole model to show numbers up to 20, using the Base 10 equipment – you do not have to use it all.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76279" y="2559575"/>
            <a:ext cx="3515089" cy="3444319"/>
            <a:chOff x="2476279" y="2559575"/>
            <a:chExt cx="3515089" cy="3444319"/>
          </a:xfrm>
        </p:grpSpPr>
        <p:sp>
          <p:nvSpPr>
            <p:cNvPr id="6" name="Oval 5"/>
            <p:cNvSpPr/>
            <p:nvPr/>
          </p:nvSpPr>
          <p:spPr>
            <a:xfrm>
              <a:off x="3621152" y="2559575"/>
              <a:ext cx="1286412" cy="1286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76279" y="4717482"/>
              <a:ext cx="1286412" cy="1286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704956" y="4717482"/>
              <a:ext cx="1286412" cy="1286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3286707" y="3657596"/>
              <a:ext cx="522835" cy="10598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</p:cNvCxnSpPr>
            <p:nvPr/>
          </p:nvCxnSpPr>
          <p:spPr>
            <a:xfrm>
              <a:off x="4719172" y="3657594"/>
              <a:ext cx="492301" cy="106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19" y="2198807"/>
            <a:ext cx="303454" cy="1527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10" y="2164581"/>
            <a:ext cx="303454" cy="152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25" y="2887692"/>
            <a:ext cx="282908" cy="418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93" y="3153158"/>
            <a:ext cx="282908" cy="418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57" y="2612017"/>
            <a:ext cx="282908" cy="418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33" y="2553160"/>
            <a:ext cx="282908" cy="418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18" y="2278149"/>
            <a:ext cx="282908" cy="41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09" y="2873080"/>
            <a:ext cx="282908" cy="41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25" y="3139103"/>
            <a:ext cx="282908" cy="418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55" y="2602509"/>
            <a:ext cx="282908" cy="41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61" y="2309756"/>
            <a:ext cx="282908" cy="418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7" y="2853254"/>
            <a:ext cx="282908" cy="418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15" y="2938086"/>
            <a:ext cx="282908" cy="418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19" y="2531039"/>
            <a:ext cx="282908" cy="4188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01" y="3046523"/>
            <a:ext cx="282908" cy="418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47" y="2457472"/>
            <a:ext cx="282908" cy="418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99" y="2762585"/>
            <a:ext cx="282908" cy="4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Alex makes a part-whole model.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says,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her mistake.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her number?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124323" y="1363252"/>
            <a:ext cx="2358364" cy="2310883"/>
            <a:chOff x="268171" y="249049"/>
            <a:chExt cx="2498576" cy="2448272"/>
          </a:xfrm>
        </p:grpSpPr>
        <p:sp>
          <p:nvSpPr>
            <p:cNvPr id="29" name="Oval 2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2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78" y="2839762"/>
            <a:ext cx="163137" cy="8212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36" y="2943113"/>
            <a:ext cx="163905" cy="2426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36" y="3095513"/>
            <a:ext cx="163905" cy="2426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40" y="3240029"/>
            <a:ext cx="163905" cy="2426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41" y="3343171"/>
            <a:ext cx="163905" cy="2426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64" y="3240029"/>
            <a:ext cx="163905" cy="2426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39" y="3070383"/>
            <a:ext cx="163905" cy="2426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89" y="2947771"/>
            <a:ext cx="163905" cy="2426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18" y="3063941"/>
            <a:ext cx="163905" cy="242665"/>
          </a:xfrm>
          <a:prstGeom prst="rect">
            <a:avLst/>
          </a:prstGeom>
        </p:spPr>
      </p:pic>
      <p:sp>
        <p:nvSpPr>
          <p:cNvPr id="43" name="Rounded Rectangular Callout 42"/>
          <p:cNvSpPr/>
          <p:nvPr/>
        </p:nvSpPr>
        <p:spPr>
          <a:xfrm>
            <a:off x="4226103" y="3899791"/>
            <a:ext cx="4165539" cy="942027"/>
          </a:xfrm>
          <a:prstGeom prst="wedgeRoundRectCallout">
            <a:avLst>
              <a:gd name="adj1" fmla="val -61984"/>
              <a:gd name="adj2" fmla="val 32117"/>
              <a:gd name="adj3" fmla="val 16667"/>
            </a:avLst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There are 8 tens and 1 one.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9438" y="3615822"/>
            <a:ext cx="1324876" cy="18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old is Mo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old is his sister?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570051" y="1489813"/>
            <a:ext cx="5223220" cy="2334475"/>
          </a:xfrm>
          <a:prstGeom prst="wedgeRoundRectCallout">
            <a:avLst>
              <a:gd name="adj1" fmla="val -64528"/>
              <a:gd name="adj2" fmla="val 10648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am one year older than my sister.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sister is one year older than my brother.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brother is 13</a:t>
            </a: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4078" y="2350092"/>
            <a:ext cx="1421856" cy="10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number cards 11 – 20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complete the boxes?</a:t>
            </a:r>
          </a:p>
          <a:p>
            <a:pPr lvl="0">
              <a:defRPr/>
            </a:pPr>
            <a:endParaRPr lang="en-GB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1 more than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0404" y="3344747"/>
            <a:ext cx="1259935" cy="12599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92634" y="3344747"/>
            <a:ext cx="1259935" cy="12599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3770339" y="3974715"/>
            <a:ext cx="222229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8684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8913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12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9142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13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9371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14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9600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15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263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16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9492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17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9721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9950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19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30179" y="564604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20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3C0BC-C241-46AF-963C-CBDED36083B0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522d4c35-b548-4432-90ae-af4376e1c4b4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573</Words>
  <Application>Microsoft Office PowerPoint</Application>
  <PresentationFormat>A4 Paper (210x297 mm)</PresentationFormat>
  <Paragraphs>237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Gill Sans MT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James Clegg</cp:lastModifiedBy>
  <cp:revision>55</cp:revision>
  <dcterms:created xsi:type="dcterms:W3CDTF">2019-02-04T08:17:32Z</dcterms:created>
  <dcterms:modified xsi:type="dcterms:W3CDTF">2019-09-11T10:45:53Z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